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53"/>
  </p:notesMasterIdLst>
  <p:sldIdLst>
    <p:sldId id="283" r:id="rId2"/>
    <p:sldId id="319" r:id="rId3"/>
    <p:sldId id="340" r:id="rId4"/>
    <p:sldId id="325" r:id="rId5"/>
    <p:sldId id="331" r:id="rId6"/>
    <p:sldId id="299" r:id="rId7"/>
    <p:sldId id="301" r:id="rId8"/>
    <p:sldId id="354" r:id="rId9"/>
    <p:sldId id="300" r:id="rId10"/>
    <p:sldId id="362" r:id="rId11"/>
    <p:sldId id="358" r:id="rId12"/>
    <p:sldId id="360" r:id="rId13"/>
    <p:sldId id="359" r:id="rId14"/>
    <p:sldId id="361" r:id="rId15"/>
    <p:sldId id="353" r:id="rId16"/>
    <p:sldId id="355" r:id="rId17"/>
    <p:sldId id="306" r:id="rId18"/>
    <p:sldId id="316" r:id="rId19"/>
    <p:sldId id="330" r:id="rId20"/>
    <p:sldId id="305" r:id="rId21"/>
    <p:sldId id="307" r:id="rId22"/>
    <p:sldId id="303" r:id="rId23"/>
    <p:sldId id="346" r:id="rId24"/>
    <p:sldId id="363" r:id="rId25"/>
    <p:sldId id="310" r:id="rId26"/>
    <p:sldId id="311" r:id="rId27"/>
    <p:sldId id="356" r:id="rId28"/>
    <p:sldId id="341" r:id="rId29"/>
    <p:sldId id="367" r:id="rId30"/>
    <p:sldId id="308" r:id="rId31"/>
    <p:sldId id="349" r:id="rId32"/>
    <p:sldId id="366" r:id="rId33"/>
    <p:sldId id="365" r:id="rId34"/>
    <p:sldId id="351" r:id="rId35"/>
    <p:sldId id="352" r:id="rId36"/>
    <p:sldId id="357" r:id="rId37"/>
    <p:sldId id="344" r:id="rId38"/>
    <p:sldId id="345" r:id="rId39"/>
    <p:sldId id="350" r:id="rId40"/>
    <p:sldId id="296" r:id="rId41"/>
    <p:sldId id="293" r:id="rId42"/>
    <p:sldId id="364" r:id="rId43"/>
    <p:sldId id="323" r:id="rId44"/>
    <p:sldId id="295" r:id="rId45"/>
    <p:sldId id="343" r:id="rId46"/>
    <p:sldId id="333" r:id="rId47"/>
    <p:sldId id="334" r:id="rId48"/>
    <p:sldId id="338" r:id="rId49"/>
    <p:sldId id="348" r:id="rId50"/>
    <p:sldId id="268" r:id="rId51"/>
    <p:sldId id="339" r:id="rId5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5C1006-8375-4F9D-B494-52A293BAB964}" type="datetimeFigureOut">
              <a:rPr lang="hu-HU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AD3781-B143-47C1-B0C5-F0203AFC1E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93F49-4CDF-4E54-9AC0-A21D65A7FB4E}" type="slidenum">
              <a:rPr lang="hu-HU"/>
              <a:pPr/>
              <a:t>3</a:t>
            </a:fld>
            <a:endParaRPr lang="hu-H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72" y="4343508"/>
            <a:ext cx="5487057" cy="4115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5427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2D8A33-20D4-4F4B-9C32-5636C703806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91157B-A939-46FB-8873-F02CE4EED57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hu-H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BD45A-AFB5-44A3-8890-5339686D5E7D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9623E-3140-4655-B442-A3700F88AAA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B0DB2-55D5-45A5-8C02-0ECEE2C9578C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6128D-F424-4AEE-8476-FE7F2AD4284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9A917-0D5E-45A8-886F-E87AD776A83C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8D4B3-1565-4EDA-8477-22276D8F86E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4997806F-6522-4D40-99A2-140F1198E124}" type="datetime1">
              <a:rPr lang="hu-HU" smtClean="0"/>
              <a:pPr/>
              <a:t>2015.11.18.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56207434-2159-4120-A819-1F74BA8CBB2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D8032-993C-4B4F-8E90-50CC92250FDF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049BE-3EE6-46B8-90EC-295A8D38F8DC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A92FB-3BEA-43B4-A355-C21ACDB9355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25A24-B3ED-45F6-9A9B-11E8624542FD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8133B-7C0B-458A-8A0B-8445DA887A4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8F658-34C5-4CA4-A19D-771DBD495CFC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5852-9F82-4F5C-B69C-6B4E49E70EA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DD052-2F04-445B-A68E-E108857604CB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3010B-7E4B-4018-9177-FBED401FC78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2381B-C83B-4DB1-8D45-DD7B7422CBF1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4446-3E32-4635-AE97-1D986F179C0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84EF4-A4E7-4253-8D06-C56FC8E85E24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B79E6-D9DF-4174-B06A-D6BAA822357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48AE7-93A0-47DE-A8C2-BAD72FC1AF1B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88D76-0B0C-488E-A544-726ADED42CB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749A3F-6533-49AB-AC96-E2BE764D6B76}" type="datetime1">
              <a:rPr lang="hu-HU" smtClean="0"/>
              <a:pPr>
                <a:defRPr/>
              </a:pPr>
              <a:t>2015.11.18.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505B76-C609-43C8-9288-783DB47115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.h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-anon.hu/" TargetMode="External"/><Relationship Id="rId4" Type="http://schemas.openxmlformats.org/officeDocument/2006/relationships/hyperlink" Target="http://www.tarsfuggok.hu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F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üggőség és felépülés a családban – a spirituális dimenzió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680520" cy="4692316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364088" y="5589240"/>
            <a:ext cx="3322712" cy="10081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Nagy Zsolt</a:t>
            </a:r>
          </a:p>
          <a:p>
            <a:pPr>
              <a:buNone/>
            </a:pPr>
            <a:r>
              <a:rPr lang="hu-HU" dirty="0" err="1"/>
              <a:t>a</a:t>
            </a:r>
            <a:r>
              <a:rPr lang="hu-HU" dirty="0" err="1" smtClean="0"/>
              <a:t>ddiktológiai</a:t>
            </a:r>
            <a:r>
              <a:rPr lang="hu-HU" dirty="0" smtClean="0"/>
              <a:t> konzultáns</a:t>
            </a:r>
          </a:p>
          <a:p>
            <a:pPr>
              <a:buNone/>
            </a:pPr>
            <a:r>
              <a:rPr lang="hu-HU" dirty="0" smtClean="0"/>
              <a:t>Veszprém, 2015. november 19.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8133B-7C0B-458A-8A0B-8445DA887A46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h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5"/>
            <a:ext cx="8064000" cy="4032000"/>
          </a:xfr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62252"/>
          </a:xfrm>
        </p:spPr>
        <p:txBody>
          <a:bodyPr>
            <a:normAutofit fontScale="92500" lnSpcReduction="10000"/>
          </a:bodyPr>
          <a:lstStyle/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 smtClean="0"/>
          </a:p>
          <a:p>
            <a:r>
              <a:rPr lang="hu-HU" sz="3200" dirty="0" smtClean="0"/>
              <a:t>…ne gondolkozz, csak növeld a bevételünket</a:t>
            </a:r>
            <a:endParaRPr lang="hu-H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Tünetek és következmények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Azonosulásra méltó értékek, minták, példaképek, célok hiánya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Patológiás nárcizmus, ürességérzet, elveszettség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Spirituális vákuum, céltalanság, értelmetlenség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Üresség, Jövőkép nélküliség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Személyiség helyett „Egyéniség”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Kötődési problémák, felszínesség, átmenetiség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Bizalomhiány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Kockázati, élménykereső magatartások felértékelődése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Megnyúlt „fiatalkor”, „kapunyitási pánik”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Nihilizmus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Értékrelativizmus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„megtagadás” kultúrája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mennyiség bűvölte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hamis egyenlőség ideológiája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P1020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4833000" cy="644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SC_0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84404" y="273050"/>
            <a:ext cx="4293042" cy="5853113"/>
          </a:xfrm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3600" dirty="0" smtClean="0"/>
              <a:t>…össztűz az önelfogadásra</a:t>
            </a:r>
          </a:p>
          <a:p>
            <a:endParaRPr lang="hu-HU" sz="3600" dirty="0" smtClean="0"/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SC_034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8412" y="273050"/>
            <a:ext cx="3745026" cy="5853113"/>
          </a:xfrm>
        </p:spPr>
      </p:pic>
      <p:sp>
        <p:nvSpPr>
          <p:cNvPr id="11" name="Szöveg helye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….és mocskoljunk be mindent, amit valaha szépnek tartottunk.  </a:t>
            </a:r>
            <a:endParaRPr lang="hu-H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6083" name="Picture 3" descr="P10105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439150" cy="6329363"/>
          </a:xfrm>
          <a:noFill/>
          <a:ln/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err="1">
                <a:solidFill>
                  <a:srgbClr val="33CC33"/>
                </a:solidFill>
              </a:rPr>
              <a:t>Schaef</a:t>
            </a:r>
            <a:r>
              <a:rPr lang="hu-HU" sz="3600" dirty="0">
                <a:solidFill>
                  <a:srgbClr val="33CC33"/>
                </a:solidFill>
              </a:rPr>
              <a:t>, A.W. </a:t>
            </a:r>
            <a:br>
              <a:rPr lang="hu-HU" sz="3600" dirty="0">
                <a:solidFill>
                  <a:srgbClr val="33CC33"/>
                </a:solidFill>
              </a:rPr>
            </a:br>
            <a:r>
              <a:rPr lang="hu-HU" sz="3600" dirty="0" err="1">
                <a:solidFill>
                  <a:srgbClr val="33CC33"/>
                </a:solidFill>
              </a:rPr>
              <a:t>When</a:t>
            </a:r>
            <a:r>
              <a:rPr lang="hu-HU" sz="3600" dirty="0">
                <a:solidFill>
                  <a:srgbClr val="33CC33"/>
                </a:solidFill>
              </a:rPr>
              <a:t> </a:t>
            </a:r>
            <a:r>
              <a:rPr lang="hu-HU" sz="3600" dirty="0" err="1">
                <a:solidFill>
                  <a:srgbClr val="33CC33"/>
                </a:solidFill>
              </a:rPr>
              <a:t>society</a:t>
            </a:r>
            <a:r>
              <a:rPr lang="hu-HU" sz="3600" dirty="0">
                <a:solidFill>
                  <a:srgbClr val="33CC33"/>
                </a:solidFill>
              </a:rPr>
              <a:t> </a:t>
            </a:r>
            <a:r>
              <a:rPr lang="hu-HU" sz="3600" dirty="0" err="1">
                <a:solidFill>
                  <a:srgbClr val="33CC33"/>
                </a:solidFill>
              </a:rPr>
              <a:t>becomes</a:t>
            </a:r>
            <a:r>
              <a:rPr lang="hu-HU" sz="3600" dirty="0">
                <a:solidFill>
                  <a:srgbClr val="33CC33"/>
                </a:solidFill>
              </a:rPr>
              <a:t> and </a:t>
            </a:r>
            <a:r>
              <a:rPr lang="hu-HU" sz="3600" dirty="0" err="1">
                <a:solidFill>
                  <a:srgbClr val="33CC33"/>
                </a:solidFill>
              </a:rPr>
              <a:t>addict</a:t>
            </a:r>
            <a:endParaRPr lang="hu-HU" sz="3600" dirty="0">
              <a:solidFill>
                <a:srgbClr val="33CC33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hu-HU" dirty="0"/>
              <a:t>Az egyén választási lehetőségei az addiktív rendszerben:</a:t>
            </a:r>
          </a:p>
          <a:p>
            <a:pPr marL="609600" indent="-609600">
              <a:buFontTx/>
              <a:buNone/>
            </a:pPr>
            <a:r>
              <a:rPr lang="hu-HU" dirty="0"/>
              <a:t>1.	Nem élni, meghalni (öngyilkosság, szerhasználat)</a:t>
            </a: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hu-HU" dirty="0"/>
              <a:t>Nem meghalni, de nem is élni (teljes alkalmazkodás a rendszerhez)</a:t>
            </a: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hu-HU" dirty="0"/>
              <a:t>Nem meghalni, élni (spirituális ébredés)</a:t>
            </a:r>
          </a:p>
          <a:p>
            <a:pPr marL="609600" indent="-609600">
              <a:buFontTx/>
              <a:buNone/>
            </a:pPr>
            <a:endParaRPr lang="hu-HU" dirty="0"/>
          </a:p>
          <a:p>
            <a:pPr marL="609600" indent="-609600"/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31188" cy="906462"/>
          </a:xfrm>
        </p:spPr>
        <p:txBody>
          <a:bodyPr lIns="90000" tIns="46800" rIns="90000" bIns="46800"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Szerhasználat motivációi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>
            <a:normAutofit lnSpcReduction="10000"/>
          </a:bodyPr>
          <a:lstStyle/>
          <a:p>
            <a:pPr marL="341313" indent="-341313"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200" dirty="0" smtClean="0">
                <a:latin typeface="Arial" charset="0"/>
                <a:cs typeface="Arial" charset="0"/>
              </a:rPr>
              <a:t>Szociális </a:t>
            </a:r>
            <a:r>
              <a:rPr lang="hu-HU" sz="3200" dirty="0" err="1" smtClean="0">
                <a:latin typeface="Arial" charset="0"/>
                <a:cs typeface="Arial" charset="0"/>
              </a:rPr>
              <a:t>coping</a:t>
            </a:r>
            <a:r>
              <a:rPr lang="hu-HU" sz="3200" dirty="0" smtClean="0">
                <a:latin typeface="Arial" charset="0"/>
                <a:cs typeface="Arial" charset="0"/>
              </a:rPr>
              <a:t>, a megküzdés nehézségei</a:t>
            </a:r>
          </a:p>
          <a:p>
            <a:pPr marL="341313" indent="-341313"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200" dirty="0" smtClean="0">
                <a:latin typeface="Arial" charset="0"/>
                <a:cs typeface="Arial" charset="0"/>
              </a:rPr>
              <a:t>Unaloműzés</a:t>
            </a:r>
          </a:p>
          <a:p>
            <a:pPr marL="341313" indent="-341313"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200" dirty="0" smtClean="0">
                <a:latin typeface="Arial" charset="0"/>
                <a:cs typeface="Arial" charset="0"/>
              </a:rPr>
              <a:t>Élmény- és kockázatkeresés</a:t>
            </a:r>
          </a:p>
          <a:p>
            <a:pPr marL="341313" indent="-341313"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200" dirty="0" smtClean="0">
                <a:latin typeface="Arial" charset="0"/>
                <a:cs typeface="Arial" charset="0"/>
              </a:rPr>
              <a:t>Én-megerősítés</a:t>
            </a:r>
          </a:p>
          <a:p>
            <a:pPr marL="341313" indent="-341313"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200" dirty="0" smtClean="0">
                <a:latin typeface="Arial" charset="0"/>
                <a:cs typeface="Arial" charset="0"/>
              </a:rPr>
              <a:t>A kortárscsoport elvárása, nyomása</a:t>
            </a:r>
          </a:p>
          <a:p>
            <a:pPr marL="341313" indent="-341313"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200" dirty="0" smtClean="0">
                <a:latin typeface="Arial" charset="0"/>
                <a:cs typeface="Arial" charset="0"/>
              </a:rPr>
              <a:t>Identitáskeresés</a:t>
            </a:r>
          </a:p>
          <a:p>
            <a:pPr marL="341313" indent="-341313"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200" dirty="0" smtClean="0">
                <a:latin typeface="Arial" charset="0"/>
                <a:cs typeface="Arial" charset="0"/>
              </a:rPr>
              <a:t>Instant rítus – felnőtté avatás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38" y="219075"/>
            <a:ext cx="4810125" cy="641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4446-3E32-4635-AE97-1D986F179C07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52388"/>
            <a:ext cx="8229600" cy="1800226"/>
          </a:xfrm>
        </p:spPr>
        <p:txBody>
          <a:bodyPr lIns="90000" tIns="46800" rIns="90000" bIns="4680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4900" dirty="0" smtClean="0">
                <a:latin typeface="Arial" pitchFamily="34" charset="0"/>
                <a:cs typeface="Arial" pitchFamily="34" charset="0"/>
              </a:rPr>
            </a:br>
            <a:r>
              <a:rPr lang="hu-HU" sz="4900" dirty="0" smtClean="0">
                <a:latin typeface="Arial" pitchFamily="34" charset="0"/>
                <a:cs typeface="Arial" pitchFamily="34" charset="0"/>
              </a:rPr>
              <a:t>A fogyasztás mintázatának átadása a </a:t>
            </a:r>
            <a:r>
              <a:rPr lang="hu-HU" sz="4900" dirty="0">
                <a:latin typeface="Arial" pitchFamily="34" charset="0"/>
                <a:cs typeface="Arial" pitchFamily="34" charset="0"/>
              </a:rPr>
              <a:t>családban</a:t>
            </a:r>
            <a:r>
              <a:rPr lang="hu-HU" sz="4000" dirty="0">
                <a:latin typeface="Tahoma" charset="0"/>
              </a:rPr>
              <a:t/>
            </a:r>
            <a:br>
              <a:rPr lang="hu-HU" sz="4000" dirty="0">
                <a:latin typeface="Tahoma" charset="0"/>
              </a:rPr>
            </a:br>
            <a:endParaRPr lang="hu-HU" sz="4000" dirty="0">
              <a:latin typeface="Tahoma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31188" cy="4608512"/>
          </a:xfrm>
        </p:spPr>
        <p:txBody>
          <a:bodyPr lIns="90000" tIns="46800" rIns="90000" bIns="46800">
            <a:normAutofit lnSpcReduction="10000"/>
          </a:bodyPr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családban megélt légkör, szokások, hiedelmek, mítoszok, rítusok mintázata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„A szüleim alkoholisták, miért baj, hogy drogozom?”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Továbbélő diszfunkció a családi rendszerben, a szerfogyasztásnak hagyománya van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 „Az én alkoholfogyasztásomról nem kell beszélni, én tudom kontrollálni, de a fiam/lányom rossz útra tévedt.”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„Már próbáltam megértetni a gyerekkel, hogy inkább igyon, az kevésbé ártalmas.”  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EEC85E"/>
              </a:buClr>
              <a:buFont typeface="Wingdings" pitchFamily="2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u-HU" dirty="0" smtClean="0">
              <a:latin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Kevéssé ismert hazai adatok</a:t>
            </a:r>
            <a:endParaRPr lang="hu-H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ct val="70000"/>
              <a:buFont typeface="Wingdings" pitchFamily="2" charset="2"/>
              <a:buChar char=""/>
            </a:pPr>
            <a:r>
              <a:rPr lang="hu-HU" sz="2400" dirty="0" smtClean="0"/>
              <a:t>Az alkoholisták </a:t>
            </a:r>
            <a:r>
              <a:rPr lang="hu-HU" sz="2400" dirty="0"/>
              <a:t>száma   800 ezerre - 1 millió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ct val="70000"/>
              <a:buFont typeface="Wingdings" pitchFamily="2" charset="2"/>
              <a:buChar char=""/>
            </a:pPr>
            <a:r>
              <a:rPr lang="hu-HU" sz="2400" dirty="0" smtClean="0"/>
              <a:t>Nikotinfüggők </a:t>
            </a:r>
            <a:r>
              <a:rPr lang="hu-HU" sz="2400" dirty="0"/>
              <a:t>3 – </a:t>
            </a:r>
            <a:r>
              <a:rPr lang="hu-HU" sz="2400" dirty="0" err="1"/>
              <a:t>3</a:t>
            </a:r>
            <a:r>
              <a:rPr lang="hu-HU" sz="2400" dirty="0"/>
              <a:t>,5 millió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0000"/>
              <a:buFontTx/>
              <a:buNone/>
            </a:pPr>
            <a:r>
              <a:rPr lang="hu-HU" sz="2400" dirty="0"/>
              <a:t>	</a:t>
            </a:r>
            <a:r>
              <a:rPr lang="hu-HU" sz="2400" dirty="0" smtClean="0"/>
              <a:t>Gyógyszerfüggők </a:t>
            </a:r>
            <a:r>
              <a:rPr lang="hu-HU" sz="2400" dirty="0"/>
              <a:t>4 – 500  ezer 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ct val="70000"/>
              <a:buFont typeface="Wingdings" pitchFamily="2" charset="2"/>
              <a:buChar char=""/>
            </a:pPr>
            <a:r>
              <a:rPr lang="hu-HU" sz="2400" dirty="0" smtClean="0"/>
              <a:t>Illegális kábítószerek fogyasztói:  </a:t>
            </a:r>
            <a:r>
              <a:rPr lang="hu-HU" sz="2400" dirty="0"/>
              <a:t>kb. </a:t>
            </a:r>
            <a:r>
              <a:rPr lang="hu-HU" sz="2400" dirty="0" smtClean="0"/>
              <a:t>30-40 </a:t>
            </a:r>
            <a:r>
              <a:rPr lang="hu-HU" sz="2400" dirty="0"/>
              <a:t>ezer drogfüggő, 200 ezer rendszeres, 500 ezer az alkalmi, vagy legalább egyszer kipróbálók száma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ct val="70000"/>
              <a:buFont typeface="Wingdings" pitchFamily="2" charset="2"/>
              <a:buChar char=""/>
            </a:pPr>
            <a:r>
              <a:rPr lang="hu-HU" sz="2400" dirty="0" smtClean="0"/>
              <a:t>Növekedést </a:t>
            </a:r>
            <a:r>
              <a:rPr lang="hu-HU" sz="2400" dirty="0"/>
              <a:t>mutat a </a:t>
            </a:r>
            <a:r>
              <a:rPr lang="hu-HU" sz="2400" dirty="0" smtClean="0"/>
              <a:t>viselkedési </a:t>
            </a:r>
            <a:r>
              <a:rPr lang="hu-HU" sz="2400" dirty="0"/>
              <a:t>függőségben szenvedők száma is. (Játékszenvedély kb. </a:t>
            </a:r>
            <a:r>
              <a:rPr lang="hu-HU" sz="2400" dirty="0" smtClean="0"/>
              <a:t>100 </a:t>
            </a:r>
            <a:r>
              <a:rPr lang="hu-HU" sz="2400" dirty="0"/>
              <a:t>ezer fő, </a:t>
            </a:r>
            <a:r>
              <a:rPr lang="hu-HU" sz="2400" dirty="0" smtClean="0"/>
              <a:t>étkezési </a:t>
            </a:r>
            <a:r>
              <a:rPr lang="hu-HU" sz="2400" dirty="0"/>
              <a:t>zavarok, társfüggőség,  </a:t>
            </a:r>
            <a:r>
              <a:rPr lang="hu-HU" sz="2400" dirty="0" smtClean="0"/>
              <a:t>munkamánia, </a:t>
            </a:r>
            <a:r>
              <a:rPr lang="hu-HU" sz="2400" dirty="0" err="1" smtClean="0"/>
              <a:t>stb</a:t>
            </a:r>
            <a:r>
              <a:rPr lang="hu-HU" sz="2400" dirty="0"/>
              <a:t>…) 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70000"/>
              <a:buFontTx/>
              <a:buChar char=""/>
            </a:pPr>
            <a:endParaRPr lang="hu-HU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buSzPct val="70000"/>
              <a:buNone/>
            </a:pPr>
            <a:r>
              <a:rPr lang="hu-HU" sz="2400" dirty="0" smtClean="0"/>
              <a:t>	Vagyis:</a:t>
            </a:r>
            <a:endParaRPr lang="hu-HU" sz="2400" dirty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ct val="70000"/>
              <a:buFont typeface="Wingdings" pitchFamily="2" charset="2"/>
              <a:buChar char=""/>
            </a:pPr>
            <a:r>
              <a:rPr lang="hu-HU" sz="2400" dirty="0" smtClean="0"/>
              <a:t>Magyarországon szinte minden második-harmadik ember érintett  – </a:t>
            </a:r>
            <a:r>
              <a:rPr lang="hu-HU" sz="2400" dirty="0"/>
              <a:t>közvetve vagy a közvetlenül </a:t>
            </a:r>
            <a:r>
              <a:rPr lang="hu-HU" sz="2400" dirty="0" smtClean="0"/>
              <a:t>- a </a:t>
            </a:r>
            <a:r>
              <a:rPr lang="hu-HU" sz="2400" dirty="0"/>
              <a:t>szenvedélybetegség problémájában. </a:t>
            </a:r>
          </a:p>
          <a:p>
            <a:pPr>
              <a:lnSpc>
                <a:spcPct val="80000"/>
              </a:lnSpc>
            </a:pP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75" y="-387350"/>
            <a:ext cx="11112500" cy="833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4446-3E32-4635-AE97-1D986F179C07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 smtClean="0">
                <a:latin typeface="Arial" pitchFamily="34" charset="0"/>
                <a:cs typeface="Arial" pitchFamily="34" charset="0"/>
              </a:rPr>
              <a:t>A szerhasználat </a:t>
            </a:r>
            <a:r>
              <a:rPr lang="hu-HU" sz="4000" dirty="0">
                <a:latin typeface="Arial" pitchFamily="34" charset="0"/>
                <a:cs typeface="Arial" pitchFamily="34" charset="0"/>
              </a:rPr>
              <a:t>kialakulásának családi előzményei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mtClean="0">
                <a:latin typeface="Arial" charset="0"/>
                <a:cs typeface="Arial" charset="0"/>
              </a:rPr>
              <a:t>Családban uralkodó szerfogyasztási szokások</a:t>
            </a:r>
          </a:p>
          <a:p>
            <a:r>
              <a:rPr lang="hu-HU" smtClean="0">
                <a:latin typeface="Arial" charset="0"/>
                <a:cs typeface="Arial" charset="0"/>
              </a:rPr>
              <a:t>Szülők életútjának és személyiségfejlődésének jellemzői</a:t>
            </a:r>
          </a:p>
          <a:p>
            <a:r>
              <a:rPr lang="hu-HU" smtClean="0">
                <a:latin typeface="Arial" charset="0"/>
                <a:cs typeface="Arial" charset="0"/>
              </a:rPr>
              <a:t>Család életciklusa során történő események</a:t>
            </a:r>
          </a:p>
          <a:p>
            <a:r>
              <a:rPr lang="hu-HU" smtClean="0">
                <a:latin typeface="Arial" charset="0"/>
                <a:cs typeface="Arial" charset="0"/>
              </a:rPr>
              <a:t>Család szerkezetének problémái</a:t>
            </a:r>
          </a:p>
          <a:p>
            <a:r>
              <a:rPr lang="hu-HU" smtClean="0">
                <a:latin typeface="Arial" charset="0"/>
                <a:cs typeface="Arial" charset="0"/>
              </a:rPr>
              <a:t>Szülők nevelési attitűdje</a:t>
            </a:r>
          </a:p>
          <a:p>
            <a:r>
              <a:rPr lang="hu-HU" smtClean="0">
                <a:latin typeface="Arial" charset="0"/>
                <a:cs typeface="Arial" charset="0"/>
              </a:rPr>
              <a:t>Család légköre</a:t>
            </a:r>
          </a:p>
          <a:p>
            <a:r>
              <a:rPr lang="hu-HU" smtClean="0">
                <a:latin typeface="Arial" charset="0"/>
                <a:cs typeface="Arial" charset="0"/>
              </a:rPr>
              <a:t>Család dinamikája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Piró\Desktop\ifjaddikt\10959712_533379363469352_26324028498462725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49275"/>
            <a:ext cx="56880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96752"/>
            <a:ext cx="8521700" cy="446449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dirty="0"/>
              <a:t>	</a:t>
            </a:r>
          </a:p>
          <a:p>
            <a:pPr algn="ctr">
              <a:lnSpc>
                <a:spcPct val="90000"/>
              </a:lnSpc>
              <a:buNone/>
            </a:pPr>
            <a:r>
              <a:rPr lang="hu-HU" dirty="0" smtClean="0"/>
              <a:t>Az </a:t>
            </a:r>
            <a:r>
              <a:rPr lang="hu-HU" dirty="0" err="1"/>
              <a:t>addikció</a:t>
            </a:r>
            <a:r>
              <a:rPr lang="hu-HU" dirty="0"/>
              <a:t> </a:t>
            </a:r>
            <a:r>
              <a:rPr lang="hu-HU" dirty="0" err="1" smtClean="0"/>
              <a:t>multikauzális</a:t>
            </a:r>
            <a:endParaRPr lang="hu-HU" dirty="0"/>
          </a:p>
          <a:p>
            <a:pPr algn="ctr">
              <a:lnSpc>
                <a:spcPct val="90000"/>
              </a:lnSpc>
              <a:buNone/>
            </a:pPr>
            <a:r>
              <a:rPr lang="hu-HU" dirty="0" smtClean="0"/>
              <a:t>Az </a:t>
            </a:r>
            <a:r>
              <a:rPr lang="hu-HU" dirty="0" err="1"/>
              <a:t>addikció</a:t>
            </a:r>
            <a:r>
              <a:rPr lang="hu-HU" dirty="0"/>
              <a:t> a spirituális dimenzió </a:t>
            </a:r>
            <a:r>
              <a:rPr lang="hu-HU" dirty="0" smtClean="0"/>
              <a:t>sérülése</a:t>
            </a:r>
          </a:p>
          <a:p>
            <a:pPr algn="ctr">
              <a:lnSpc>
                <a:spcPct val="90000"/>
              </a:lnSpc>
              <a:buNone/>
            </a:pPr>
            <a:r>
              <a:rPr lang="hu-HU" dirty="0" smtClean="0"/>
              <a:t>„Spirituális rokkantak” (Kelemen G)</a:t>
            </a:r>
          </a:p>
          <a:p>
            <a:pPr algn="ctr">
              <a:lnSpc>
                <a:spcPct val="90000"/>
              </a:lnSpc>
              <a:buNone/>
            </a:pPr>
            <a:r>
              <a:rPr lang="hu-HU" dirty="0" smtClean="0"/>
              <a:t>A </a:t>
            </a:r>
            <a:r>
              <a:rPr lang="hu-HU" dirty="0"/>
              <a:t>személyiség egészlegessége </a:t>
            </a:r>
            <a:r>
              <a:rPr lang="hu-HU" dirty="0" smtClean="0"/>
              <a:t>sérül</a:t>
            </a:r>
          </a:p>
          <a:p>
            <a:pPr algn="ctr">
              <a:lnSpc>
                <a:spcPct val="90000"/>
              </a:lnSpc>
              <a:buNone/>
            </a:pPr>
            <a:r>
              <a:rPr lang="hu-HU" dirty="0" smtClean="0"/>
              <a:t>Egyensúlyvesztés</a:t>
            </a:r>
          </a:p>
          <a:p>
            <a:pPr algn="ctr">
              <a:lnSpc>
                <a:spcPct val="90000"/>
              </a:lnSpc>
              <a:buNone/>
            </a:pPr>
            <a:r>
              <a:rPr lang="hu-HU" dirty="0" smtClean="0"/>
              <a:t>„Szeretetsérültek</a:t>
            </a:r>
            <a:r>
              <a:rPr lang="hu-HU" dirty="0"/>
              <a:t>” (</a:t>
            </a:r>
            <a:r>
              <a:rPr lang="hu-HU" dirty="0" err="1"/>
              <a:t>Kálly-Kulay</a:t>
            </a:r>
            <a:r>
              <a:rPr lang="hu-HU" dirty="0" smtClean="0"/>
              <a:t>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1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200" dirty="0" err="1" smtClean="0">
                <a:solidFill>
                  <a:srgbClr val="FF0000"/>
                </a:solidFill>
              </a:rPr>
              <a:t>Stanislaw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Grof</a:t>
            </a:r>
            <a:r>
              <a:rPr lang="hu-HU" sz="3200" dirty="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513"/>
            <a:ext cx="800735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Az alkoholizmus és a kábítószer használat célt tévesztett spirituális útkeresés, mögöttük a transzcendencia iránti sóvárgás rossz útra tévedt megvalósítása fedezhető fel.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A transzcendens állapotokban: fokozott érzékszervi észlelés, derűs nyugalom, tiszta gondolkodás, gazdag érzelmek, spirituális meglátások.</a:t>
            </a:r>
          </a:p>
          <a:p>
            <a:pPr>
              <a:lnSpc>
                <a:spcPct val="90000"/>
              </a:lnSpc>
              <a:defRPr/>
            </a:pPr>
            <a:r>
              <a:rPr lang="hu-HU" sz="2800" dirty="0"/>
              <a:t>Öntudatlanul is spirituális lények vagyunk, ám egzisztenciális </a:t>
            </a:r>
            <a:r>
              <a:rPr lang="hu-HU" sz="2800" dirty="0" err="1"/>
              <a:t>vákumban</a:t>
            </a:r>
            <a:r>
              <a:rPr lang="hu-HU" sz="2800" dirty="0"/>
              <a:t> élünk, amit különféle pótcselekvésekkel próbálunk betölteni - unalom, kábítószerek, </a:t>
            </a:r>
            <a:r>
              <a:rPr lang="hu-HU" sz="2800" dirty="0" smtClean="0"/>
              <a:t>alkohol (</a:t>
            </a:r>
            <a:r>
              <a:rPr lang="hu-HU" sz="2800" dirty="0" err="1" smtClean="0"/>
              <a:t>V.Frankl</a:t>
            </a:r>
            <a:r>
              <a:rPr lang="hu-HU" sz="2800" dirty="0" smtClean="0"/>
              <a:t>)</a:t>
            </a:r>
            <a:endParaRPr lang="hu-HU" sz="2800" dirty="0"/>
          </a:p>
          <a:p>
            <a:pPr>
              <a:lnSpc>
                <a:spcPct val="90000"/>
              </a:lnSpc>
              <a:defRPr/>
            </a:pPr>
            <a:r>
              <a:rPr lang="hu-HU" sz="2800" dirty="0"/>
              <a:t>A jelentés nélküli élet: függőséghez, alkoholizmushoz, depresszióhoz vezet(</a:t>
            </a:r>
            <a:r>
              <a:rPr lang="hu-HU" sz="2800" dirty="0" err="1"/>
              <a:t>het</a:t>
            </a:r>
            <a:r>
              <a:rPr lang="hu-HU" sz="2800" dirty="0" smtClean="0"/>
              <a:t>)</a:t>
            </a:r>
          </a:p>
          <a:p>
            <a:pPr>
              <a:lnSpc>
                <a:spcPct val="90000"/>
              </a:lnSpc>
              <a:buNone/>
              <a:defRPr/>
            </a:pPr>
            <a:endParaRPr lang="hu-HU" sz="2400" dirty="0" smtClean="0"/>
          </a:p>
          <a:p>
            <a:endParaRPr lang="hu-H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dirty="0" smtClean="0">
                <a:solidFill>
                  <a:schemeClr val="accent1"/>
                </a:solidFill>
              </a:rPr>
              <a:t>A kémiai szerhasználat lehetséges módjai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25538"/>
            <a:ext cx="8226425" cy="5446712"/>
          </a:xfrm>
        </p:spPr>
        <p:txBody>
          <a:bodyPr>
            <a:normAutofit lnSpcReduction="1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Kísérletező  használó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Életében 10 alkalomnál kevesebbszer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használta az adott szert, drogot, elsősorban kíváncsiságból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Szociális-rekreációs használó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Valamilyen társadalmi tevékenységhez kapcsolódóan használ (kikapcsolódás,  szórakozás) Manapság ez tűnik a leggyakoribbnak.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(Cannabis, amfetamin,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extasy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alkohol)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Szituációs szerhasználó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Problémás helyzetek kezelésére, szorongás, stressz enyhítésére, körülményeinek elviselhetőbbé tételére használ.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hu-HU" sz="2000" u="sng" dirty="0" err="1" smtClean="0">
                <a:latin typeface="Arial" pitchFamily="34" charset="0"/>
                <a:cs typeface="Arial" pitchFamily="34" charset="0"/>
              </a:rPr>
              <a:t>Intenív</a:t>
            </a: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 használó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Hosszú időn keresztül használ valamilyen szert, elsősorban hosszan fennálló probléma enyhítése érdekében. A szociális helyzet megtartott.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5. Kényszeres használó, függő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pluszDi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21700" cy="48275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hu-HU" sz="2800" dirty="0"/>
              <a:t>A transzcendens dimenzió hiánya</a:t>
            </a:r>
          </a:p>
          <a:p>
            <a:pPr marL="609600" indent="-609600">
              <a:lnSpc>
                <a:spcPct val="90000"/>
              </a:lnSpc>
            </a:pPr>
            <a:r>
              <a:rPr lang="hu-HU" sz="2800" dirty="0"/>
              <a:t>Az élet értelmetlenségének, céltalanságának érzése </a:t>
            </a:r>
            <a:r>
              <a:rPr lang="hu-HU" sz="2800" dirty="0" smtClean="0"/>
              <a:t>„Éltünk</a:t>
            </a:r>
            <a:r>
              <a:rPr lang="hu-HU" sz="2800" dirty="0"/>
              <a:t>, hogy használjunk, használtunk, hogy éljünk” </a:t>
            </a:r>
            <a:r>
              <a:rPr lang="hu-HU" sz="2800" dirty="0" smtClean="0"/>
              <a:t>(N.A</a:t>
            </a:r>
            <a:r>
              <a:rPr lang="hu-HU" sz="2800" dirty="0"/>
              <a:t>.)</a:t>
            </a:r>
          </a:p>
          <a:p>
            <a:pPr marL="609600" indent="-609600">
              <a:lnSpc>
                <a:spcPct val="90000"/>
              </a:lnSpc>
            </a:pPr>
            <a:r>
              <a:rPr lang="hu-HU" sz="2800" dirty="0"/>
              <a:t>Felelősségvállalás, öngondoskodás hiánya</a:t>
            </a:r>
          </a:p>
          <a:p>
            <a:pPr marL="609600" indent="-609600">
              <a:lnSpc>
                <a:spcPct val="90000"/>
              </a:lnSpc>
            </a:pPr>
            <a:r>
              <a:rPr lang="hu-HU" sz="2800" dirty="0"/>
              <a:t>Életszentség helyett a halál, a pusztulás világa</a:t>
            </a:r>
          </a:p>
          <a:p>
            <a:pPr marL="609600" indent="-609600">
              <a:lnSpc>
                <a:spcPct val="90000"/>
              </a:lnSpc>
            </a:pPr>
            <a:r>
              <a:rPr lang="hu-HU" sz="2800" dirty="0"/>
              <a:t>Alázathiány, </a:t>
            </a:r>
            <a:r>
              <a:rPr lang="hu-HU" sz="2800" dirty="0" err="1"/>
              <a:t>hübrisz</a:t>
            </a:r>
            <a:endParaRPr lang="hu-HU" sz="2800" dirty="0"/>
          </a:p>
          <a:p>
            <a:pPr marL="609600" indent="-609600">
              <a:lnSpc>
                <a:spcPct val="90000"/>
              </a:lnSpc>
            </a:pPr>
            <a:r>
              <a:rPr lang="hu-HU" sz="2800" dirty="0"/>
              <a:t>Az anyag, a „szer” primátusa mindennel szemben</a:t>
            </a:r>
          </a:p>
          <a:p>
            <a:pPr marL="609600" indent="-609600">
              <a:lnSpc>
                <a:spcPct val="90000"/>
              </a:lnSpc>
            </a:pPr>
            <a:r>
              <a:rPr lang="hu-HU" sz="2800" dirty="0" smtClean="0"/>
              <a:t>Egoizmus „Önzés, önközpontúság, - ez volt minden bajunk okozója” (A.A.)</a:t>
            </a:r>
            <a:endParaRPr lang="hu-HU" sz="2800" dirty="0"/>
          </a:p>
          <a:p>
            <a:pPr marL="609600" indent="-609600">
              <a:lnSpc>
                <a:spcPct val="90000"/>
              </a:lnSpc>
            </a:pPr>
            <a:endParaRPr lang="hu-HU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hu-HU" sz="28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hu-HU"/>
              <a:t>A függő(ség)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kémiai és viselkedési </a:t>
            </a:r>
            <a:r>
              <a:rPr lang="hu-HU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addikciók</a:t>
            </a:r>
            <a:r>
              <a:rPr lang="hu-HU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közös jellemzői</a:t>
            </a:r>
            <a:r>
              <a:rPr lang="hu-HU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Folyamatos vágy és kényszer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egy bizonyos viselkedés végrehajtására, illetve képtelenség, hogy ellenálljon e vágynak</a:t>
            </a:r>
          </a:p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Ciklikusság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A viselkedés megjelenését megelőzően nő a feszültség, majd a végrehajtás során átmeneti kielégülés tapasztalható</a:t>
            </a:r>
          </a:p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Tolerancia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azaz hozzászokás kialakulása. A használónak egyre nagyobb mennyiségre lesz szüksége ugyanakkora hatás eléréséhez, ill. ugyanaz a mennyiség egyre csökkenő hatást fejt ki.</a:t>
            </a:r>
          </a:p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Megvonási tünetek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(pszichés és fizikai) a drog vagy a kényszeres viselkedés abbahagyásakor kellemetlen testi és lelki tünetek jelentkeznek</a:t>
            </a:r>
          </a:p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Leszokási, csökkentési kísérletek sorozatos kudarca</a:t>
            </a:r>
          </a:p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Testi vagy lelki problémák megjelenése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ellenére a függő személy folytatja a káros tevékenységet</a:t>
            </a:r>
          </a:p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Nagyon sok időt fordít szenvedélyére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(pl. az anyag beszerzésére, használatra, és a használat következményeinek kiheverésére)</a:t>
            </a:r>
          </a:p>
          <a:p>
            <a:pPr>
              <a:lnSpc>
                <a:spcPct val="90000"/>
              </a:lnSpc>
            </a:pPr>
            <a:r>
              <a:rPr lang="hu-HU" sz="1600" u="sng" dirty="0">
                <a:latin typeface="Arial" pitchFamily="34" charset="0"/>
                <a:cs typeface="Arial" pitchFamily="34" charset="0"/>
              </a:rPr>
              <a:t>Korábban fontos tevékenységek elvesztik fontosságukat,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(sport, hobbi, társkapcsolatok), a szenvedély tárgya felértékelődik, és kiszorítja a használó életéből a más örömforrásokat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Klinikai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értelemben kötelező kritérium a mindennapi életvitelben, életminőségben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bekövetkező jelentős mértékű romlás.</a:t>
            </a:r>
          </a:p>
          <a:p>
            <a:pPr>
              <a:lnSpc>
                <a:spcPct val="90000"/>
              </a:lnSpc>
            </a:pPr>
            <a:endParaRPr lang="hu-HU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chemeClr val="hlin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Betegségelv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3400" dirty="0" smtClean="0">
                <a:latin typeface="Arial" pitchFamily="34" charset="0"/>
                <a:cs typeface="Arial" pitchFamily="34" charset="0"/>
              </a:rPr>
              <a:t>A függőség nem bűn vagy gyengeség, hanem betegség . </a:t>
            </a:r>
          </a:p>
          <a:p>
            <a:pPr>
              <a:lnSpc>
                <a:spcPct val="120000"/>
              </a:lnSpc>
            </a:pPr>
            <a:r>
              <a:rPr lang="hu-HU" sz="3400" dirty="0" smtClean="0">
                <a:latin typeface="Arial" pitchFamily="34" charset="0"/>
                <a:cs typeface="Arial" pitchFamily="34" charset="0"/>
              </a:rPr>
              <a:t>Gyógyíthatatlan, krónikus, progresszív, halálos (de tünetmentessé tehető) </a:t>
            </a:r>
          </a:p>
          <a:p>
            <a:pPr>
              <a:lnSpc>
                <a:spcPct val="120000"/>
              </a:lnSpc>
            </a:pPr>
            <a:r>
              <a:rPr lang="hu-HU" sz="3400" dirty="0" smtClean="0">
                <a:latin typeface="Arial" pitchFamily="34" charset="0"/>
                <a:cs typeface="Arial" pitchFamily="34" charset="0"/>
              </a:rPr>
              <a:t>A függőség betegség három szintje: </a:t>
            </a:r>
          </a:p>
          <a:p>
            <a:pPr lvl="1">
              <a:lnSpc>
                <a:spcPct val="120000"/>
              </a:lnSpc>
            </a:pPr>
            <a:r>
              <a:rPr lang="hu-HU" sz="3400" dirty="0" smtClean="0">
                <a:latin typeface="Arial" pitchFamily="34" charset="0"/>
                <a:cs typeface="Arial" pitchFamily="34" charset="0"/>
              </a:rPr>
              <a:t>Fizikai (eleinte allergiának vélték, ma egyfajta „érzékenységnek” tekintik) </a:t>
            </a:r>
          </a:p>
          <a:p>
            <a:pPr lvl="1">
              <a:lnSpc>
                <a:spcPct val="120000"/>
              </a:lnSpc>
            </a:pPr>
            <a:r>
              <a:rPr lang="hu-HU" sz="3400" dirty="0" smtClean="0">
                <a:latin typeface="Arial" pitchFamily="34" charset="0"/>
                <a:cs typeface="Arial" pitchFamily="34" charset="0"/>
              </a:rPr>
              <a:t>Mentális (megszállottság, </a:t>
            </a:r>
            <a:r>
              <a:rPr lang="hu-HU" sz="3400" dirty="0" err="1" smtClean="0">
                <a:latin typeface="Arial" pitchFamily="34" charset="0"/>
                <a:cs typeface="Arial" pitchFamily="34" charset="0"/>
              </a:rPr>
              <a:t>obszesszió</a:t>
            </a:r>
            <a:r>
              <a:rPr lang="hu-HU" sz="3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1">
              <a:lnSpc>
                <a:spcPct val="120000"/>
              </a:lnSpc>
            </a:pPr>
            <a:r>
              <a:rPr lang="hu-HU" sz="3400" dirty="0" smtClean="0">
                <a:latin typeface="Arial" pitchFamily="34" charset="0"/>
                <a:cs typeface="Arial" pitchFamily="34" charset="0"/>
              </a:rPr>
              <a:t>Spirituális (beteges önközpontúság)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7200" y="381000"/>
            <a:ext cx="685800" cy="5715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4000" b="1">
                <a:solidFill>
                  <a:srgbClr val="006600"/>
                </a:solidFill>
              </a:rPr>
              <a:t>FÜGGŐSÉGEK</a:t>
            </a:r>
          </a:p>
        </p:txBody>
      </p:sp>
      <p:pic>
        <p:nvPicPr>
          <p:cNvPr id="264195" name="Picture 3" descr="03-430"/>
          <p:cNvPicPr>
            <a:picLocks noChangeAspect="1" noChangeArrowheads="1"/>
          </p:cNvPicPr>
          <p:nvPr/>
        </p:nvPicPr>
        <p:blipFill>
          <a:blip r:embed="rId3" cstate="print"/>
          <a:srcRect l="6107" t="16832" r="3816" b="11880"/>
          <a:stretch>
            <a:fillRect/>
          </a:stretch>
        </p:blipFill>
        <p:spPr bwMode="auto">
          <a:xfrm>
            <a:off x="2195736" y="332656"/>
            <a:ext cx="4987280" cy="6525344"/>
          </a:xfrm>
          <a:prstGeom prst="rect">
            <a:avLst/>
          </a:prstGeom>
          <a:noFill/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4446-3E32-4635-AE97-1D986F179C07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431212" cy="1108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srgbClr val="FF0000"/>
                </a:solidFill>
                <a:latin typeface="Times New Roman" pitchFamily="18" charset="0"/>
              </a:rPr>
              <a:t>Az alkoholbetegség progressziója</a:t>
            </a:r>
          </a:p>
        </p:txBody>
      </p:sp>
      <p:pic>
        <p:nvPicPr>
          <p:cNvPr id="46082" name="Picture 3" descr="ALKOHOLIZMUS BETEGSEG ADDIKCI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4"/>
          <a:stretch>
            <a:fillRect/>
          </a:stretch>
        </p:blipFill>
        <p:spPr>
          <a:xfrm>
            <a:off x="179388" y="404813"/>
            <a:ext cx="8655050" cy="6159500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2138"/>
          </a:xfrm>
        </p:spPr>
        <p:txBody>
          <a:bodyPr>
            <a:normAutofit fontScale="90000"/>
          </a:bodyPr>
          <a:lstStyle/>
          <a:p>
            <a:r>
              <a:rPr lang="hu-HU" sz="4000"/>
              <a:t>A Jung-levél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052513"/>
            <a:ext cx="8007350" cy="55451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u-HU" sz="2000" dirty="0"/>
              <a:t>„</a:t>
            </a:r>
            <a:r>
              <a:rPr lang="hu-HU" sz="2400" dirty="0"/>
              <a:t>Egy ilyen tapasztalat egyetlen jó és helyes útja az, ha valóban megtörténik az emberrel, de csak akkor történhet meg, ha olyan utat jár, ami a magasabb megértés felé vezet. Ezt a célt pedig egy kegyelmi aktus, a barátokhoz fűződő személyes és őszinte  kapcsolat, vagy az elmének a puszta racionalitás korlátait túllépő magasabb szintre emelkedése révén lehet elérni. (…) Az alkoholt latinul spiritusznak nevezik, és ugyanezt a szót használjuk a legmagasabb vallási élményekre, de a legalantasabb méregre is. A megfelelő formula tehát: szellemiség a szesz (spiritualitás a spiritusz) helyett”.</a:t>
            </a:r>
            <a:r>
              <a:rPr lang="hu-HU" sz="2400" dirty="0">
                <a:hlinkClick r:id="" action="ppaction://noaction"/>
              </a:rPr>
              <a:t>[1]</a:t>
            </a:r>
            <a:r>
              <a:rPr lang="hu-HU" sz="2400" dirty="0"/>
              <a:t> - írta Carl Gustav Jung híres levelében Bill </a:t>
            </a:r>
            <a:r>
              <a:rPr lang="hu-HU" sz="2400" dirty="0" err="1"/>
              <a:t>W.-nek</a:t>
            </a:r>
            <a:r>
              <a:rPr lang="hu-HU" sz="2400" dirty="0"/>
              <a:t>, az Anonim Alkoholisták társalapítójának. 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  <a:p>
            <a:pPr>
              <a:lnSpc>
                <a:spcPct val="80000"/>
              </a:lnSpc>
            </a:pPr>
            <a:endParaRPr lang="hu-HU" sz="2000" dirty="0"/>
          </a:p>
          <a:p>
            <a:pPr>
              <a:lnSpc>
                <a:spcPct val="80000"/>
              </a:lnSpc>
            </a:pPr>
            <a:endParaRPr lang="hu-HU" sz="1600" dirty="0"/>
          </a:p>
          <a:p>
            <a:pPr>
              <a:lnSpc>
                <a:spcPct val="80000"/>
              </a:lnSpc>
            </a:pPr>
            <a:endParaRPr lang="hu-HU" sz="1000" dirty="0"/>
          </a:p>
          <a:p>
            <a:pPr>
              <a:lnSpc>
                <a:spcPct val="80000"/>
              </a:lnSpc>
            </a:pPr>
            <a:endParaRPr lang="hu-HU" sz="1000" dirty="0"/>
          </a:p>
          <a:p>
            <a:pPr>
              <a:lnSpc>
                <a:spcPct val="80000"/>
              </a:lnSpc>
            </a:pPr>
            <a:r>
              <a:rPr lang="hu-HU" sz="1400" dirty="0">
                <a:hlinkClick r:id="" action="ppaction://noaction"/>
              </a:rPr>
              <a:t>[1]</a:t>
            </a:r>
            <a:r>
              <a:rPr lang="hu-HU" sz="1400" dirty="0"/>
              <a:t> „The </a:t>
            </a:r>
            <a:r>
              <a:rPr lang="hu-HU" sz="1400" dirty="0" err="1"/>
              <a:t>only</a:t>
            </a:r>
            <a:r>
              <a:rPr lang="hu-HU" sz="1400" dirty="0"/>
              <a:t> right and </a:t>
            </a:r>
            <a:r>
              <a:rPr lang="hu-HU" sz="1400" dirty="0" err="1"/>
              <a:t>legitimate</a:t>
            </a:r>
            <a:r>
              <a:rPr lang="hu-HU" sz="1400" dirty="0"/>
              <a:t> </a:t>
            </a:r>
            <a:r>
              <a:rPr lang="hu-HU" sz="1400" dirty="0" err="1"/>
              <a:t>way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such</a:t>
            </a:r>
            <a:r>
              <a:rPr lang="hu-HU" sz="1400" dirty="0"/>
              <a:t> an </a:t>
            </a:r>
            <a:r>
              <a:rPr lang="hu-HU" sz="1400" dirty="0" err="1"/>
              <a:t>experience</a:t>
            </a:r>
            <a:r>
              <a:rPr lang="hu-HU" sz="1400" dirty="0"/>
              <a:t> is </a:t>
            </a:r>
            <a:r>
              <a:rPr lang="hu-HU" sz="1400" dirty="0" err="1"/>
              <a:t>that</a:t>
            </a:r>
            <a:r>
              <a:rPr lang="hu-HU" sz="1400" dirty="0"/>
              <a:t> </a:t>
            </a:r>
            <a:r>
              <a:rPr lang="hu-HU" sz="1400" dirty="0" err="1"/>
              <a:t>it</a:t>
            </a:r>
            <a:r>
              <a:rPr lang="hu-HU" sz="1400" dirty="0"/>
              <a:t> </a:t>
            </a:r>
            <a:r>
              <a:rPr lang="hu-HU" sz="1400" dirty="0" err="1"/>
              <a:t>happens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reality</a:t>
            </a:r>
            <a:r>
              <a:rPr lang="hu-HU" sz="1400" dirty="0"/>
              <a:t> and </a:t>
            </a:r>
            <a:r>
              <a:rPr lang="hu-HU" sz="1400" dirty="0" err="1"/>
              <a:t>it</a:t>
            </a:r>
            <a:r>
              <a:rPr lang="hu-HU" sz="1400" dirty="0"/>
              <a:t> </a:t>
            </a:r>
            <a:r>
              <a:rPr lang="hu-HU" sz="1400" dirty="0" err="1"/>
              <a:t>can</a:t>
            </a:r>
            <a:r>
              <a:rPr lang="hu-HU" sz="1400" dirty="0"/>
              <a:t> </a:t>
            </a:r>
            <a:r>
              <a:rPr lang="hu-HU" sz="1400" dirty="0" err="1"/>
              <a:t>only</a:t>
            </a:r>
            <a:r>
              <a:rPr lang="hu-HU" sz="1400" dirty="0"/>
              <a:t> </a:t>
            </a:r>
            <a:r>
              <a:rPr lang="hu-HU" sz="1400" dirty="0" err="1"/>
              <a:t>happen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when</a:t>
            </a:r>
            <a:r>
              <a:rPr lang="hu-HU" sz="1400" dirty="0"/>
              <a:t>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walk</a:t>
            </a:r>
            <a:r>
              <a:rPr lang="hu-HU" sz="1400" dirty="0"/>
              <a:t> </a:t>
            </a:r>
            <a:r>
              <a:rPr lang="hu-HU" sz="1400" dirty="0" err="1"/>
              <a:t>on</a:t>
            </a:r>
            <a:r>
              <a:rPr lang="hu-HU" sz="1400" dirty="0"/>
              <a:t> a </a:t>
            </a:r>
            <a:r>
              <a:rPr lang="hu-HU" sz="1400" dirty="0" err="1"/>
              <a:t>path</a:t>
            </a:r>
            <a:r>
              <a:rPr lang="hu-HU" sz="1400" dirty="0"/>
              <a:t> </a:t>
            </a:r>
            <a:r>
              <a:rPr lang="hu-HU" sz="1400" dirty="0" err="1"/>
              <a:t>which</a:t>
            </a:r>
            <a:r>
              <a:rPr lang="hu-HU" sz="1400" dirty="0"/>
              <a:t> </a:t>
            </a:r>
            <a:r>
              <a:rPr lang="hu-HU" sz="1400" dirty="0" err="1"/>
              <a:t>leads</a:t>
            </a:r>
            <a:r>
              <a:rPr lang="hu-HU" sz="1400" dirty="0"/>
              <a:t>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higher</a:t>
            </a:r>
            <a:r>
              <a:rPr lang="hu-HU" sz="1400" dirty="0"/>
              <a:t> </a:t>
            </a:r>
            <a:r>
              <a:rPr lang="hu-HU" sz="1400" dirty="0" err="1"/>
              <a:t>understanding</a:t>
            </a:r>
            <a:r>
              <a:rPr lang="hu-HU" sz="1400" dirty="0"/>
              <a:t>.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might</a:t>
            </a:r>
            <a:r>
              <a:rPr lang="hu-HU" sz="1400" dirty="0"/>
              <a:t> be </a:t>
            </a:r>
            <a:r>
              <a:rPr lang="hu-HU" sz="1400" dirty="0" err="1"/>
              <a:t>led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that</a:t>
            </a:r>
            <a:r>
              <a:rPr lang="hu-HU" sz="1400" dirty="0"/>
              <a:t> </a:t>
            </a:r>
            <a:r>
              <a:rPr lang="hu-HU" sz="1400" dirty="0" err="1"/>
              <a:t>goal</a:t>
            </a:r>
            <a:r>
              <a:rPr lang="hu-HU" sz="1400" dirty="0"/>
              <a:t> </a:t>
            </a:r>
            <a:r>
              <a:rPr lang="hu-HU" sz="1400" dirty="0" err="1"/>
              <a:t>by</a:t>
            </a:r>
            <a:r>
              <a:rPr lang="hu-HU" sz="1400" dirty="0"/>
              <a:t> an </a:t>
            </a:r>
            <a:r>
              <a:rPr lang="hu-HU" sz="1400" dirty="0" err="1"/>
              <a:t>act</a:t>
            </a:r>
            <a:r>
              <a:rPr lang="hu-HU" sz="1400" dirty="0"/>
              <a:t> of </a:t>
            </a:r>
            <a:r>
              <a:rPr lang="hu-HU" sz="1400" dirty="0" err="1"/>
              <a:t>grace</a:t>
            </a:r>
            <a:r>
              <a:rPr lang="hu-HU" sz="1400" dirty="0"/>
              <a:t> </a:t>
            </a:r>
            <a:r>
              <a:rPr lang="hu-HU" sz="1400" dirty="0" err="1"/>
              <a:t>or</a:t>
            </a:r>
            <a:r>
              <a:rPr lang="hu-HU" sz="1400" dirty="0"/>
              <a:t> </a:t>
            </a:r>
            <a:r>
              <a:rPr lang="hu-HU" sz="1400" dirty="0" err="1"/>
              <a:t>through</a:t>
            </a:r>
            <a:r>
              <a:rPr lang="hu-HU" sz="1400" dirty="0"/>
              <a:t> a </a:t>
            </a:r>
            <a:r>
              <a:rPr lang="hu-HU" sz="1400" dirty="0" err="1"/>
              <a:t>personal</a:t>
            </a:r>
            <a:r>
              <a:rPr lang="hu-HU" sz="1400" dirty="0"/>
              <a:t> and honest </a:t>
            </a:r>
            <a:r>
              <a:rPr lang="hu-HU" sz="1400" dirty="0" err="1"/>
              <a:t>contact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friends</a:t>
            </a:r>
            <a:r>
              <a:rPr lang="hu-HU" sz="1400" dirty="0"/>
              <a:t>, </a:t>
            </a:r>
            <a:r>
              <a:rPr lang="hu-HU" sz="1400" dirty="0" err="1"/>
              <a:t>or</a:t>
            </a:r>
            <a:r>
              <a:rPr lang="hu-HU" sz="1400" dirty="0"/>
              <a:t> </a:t>
            </a:r>
            <a:r>
              <a:rPr lang="hu-HU" sz="1400" dirty="0" err="1"/>
              <a:t>through</a:t>
            </a:r>
            <a:r>
              <a:rPr lang="hu-HU" sz="1400" dirty="0"/>
              <a:t> a </a:t>
            </a:r>
            <a:r>
              <a:rPr lang="hu-HU" sz="1400" dirty="0" err="1"/>
              <a:t>higher</a:t>
            </a:r>
            <a:r>
              <a:rPr lang="hu-HU" sz="1400" dirty="0"/>
              <a:t> </a:t>
            </a:r>
            <a:r>
              <a:rPr lang="hu-HU" sz="1400" dirty="0" err="1"/>
              <a:t>education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mind </a:t>
            </a:r>
            <a:r>
              <a:rPr lang="hu-HU" sz="1400" dirty="0" err="1"/>
              <a:t>beyond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confines</a:t>
            </a:r>
            <a:r>
              <a:rPr lang="hu-HU" sz="1400" dirty="0"/>
              <a:t> of </a:t>
            </a:r>
            <a:r>
              <a:rPr lang="hu-HU" sz="1400" dirty="0" err="1"/>
              <a:t>mere</a:t>
            </a:r>
            <a:r>
              <a:rPr lang="hu-HU" sz="1400" dirty="0"/>
              <a:t> </a:t>
            </a:r>
            <a:r>
              <a:rPr lang="hu-HU" sz="1400" dirty="0" err="1"/>
              <a:t>rationalism</a:t>
            </a:r>
            <a:r>
              <a:rPr lang="hu-HU" sz="1400" dirty="0"/>
              <a:t>. (…)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see</a:t>
            </a:r>
            <a:r>
              <a:rPr lang="hu-HU" sz="1400" dirty="0"/>
              <a:t>, "</a:t>
            </a:r>
            <a:r>
              <a:rPr lang="hu-HU" sz="1400" dirty="0" err="1"/>
              <a:t>alcohol</a:t>
            </a:r>
            <a:r>
              <a:rPr lang="hu-HU" sz="1400" dirty="0"/>
              <a:t>" </a:t>
            </a:r>
            <a:r>
              <a:rPr lang="hu-HU" sz="1400" dirty="0" err="1"/>
              <a:t>in</a:t>
            </a:r>
            <a:r>
              <a:rPr lang="hu-HU" sz="1400" dirty="0"/>
              <a:t> Latin is "</a:t>
            </a:r>
            <a:r>
              <a:rPr lang="hu-HU" sz="1400" dirty="0" err="1"/>
              <a:t>spiritus</a:t>
            </a:r>
            <a:r>
              <a:rPr lang="hu-HU" sz="1400" dirty="0"/>
              <a:t>" and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use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same</a:t>
            </a:r>
            <a:r>
              <a:rPr lang="hu-HU" sz="1400" dirty="0"/>
              <a:t> </a:t>
            </a:r>
            <a:r>
              <a:rPr lang="hu-HU" sz="1400" dirty="0" err="1"/>
              <a:t>word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highest</a:t>
            </a:r>
            <a:r>
              <a:rPr lang="hu-HU" sz="1400" dirty="0"/>
              <a:t> </a:t>
            </a:r>
            <a:r>
              <a:rPr lang="hu-HU" sz="1400" dirty="0" err="1"/>
              <a:t>religious</a:t>
            </a:r>
            <a:r>
              <a:rPr lang="hu-HU" sz="1400" dirty="0"/>
              <a:t> </a:t>
            </a:r>
            <a:r>
              <a:rPr lang="hu-HU" sz="1400" dirty="0" err="1"/>
              <a:t>experience</a:t>
            </a:r>
            <a:r>
              <a:rPr lang="hu-HU" sz="1400" dirty="0"/>
              <a:t> </a:t>
            </a:r>
            <a:r>
              <a:rPr lang="hu-HU" sz="1400" dirty="0" err="1"/>
              <a:t>as</a:t>
            </a:r>
            <a:r>
              <a:rPr lang="hu-HU" sz="1400" dirty="0"/>
              <a:t> </a:t>
            </a:r>
            <a:r>
              <a:rPr lang="hu-HU" sz="1400" dirty="0" err="1"/>
              <a:t>well</a:t>
            </a:r>
            <a:r>
              <a:rPr lang="hu-HU" sz="1400" dirty="0"/>
              <a:t> </a:t>
            </a:r>
            <a:r>
              <a:rPr lang="hu-HU" sz="1400" dirty="0" err="1"/>
              <a:t>as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most </a:t>
            </a:r>
            <a:r>
              <a:rPr lang="hu-HU" sz="1400" dirty="0" err="1"/>
              <a:t>depraving</a:t>
            </a:r>
            <a:r>
              <a:rPr lang="hu-HU" sz="1400" dirty="0"/>
              <a:t> </a:t>
            </a:r>
            <a:r>
              <a:rPr lang="hu-HU" sz="1400" dirty="0" err="1"/>
              <a:t>poison</a:t>
            </a:r>
            <a:r>
              <a:rPr lang="hu-HU" sz="1400" dirty="0"/>
              <a:t>. The </a:t>
            </a:r>
            <a:r>
              <a:rPr lang="hu-HU" sz="1400" dirty="0" err="1"/>
              <a:t>helpful</a:t>
            </a:r>
            <a:r>
              <a:rPr lang="hu-HU" sz="1400" dirty="0"/>
              <a:t> formula </a:t>
            </a:r>
            <a:r>
              <a:rPr lang="hu-HU" sz="1400" dirty="0" err="1"/>
              <a:t>therefore</a:t>
            </a:r>
            <a:r>
              <a:rPr lang="hu-HU" sz="1400" dirty="0"/>
              <a:t> is: </a:t>
            </a:r>
            <a:r>
              <a:rPr lang="hu-HU" sz="1400" dirty="0" err="1"/>
              <a:t>spiritus</a:t>
            </a:r>
            <a:r>
              <a:rPr lang="hu-HU" sz="1400" dirty="0"/>
              <a:t> </a:t>
            </a:r>
            <a:r>
              <a:rPr lang="hu-HU" sz="1400" dirty="0" err="1"/>
              <a:t>contra</a:t>
            </a:r>
            <a:r>
              <a:rPr lang="hu-HU" sz="1400" dirty="0"/>
              <a:t> </a:t>
            </a:r>
            <a:r>
              <a:rPr lang="hu-HU" sz="1400" dirty="0" err="1"/>
              <a:t>spiritum</a:t>
            </a:r>
            <a:r>
              <a:rPr lang="hu-HU" sz="1400" dirty="0"/>
              <a:t>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Hit, vallás, egyház, spiritualitás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dirty="0" smtClean="0"/>
              <a:t>	Ötféle identitásformát különböztethetünk meg a spiritualitáshoz való viszony szempontjából: </a:t>
            </a:r>
          </a:p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ateista az a személy, aki nyomatékosan tagadja egy felsőbbrendű realitás, a „szent” létezését;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agnosztikus az, aki azt a nézetet képviseli, hogy valójában nem lehet tudomásunk egy felsőbb realitás létezéséről;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bizonytalan személy önmaga sem tudja, hogyan vélekedjék ezekről a dolgokról;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vallásos az, aki hisz, vagy bízik egy felsőbb realitás létezésében és/vagy egy szervezett, a vallás keretein belül működő közösséghez tartozik, melyben vallási gyakorlatot folytat;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spirituális személy pedig az, aki élmény szintjén átéli, tapasztalja a felsőbb realitással való kapcsolatot, függetlenül attól, hogy tartozik-e egy szervezett, vallási keretek között működő csoporthoz. 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spiritualitás?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Az egyén felett álló, az egyén életét befolyásoló, életünkkel szoros kapcsolatban lévő erők létének pozitív módon, pozitív érzelmek révén történő felfogása és átélése (Roger </a:t>
            </a:r>
            <a:r>
              <a:rPr lang="hu-HU" dirty="0" err="1" smtClean="0"/>
              <a:t>Vaillant</a:t>
            </a:r>
            <a:r>
              <a:rPr lang="hu-HU" dirty="0" smtClean="0"/>
              <a:t>)</a:t>
            </a:r>
          </a:p>
          <a:p>
            <a:pPr marL="342900" lvl="1" indent="-342900">
              <a:buNone/>
            </a:pPr>
            <a:r>
              <a:rPr lang="hu-HU" dirty="0" smtClean="0"/>
              <a:t>„nem az tesz szabaddá, hogy semmit sem akarunk elismerni magunk felett, hanem éppen az, hogy tisztelünk valamit, ami fölöttünk áll”</a:t>
            </a:r>
          </a:p>
          <a:p>
            <a:pPr>
              <a:buNone/>
            </a:pPr>
            <a:r>
              <a:rPr lang="hu-HU" dirty="0" smtClean="0"/>
              <a:t>(Goethe)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374062" cy="431800"/>
          </a:xfrm>
        </p:spPr>
        <p:txBody>
          <a:bodyPr>
            <a:noAutofit/>
          </a:bodyPr>
          <a:lstStyle/>
          <a:p>
            <a:r>
              <a:rPr lang="hu-HU" sz="4000" dirty="0"/>
              <a:t>A józanság mint spirituális program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28800"/>
            <a:ext cx="8229600" cy="4824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600" dirty="0"/>
              <a:t>Az ún. spirituális</a:t>
            </a:r>
            <a:r>
              <a:rPr lang="hu-HU" sz="2600" dirty="0">
                <a:solidFill>
                  <a:srgbClr val="FF3300"/>
                </a:solidFill>
              </a:rPr>
              <a:t> </a:t>
            </a:r>
            <a:r>
              <a:rPr lang="hu-HU" sz="2600" dirty="0"/>
              <a:t>gyakorlatot folytató </a:t>
            </a:r>
            <a:r>
              <a:rPr lang="hu-HU" sz="2600" dirty="0" err="1"/>
              <a:t>Alcoholics</a:t>
            </a:r>
            <a:r>
              <a:rPr lang="hu-HU" sz="2600" dirty="0"/>
              <a:t> </a:t>
            </a:r>
            <a:r>
              <a:rPr lang="hu-HU" sz="2600" dirty="0" err="1"/>
              <a:t>Anonymous</a:t>
            </a:r>
            <a:r>
              <a:rPr lang="hu-HU" sz="2600" dirty="0"/>
              <a:t> a személy diszfunkcionális  viselkedésének megváltozásával kínál megoldást a függőségre. </a:t>
            </a:r>
          </a:p>
          <a:p>
            <a:pPr>
              <a:lnSpc>
                <a:spcPct val="80000"/>
              </a:lnSpc>
            </a:pPr>
            <a:r>
              <a:rPr lang="hu-HU" sz="2600" dirty="0"/>
              <a:t>Nem foglalkozik a szerhasználat kórhátterében álló szociokulturális (pl. osztály, nem, etnikum) kérdésekkel. </a:t>
            </a:r>
          </a:p>
          <a:p>
            <a:pPr>
              <a:lnSpc>
                <a:spcPct val="80000"/>
              </a:lnSpc>
            </a:pPr>
            <a:r>
              <a:rPr lang="hu-HU" sz="2600" dirty="0"/>
              <a:t>A.A. a </a:t>
            </a:r>
            <a:r>
              <a:rPr lang="hu-HU" sz="2600" dirty="0" smtClean="0"/>
              <a:t>kontroll/hatalom </a:t>
            </a:r>
            <a:r>
              <a:rPr lang="hu-HU" sz="2600" dirty="0"/>
              <a:t>elvesztésének (</a:t>
            </a:r>
            <a:r>
              <a:rPr lang="hu-HU" sz="2600" dirty="0" err="1" smtClean="0"/>
              <a:t>powerlessness</a:t>
            </a:r>
            <a:r>
              <a:rPr lang="hu-HU" sz="2600" dirty="0"/>
              <a:t>) beismeréséből indul ki. </a:t>
            </a:r>
          </a:p>
          <a:p>
            <a:pPr>
              <a:lnSpc>
                <a:spcPct val="80000"/>
              </a:lnSpc>
            </a:pPr>
            <a:r>
              <a:rPr lang="hu-HU" sz="2600" dirty="0" smtClean="0"/>
              <a:t>„Itt és most” konkrét, gyakorlati, működőképes felépülési életprogramot kínál.</a:t>
            </a:r>
          </a:p>
          <a:p>
            <a:pPr>
              <a:lnSpc>
                <a:spcPct val="80000"/>
              </a:lnSpc>
            </a:pPr>
            <a:r>
              <a:rPr lang="hu-HU" sz="2600" dirty="0" smtClean="0"/>
              <a:t>A társas tanulás módszerét működtető, megtartó, támogató sorsközösséget, elfogadást, és reményt kínál.</a:t>
            </a:r>
          </a:p>
          <a:p>
            <a:pPr>
              <a:lnSpc>
                <a:spcPct val="80000"/>
              </a:lnSpc>
            </a:pPr>
            <a:r>
              <a:rPr lang="hu-HU" sz="2600" dirty="0" smtClean="0"/>
              <a:t>A túlélésnél messze többet: egy élhető, minőségi élet esélyét.</a:t>
            </a:r>
            <a:endParaRPr lang="hu-HU" sz="2600" dirty="0"/>
          </a:p>
          <a:p>
            <a:pPr>
              <a:lnSpc>
                <a:spcPct val="80000"/>
              </a:lnSpc>
            </a:pPr>
            <a:endParaRPr lang="hu-HU" sz="2400" dirty="0"/>
          </a:p>
          <a:p>
            <a:pPr>
              <a:lnSpc>
                <a:spcPct val="80000"/>
              </a:lnSpc>
            </a:pPr>
            <a:endParaRPr lang="hu-HU" sz="2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04813"/>
            <a:ext cx="8385175" cy="720725"/>
          </a:xfrm>
        </p:spPr>
        <p:txBody>
          <a:bodyPr/>
          <a:lstStyle/>
          <a:p>
            <a:r>
              <a:rPr lang="hu-HU" sz="4000"/>
              <a:t>Robert Lefever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124745"/>
            <a:ext cx="8378006" cy="573325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hu-HU" sz="2000" dirty="0" smtClean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/>
              <a:t>	</a:t>
            </a:r>
            <a:r>
              <a:rPr lang="hu-HU" sz="2000" dirty="0" smtClean="0"/>
              <a:t>„</a:t>
            </a:r>
            <a:r>
              <a:rPr lang="hu-HU" sz="2400" dirty="0"/>
              <a:t>A 12 lépéses program ugyanakkor éppen amiatt a spirituális </a:t>
            </a:r>
            <a:r>
              <a:rPr lang="hu-HU" sz="2400" dirty="0" err="1"/>
              <a:t>paradoxona</a:t>
            </a:r>
            <a:r>
              <a:rPr lang="hu-HU" sz="2400" dirty="0"/>
              <a:t> miatt, mely szerint valaki </a:t>
            </a:r>
            <a:r>
              <a:rPr lang="hu-HU" sz="2400" dirty="0">
                <a:solidFill>
                  <a:srgbClr val="FF0000"/>
                </a:solidFill>
              </a:rPr>
              <a:t>csak azt őrizheti meg, amit továbbad,</a:t>
            </a:r>
            <a:r>
              <a:rPr lang="hu-HU" sz="2400" dirty="0"/>
              <a:t> nem a széthúzást, hanem kifejezetten a társadalmi összetartozást erősítő filozófia. Politikai, vallási, hagyományos és alternatív filozófiák és terápiás eljárások hajlamosak a kizárólagosságra, vagyis kizárják azokat, akik nem hisznek bennük. A 12 lépéses program, ami </a:t>
            </a:r>
            <a:r>
              <a:rPr lang="hu-HU" sz="2400" dirty="0">
                <a:solidFill>
                  <a:srgbClr val="FF0000"/>
                </a:solidFill>
              </a:rPr>
              <a:t>inkább életfilozófia, mint a függőségek kezelésére szolgáló eljárás</a:t>
            </a:r>
            <a:r>
              <a:rPr lang="hu-HU" sz="2400" dirty="0"/>
              <a:t>, befogadó természetű: mások elfogadására tanít, függetlenül attól, hogy miben hisznek, hogyan viselkednek. És mint ilyen, túllép a vallási, politikai vagy terápiás  módszerek megosztottságán, és ahelyett, hogy az elutasítást erősítené és ezzel további károkat okozna társadalmunkban,  az elfogadás és a gyógyítás erejévé válik”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folHlink"/>
                </a:solidFill>
              </a:rPr>
              <a:t>A kapcsolatok ápolása, fejlesztésük művészete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28775"/>
            <a:ext cx="800735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600" dirty="0"/>
              <a:t>A spiritualitás nem vált a tudományos szabadságot mélyítő és annak határait kitágító tényezővé. 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a </a:t>
            </a:r>
            <a:r>
              <a:rPr lang="hu-HU" sz="2600" dirty="0">
                <a:solidFill>
                  <a:schemeClr val="folHlink"/>
                </a:solidFill>
              </a:rPr>
              <a:t>szolidaritás,</a:t>
            </a:r>
            <a:r>
              <a:rPr lang="hu-HU" sz="2600" dirty="0"/>
              <a:t> 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a </a:t>
            </a:r>
            <a:r>
              <a:rPr lang="hu-HU" sz="2600" dirty="0">
                <a:solidFill>
                  <a:schemeClr val="folHlink"/>
                </a:solidFill>
              </a:rPr>
              <a:t>gyengédség,</a:t>
            </a:r>
            <a:r>
              <a:rPr lang="hu-HU" sz="2600" dirty="0"/>
              <a:t> 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a </a:t>
            </a:r>
            <a:r>
              <a:rPr lang="hu-HU" sz="2600" dirty="0">
                <a:solidFill>
                  <a:schemeClr val="folHlink"/>
                </a:solidFill>
              </a:rPr>
              <a:t>bensőségesség</a:t>
            </a:r>
            <a:r>
              <a:rPr lang="hu-HU" sz="2600" dirty="0"/>
              <a:t>, 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a </a:t>
            </a:r>
            <a:r>
              <a:rPr lang="hu-HU" sz="2600" dirty="0">
                <a:solidFill>
                  <a:schemeClr val="folHlink"/>
                </a:solidFill>
              </a:rPr>
              <a:t>törődés</a:t>
            </a:r>
            <a:r>
              <a:rPr lang="hu-HU" sz="2600" dirty="0"/>
              <a:t> gyakorlása a „nem tudományos” módszerek tárházába került. 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A </a:t>
            </a:r>
            <a:r>
              <a:rPr lang="hu-HU" sz="2600" dirty="0">
                <a:solidFill>
                  <a:schemeClr val="folHlink"/>
                </a:solidFill>
              </a:rPr>
              <a:t>remény,</a:t>
            </a:r>
            <a:r>
              <a:rPr lang="hu-HU" sz="2600" dirty="0"/>
              <a:t> 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a </a:t>
            </a:r>
            <a:r>
              <a:rPr lang="hu-HU" sz="2600" dirty="0">
                <a:solidFill>
                  <a:schemeClr val="folHlink"/>
                </a:solidFill>
              </a:rPr>
              <a:t>bizalom</a:t>
            </a:r>
            <a:r>
              <a:rPr lang="hu-HU" sz="2600" dirty="0"/>
              <a:t> és 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az </a:t>
            </a:r>
            <a:r>
              <a:rPr lang="hu-HU" sz="2600" dirty="0">
                <a:solidFill>
                  <a:srgbClr val="7030A0"/>
                </a:solidFill>
              </a:rPr>
              <a:t>intim kapcsolatok művelése </a:t>
            </a:r>
            <a:r>
              <a:rPr lang="hu-HU" sz="2600" dirty="0"/>
              <a:t>ma kívül esik a tudományos praxis hatókörén.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személyes paradigmaváltás ellentétpárjai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AKTÍV HASZNÁLÓ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Én, egyén(</a:t>
            </a:r>
            <a:r>
              <a:rPr lang="hu-HU" dirty="0" err="1" smtClean="0">
                <a:solidFill>
                  <a:srgbClr val="0070C0"/>
                </a:solidFill>
              </a:rPr>
              <a:t>iség</a:t>
            </a:r>
            <a:r>
              <a:rPr lang="hu-HU" dirty="0" smtClean="0">
                <a:solidFill>
                  <a:srgbClr val="0070C0"/>
                </a:solidFill>
              </a:rPr>
              <a:t>)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Kontroll, irányítás, ellenőrzés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Elszigetelődés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Monológ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Önzés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Hatalom, kontroll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Hitetlenség, bizalmatlanság, ateizmus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FELÉPÜLŐ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Mi, közösség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Ráhagyatkozás, elengedés, történés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Sorsközösség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Dialóg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Altruizmus, szolidaritás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Szolgálat, elfogadás,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Bizalom, hit, kegyelem, hála</a:t>
            </a:r>
          </a:p>
          <a:p>
            <a:endParaRPr lang="hu-HU" dirty="0" smtClean="0">
              <a:solidFill>
                <a:srgbClr val="0070C0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5852-9F82-4F5C-B69C-6B4E49E70EA6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Szárazság és/vagy józanság</a:t>
            </a:r>
            <a:endParaRPr lang="hu-HU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/>
          <a:lstStyle/>
          <a:p>
            <a:pPr algn="ctr"/>
            <a:r>
              <a:rPr lang="hu-HU" dirty="0" smtClean="0"/>
              <a:t>SZÁRAZ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megfosztott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„tartom magam”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merev, feszült, keserű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kiközösített, magányos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Pótszerek, szerváltás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továbbra is játszmák részese</a:t>
            </a:r>
          </a:p>
          <a:p>
            <a:pPr algn="ctr">
              <a:buNone/>
            </a:pPr>
            <a:endParaRPr lang="hu-H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hiánymotivált (</a:t>
            </a:r>
            <a:r>
              <a:rPr lang="hu-HU" dirty="0" err="1" smtClean="0">
                <a:solidFill>
                  <a:srgbClr val="0070C0"/>
                </a:solidFill>
              </a:rPr>
              <a:t>Maslow</a:t>
            </a:r>
            <a:r>
              <a:rPr lang="hu-HU" dirty="0" smtClean="0">
                <a:solidFill>
                  <a:srgbClr val="0070C0"/>
                </a:solidFill>
              </a:rPr>
              <a:t>)</a:t>
            </a:r>
          </a:p>
          <a:p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JÓZAN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megszabadult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„fejlődök, építkezek”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felszabadult, derűs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támogató közösség tagja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teljes szermentesség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játszmamentes, nyílt kommunikáció</a:t>
            </a:r>
          </a:p>
          <a:p>
            <a:pPr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növekedésorientált (</a:t>
            </a:r>
            <a:r>
              <a:rPr lang="hu-HU" dirty="0" err="1" smtClean="0">
                <a:solidFill>
                  <a:srgbClr val="0070C0"/>
                </a:solidFill>
              </a:rPr>
              <a:t>Maslow</a:t>
            </a:r>
            <a:r>
              <a:rPr lang="hu-HU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5852-9F82-4F5C-B69C-6B4E49E70EA6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04813"/>
            <a:ext cx="8007350" cy="5691187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	Mivel </a:t>
            </a:r>
            <a:r>
              <a:rPr lang="hu-HU" sz="2800" dirty="0"/>
              <a:t>a függőségi krízis alapvetően spirituális jellegű, a felépülés, a terápia is spirituális elemekből építkezik: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Megadás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Kapcsolatkeresés önmagammal és másokkal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Törődés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Felelősségvállalás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Megosztás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Jóvátétel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Mások segítése</a:t>
            </a:r>
          </a:p>
          <a:p>
            <a:r>
              <a:rPr lang="hu-HU" sz="2800" dirty="0">
                <a:solidFill>
                  <a:schemeClr val="folHlink"/>
                </a:solidFill>
              </a:rPr>
              <a:t>Ima, meditáció, napi leltár</a:t>
            </a:r>
          </a:p>
          <a:p>
            <a:endParaRPr lang="hu-HU" sz="2800" dirty="0"/>
          </a:p>
          <a:p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1772816"/>
            <a:ext cx="82192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/>
              <a:t>szülők sokszor </a:t>
            </a:r>
            <a:r>
              <a:rPr lang="hu-HU" sz="2000" dirty="0" smtClean="0"/>
              <a:t>szintén hátrányos </a:t>
            </a:r>
            <a:r>
              <a:rPr lang="hu-HU" sz="2000" dirty="0"/>
              <a:t>helyzetből indultak</a:t>
            </a:r>
            <a:r>
              <a:rPr lang="hu-HU" sz="2000" dirty="0" smtClean="0"/>
              <a:t>, (roncsolt szeretetkapcsolatok, csonka családok, stb.) </a:t>
            </a:r>
            <a:r>
              <a:rPr lang="hu-HU" sz="2000" dirty="0"/>
              <a:t>így az alapvető </a:t>
            </a:r>
            <a:r>
              <a:rPr lang="hu-HU" sz="2000" dirty="0" smtClean="0"/>
              <a:t>készségek </a:t>
            </a:r>
            <a:r>
              <a:rPr lang="hu-HU" sz="2000" dirty="0"/>
              <a:t>az egészséges, szermentes életstílus kialakításához -  </a:t>
            </a:r>
            <a:r>
              <a:rPr lang="hu-HU" sz="2000" dirty="0" smtClean="0"/>
              <a:t>megküzdési képességek, feszültségek</a:t>
            </a:r>
            <a:r>
              <a:rPr lang="hu-HU" sz="2000" dirty="0"/>
              <a:t>, nehéz élethelyzetek </a:t>
            </a:r>
            <a:r>
              <a:rPr lang="hu-HU" sz="2000" dirty="0" smtClean="0"/>
              <a:t>kezelése, egészséges önértékelés </a:t>
            </a:r>
            <a:r>
              <a:rPr lang="hu-HU" sz="2000" dirty="0"/>
              <a:t>-  legtöbbször hiányzik.</a:t>
            </a:r>
          </a:p>
          <a:p>
            <a:endParaRPr lang="hu-HU" sz="2000" dirty="0"/>
          </a:p>
          <a:p>
            <a:r>
              <a:rPr lang="hu-HU" sz="2000" dirty="0"/>
              <a:t>Az egymásra való figyelést, beszélgetéseket, </a:t>
            </a:r>
            <a:r>
              <a:rPr lang="hu-HU" sz="2000" dirty="0" smtClean="0"/>
              <a:t>közös minőségi időtöltéseket </a:t>
            </a:r>
            <a:r>
              <a:rPr lang="hu-HU" sz="2000" dirty="0"/>
              <a:t>- </a:t>
            </a:r>
            <a:r>
              <a:rPr lang="hu-HU" sz="2000" dirty="0" smtClean="0"/>
              <a:t>társasjáték</a:t>
            </a:r>
            <a:r>
              <a:rPr lang="hu-HU" sz="2000" dirty="0"/>
              <a:t>, kirándulás, beszélgetések, közös étkezések rítusa – </a:t>
            </a:r>
            <a:r>
              <a:rPr lang="hu-HU" sz="2000" dirty="0" smtClean="0"/>
              <a:t>sokan soha </a:t>
            </a:r>
            <a:r>
              <a:rPr lang="hu-HU" sz="2000" dirty="0"/>
              <a:t>nem tapasztalják meg. </a:t>
            </a:r>
          </a:p>
          <a:p>
            <a:endParaRPr lang="hu-HU" sz="2000" dirty="0"/>
          </a:p>
          <a:p>
            <a:r>
              <a:rPr lang="hu-HU" sz="2000" dirty="0"/>
              <a:t>A szerfogyasztás illetve a viselkedési függőség is rítus, a fogyasztói társadalom </a:t>
            </a:r>
            <a:r>
              <a:rPr lang="hu-HU" sz="2000" dirty="0" smtClean="0"/>
              <a:t>rítusa.</a:t>
            </a:r>
            <a:endParaRPr lang="hu-HU" sz="2000" dirty="0"/>
          </a:p>
        </p:txBody>
      </p:sp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(Szinte) minden a családban kezdődik</a:t>
            </a:r>
            <a:endParaRPr lang="hu-HU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4446-3E32-4635-AE97-1D986F179C07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társfüggőség</a:t>
            </a:r>
            <a:endParaRPr lang="hu-HU" dirty="0"/>
          </a:p>
        </p:txBody>
      </p:sp>
      <p:pic>
        <p:nvPicPr>
          <p:cNvPr id="47106" name="Picture 2" descr="http://lifeasahuman.com/files/2012/10/laah16-24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41438"/>
            <a:ext cx="5257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társfüggőség</a:t>
            </a:r>
            <a:endParaRPr lang="hu-HU" sz="4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400675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latin typeface="Arial" charset="0"/>
                <a:cs typeface="Arial" charset="0"/>
              </a:rPr>
              <a:t>	Egy magatartászavarban szenvedő ember problémás viselkedéséhez való folyamatos, reaktív alkalmazkodás.</a:t>
            </a:r>
          </a:p>
          <a:p>
            <a:pPr marL="609600" indent="-609600">
              <a:buFont typeface="Wingdings 2" pitchFamily="18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</a:p>
          <a:p>
            <a:pPr marL="609600" indent="-609600">
              <a:buFont typeface="Wingdings 2" pitchFamily="18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hu-HU" sz="2000" dirty="0" smtClean="0">
                <a:latin typeface="Arial" charset="0"/>
                <a:cs typeface="Arial" charset="0"/>
              </a:rPr>
              <a:t>Összefonódott, szinte összeolvadó kapcsolat egy személyiségzavarban, narkomániában és/vagy impulzus kontroll zavarban szenvedő személlyel</a:t>
            </a:r>
          </a:p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marL="609600" indent="-609600">
              <a:buFont typeface="Wingdings 2" pitchFamily="18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latin typeface="Arial" charset="0"/>
                <a:cs typeface="Arial" charset="0"/>
              </a:rPr>
              <a:t>	Mások szükségleteinek a kielégítéséért vállalt felelősség, a saját igények egyidejű elhanyagolása mellett</a:t>
            </a:r>
          </a:p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latin typeface="Arial" charset="0"/>
                <a:cs typeface="Arial" charset="0"/>
              </a:rPr>
              <a:t>	</a:t>
            </a:r>
          </a:p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latin typeface="Arial" charset="0"/>
                <a:cs typeface="Arial" charset="0"/>
              </a:rPr>
              <a:t>	Aktív gondoskodás köntösében megjelenő szabályozási és irányítási törekvés, megmentési kísérletek, ami</a:t>
            </a:r>
          </a:p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latin typeface="Arial" charset="0"/>
                <a:cs typeface="Arial" charset="0"/>
              </a:rPr>
              <a:t>	</a:t>
            </a:r>
          </a:p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r>
              <a:rPr lang="hu-HU" sz="2000" dirty="0" smtClean="0">
                <a:latin typeface="Arial" charset="0"/>
                <a:cs typeface="Arial" charset="0"/>
              </a:rPr>
              <a:t>	Biztosítja a saját fontosság és nélkülözhetetlenség érzését.</a:t>
            </a:r>
          </a:p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endParaRPr lang="hu-HU" sz="2000" dirty="0" smtClean="0">
              <a:latin typeface="Arial" charset="0"/>
              <a:cs typeface="Arial" charset="0"/>
            </a:endParaRPr>
          </a:p>
          <a:p>
            <a:r>
              <a:rPr lang="hu-HU" sz="2000" dirty="0" smtClean="0">
                <a:latin typeface="Arial" charset="0"/>
                <a:cs typeface="Arial" charset="0"/>
              </a:rPr>
              <a:t>Alacsony önértékelés</a:t>
            </a:r>
          </a:p>
          <a:p>
            <a:r>
              <a:rPr lang="hu-HU" sz="2000" dirty="0" smtClean="0">
                <a:latin typeface="Arial" charset="0"/>
                <a:cs typeface="Arial" charset="0"/>
              </a:rPr>
              <a:t>Elfojtott indulatok</a:t>
            </a:r>
          </a:p>
          <a:p>
            <a:r>
              <a:rPr lang="hu-HU" sz="2000" dirty="0" smtClean="0">
                <a:latin typeface="Arial" charset="0"/>
                <a:cs typeface="Arial" charset="0"/>
              </a:rPr>
              <a:t>Bizalomhiány</a:t>
            </a:r>
          </a:p>
          <a:p>
            <a:r>
              <a:rPr lang="hu-HU" sz="2000" dirty="0" smtClean="0">
                <a:latin typeface="Arial" charset="0"/>
                <a:cs typeface="Arial" charset="0"/>
              </a:rPr>
              <a:t>Az én-határok gyengesége</a:t>
            </a:r>
          </a:p>
          <a:p>
            <a:r>
              <a:rPr lang="hu-HU" sz="2000" dirty="0" smtClean="0">
                <a:latin typeface="Arial" charset="0"/>
                <a:cs typeface="Arial" charset="0"/>
              </a:rPr>
              <a:t>A „nemet mondásra” való képtelenség</a:t>
            </a:r>
          </a:p>
          <a:p>
            <a:pPr marL="609600" indent="-609600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marL="609600" indent="-609600" algn="just">
              <a:buFont typeface="Wingdings" pitchFamily="2" charset="2"/>
              <a:buNone/>
              <a:tabLst>
                <a:tab pos="723900" algn="l"/>
                <a:tab pos="901700" algn="l"/>
              </a:tabLst>
            </a:pP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rhel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83938" y="273050"/>
            <a:ext cx="8169775" cy="5822950"/>
          </a:xfrm>
          <a:noFill/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7434-2159-4120-A819-1F74BA8CBB29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Kivezető utak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dirty="0" smtClean="0"/>
              <a:t>Betegségbelátás, segítségkérés és elfogadás</a:t>
            </a:r>
            <a:endParaRPr lang="hu-HU" sz="2800" dirty="0"/>
          </a:p>
          <a:p>
            <a:pPr>
              <a:lnSpc>
                <a:spcPct val="80000"/>
              </a:lnSpc>
            </a:pPr>
            <a:r>
              <a:rPr lang="hu-HU" sz="2800" dirty="0"/>
              <a:t>Strukturált időbeosztás, programtervezés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Reális személyes célok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Szabadidős elfoglaltságok, hobbi, játék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Tudatosság, </a:t>
            </a:r>
            <a:r>
              <a:rPr lang="hu-HU" sz="2800" dirty="0" smtClean="0"/>
              <a:t>döntésképesség visszaszerzése</a:t>
            </a:r>
            <a:endParaRPr lang="hu-HU" sz="2800" dirty="0"/>
          </a:p>
          <a:p>
            <a:pPr>
              <a:lnSpc>
                <a:spcPct val="80000"/>
              </a:lnSpc>
            </a:pPr>
            <a:r>
              <a:rPr lang="hu-HU" sz="2800" dirty="0"/>
              <a:t>Kontroll, mértéktartás képesség megőrzése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Nemet mondás képessége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Támogató (</a:t>
            </a:r>
            <a:r>
              <a:rPr lang="hu-HU" sz="2800" dirty="0" smtClean="0"/>
              <a:t>érték)közösséghez történő csatlakozás</a:t>
            </a:r>
            <a:endParaRPr lang="hu-HU" sz="2800" dirty="0"/>
          </a:p>
          <a:p>
            <a:pPr>
              <a:lnSpc>
                <a:spcPct val="80000"/>
              </a:lnSpc>
            </a:pPr>
            <a:r>
              <a:rPr lang="hu-HU" sz="2800" dirty="0"/>
              <a:t>Minőségi, elfogadó </a:t>
            </a:r>
            <a:r>
              <a:rPr lang="hu-HU" sz="2800" dirty="0" smtClean="0"/>
              <a:t>szeretetkapcsolatok erősítése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Életformaváltás</a:t>
            </a:r>
            <a:endParaRPr lang="hu-HU" sz="2800" dirty="0"/>
          </a:p>
          <a:p>
            <a:pPr>
              <a:lnSpc>
                <a:spcPct val="80000"/>
              </a:lnSpc>
              <a:buNone/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  <a:buFontTx/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 descr="Társfüggés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697913" cy="614838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hu-HU" dirty="0" smtClean="0"/>
              <a:t>Rendszerszemléletű megközelítés</a:t>
            </a:r>
            <a:endParaRPr lang="hu-HU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dirty="0"/>
              <a:t>Az alkoholizmus a családi rendszer betegsége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Családi, munkahelyi erőtér, társas rendszer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Tünethordozó, </a:t>
            </a:r>
            <a:r>
              <a:rPr lang="hu-HU" sz="2800" dirty="0" smtClean="0"/>
              <a:t>„index személy” 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Felkínált </a:t>
            </a:r>
            <a:r>
              <a:rPr lang="hu-HU" sz="2800" dirty="0"/>
              <a:t>probléma, valódi probléma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Társfüggő monológ - az „</a:t>
            </a:r>
            <a:r>
              <a:rPr lang="hu-HU" sz="2800" dirty="0" err="1"/>
              <a:t>enabler</a:t>
            </a:r>
            <a:r>
              <a:rPr lang="hu-HU" sz="2800" dirty="0"/>
              <a:t>”, a „lehetővé tevő” panaszáradata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Problémát fenntartó beavatkozás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Miért tegyek én bármit, amikor neki van ivásproblémája?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„Ez csak akaraterő kérdése”.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Tanult tehetetlenség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Cirkuláris okság</a:t>
            </a:r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8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mtClean="0"/>
              <a:t>Hozzátartozói csoport</a:t>
            </a:r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Változás megváltozott környezetben könnyebben megy: csoport heti rendszerességgel 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fókuszban a hozzátartozó, és saját élettörténete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cél a korábbi játszmák nyereségének felismertetése,  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a nyílt kommunikáció segítése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saját célok, szükségletek megfogalmazása, 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életminőség javítása, feszültségredukció, tehermentesítés, erőforrások </a:t>
            </a:r>
          </a:p>
          <a:p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Családkonzultáció</a:t>
            </a:r>
          </a:p>
        </p:txBody>
      </p:sp>
      <p:sp>
        <p:nvSpPr>
          <p:cNvPr id="59394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>
                <a:latin typeface="Arial" charset="0"/>
                <a:cs typeface="Arial" charset="0"/>
              </a:rPr>
              <a:t>Célja a család/pár felkészítése a megváltozott helyzethez:</a:t>
            </a:r>
          </a:p>
          <a:p>
            <a:r>
              <a:rPr lang="hu-HU" smtClean="0">
                <a:latin typeface="Arial" charset="0"/>
                <a:cs typeface="Arial" charset="0"/>
              </a:rPr>
              <a:t> nehézségeik, elképzeléseik, lehetőségeik átbeszélése,</a:t>
            </a:r>
          </a:p>
          <a:p>
            <a:r>
              <a:rPr lang="hu-HU" smtClean="0">
                <a:latin typeface="Arial" charset="0"/>
                <a:cs typeface="Arial" charset="0"/>
              </a:rPr>
              <a:t> játszmamentes kommunikáció segítése, </a:t>
            </a:r>
          </a:p>
          <a:p>
            <a:r>
              <a:rPr lang="hu-HU" smtClean="0">
                <a:latin typeface="Arial" charset="0"/>
                <a:cs typeface="Arial" charset="0"/>
              </a:rPr>
              <a:t>új, építő rítusok bevezetése (kölcsönös kérések, elismerés, kérés, </a:t>
            </a:r>
          </a:p>
          <a:p>
            <a:r>
              <a:rPr lang="hu-HU" smtClean="0">
                <a:latin typeface="Arial" charset="0"/>
                <a:cs typeface="Arial" charset="0"/>
              </a:rPr>
              <a:t>minőségi idő, mi az, ami régen működött, stb)</a:t>
            </a:r>
          </a:p>
          <a:p>
            <a:endParaRPr lang="hu-HU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31188" cy="906462"/>
          </a:xfrm>
        </p:spPr>
        <p:txBody>
          <a:bodyPr lIns="90000" tIns="46800" rIns="90000" bIns="46800">
            <a:no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3600" dirty="0" smtClean="0">
                <a:latin typeface="Arial" pitchFamily="34" charset="0"/>
                <a:cs typeface="Arial" pitchFamily="34" charset="0"/>
              </a:rPr>
              <a:t>Felépülő szenvedélybetegek </a:t>
            </a:r>
            <a:r>
              <a:rPr lang="hu-HU" sz="3600" dirty="0">
                <a:latin typeface="Arial" pitchFamily="34" charset="0"/>
                <a:cs typeface="Arial" pitchFamily="34" charset="0"/>
              </a:rPr>
              <a:t>önsegítő 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közösségei</a:t>
            </a:r>
            <a:endParaRPr lang="hu-H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>
            <a:normAutofit/>
          </a:bodyPr>
          <a:lstStyle/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sorstárs segítés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hatékonysága mással felcserélhetetlennek tűnik, mivel semmi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más nem pótolja azt a segítséget, amit több éve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józan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szenvedélybetegek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nyújthatnak a józanodni vágyónak.</a:t>
            </a:r>
          </a:p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sz="2600" dirty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3200" dirty="0" err="1" smtClean="0">
                <a:latin typeface="Arial" pitchFamily="34" charset="0"/>
                <a:cs typeface="Arial" pitchFamily="34" charset="0"/>
                <a:hlinkClick r:id="rId3"/>
              </a:rPr>
              <a:t>www.anonimalkoholistak.hu</a:t>
            </a:r>
            <a:endParaRPr lang="hu-HU" sz="3200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3200" dirty="0" err="1" smtClean="0">
                <a:latin typeface="Arial" pitchFamily="34" charset="0"/>
                <a:cs typeface="Arial" pitchFamily="34" charset="0"/>
                <a:hlinkClick r:id="rId3"/>
              </a:rPr>
              <a:t>www.aca.hu</a:t>
            </a:r>
            <a:endParaRPr lang="hu-HU" sz="3200" dirty="0" smtClean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3200" dirty="0" err="1" smtClean="0">
                <a:latin typeface="Arial" pitchFamily="34" charset="0"/>
                <a:cs typeface="Arial" pitchFamily="34" charset="0"/>
                <a:hlinkClick r:id="rId4"/>
              </a:rPr>
              <a:t>www.tarsfuggok.hu</a:t>
            </a:r>
            <a:endParaRPr lang="hu-HU" sz="3200" dirty="0" smtClean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3200" dirty="0" err="1" smtClean="0">
                <a:solidFill>
                  <a:srgbClr val="FFC000"/>
                </a:solidFill>
                <a:hlinkClick r:id="rId5"/>
              </a:rPr>
              <a:t>www.al-anon.hu</a:t>
            </a:r>
            <a:endParaRPr lang="hu-HU" sz="3200" dirty="0" smtClean="0">
              <a:solidFill>
                <a:srgbClr val="FFC000"/>
              </a:solidFill>
            </a:endParaRPr>
          </a:p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sz="3200" dirty="0" smtClean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90000"/>
              </a:lnSpc>
              <a:spcAft>
                <a:spcPts val="0"/>
              </a:spcAft>
              <a:buClr>
                <a:srgbClr val="EEC85E"/>
              </a:buClr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hu-HU" sz="4000" dirty="0" smtClean="0"/>
              <a:t>Spiritualitás (</a:t>
            </a:r>
            <a:r>
              <a:rPr lang="hu-HU" sz="4000" dirty="0" err="1" smtClean="0"/>
              <a:t>Maslow</a:t>
            </a:r>
            <a:r>
              <a:rPr lang="hu-HU" sz="4000" dirty="0" smtClean="0"/>
              <a:t>, Kelemen)</a:t>
            </a:r>
            <a:r>
              <a:rPr lang="hu-HU" sz="4000" dirty="0" smtClean="0">
                <a:solidFill>
                  <a:schemeClr val="folHlink"/>
                </a:solidFill>
              </a:rPr>
              <a:t/>
            </a:r>
            <a:br>
              <a:rPr lang="hu-HU" sz="4000" dirty="0" smtClean="0">
                <a:solidFill>
                  <a:schemeClr val="folHlink"/>
                </a:solidFill>
              </a:rPr>
            </a:br>
            <a:endParaRPr lang="hu-HU" sz="4000" dirty="0"/>
          </a:p>
        </p:txBody>
      </p:sp>
      <p:sp>
        <p:nvSpPr>
          <p:cNvPr id="1024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000" dirty="0"/>
              <a:t>szilárd értékrend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felelősségvállalás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egészséges kapcsolatrendszer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elköteleződés, hűség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rendszeres </a:t>
            </a:r>
            <a:r>
              <a:rPr lang="hu-HU" sz="2000" dirty="0" err="1"/>
              <a:t>transzcendentáló</a:t>
            </a:r>
            <a:r>
              <a:rPr lang="hu-HU" sz="2000" dirty="0"/>
              <a:t> gyakorlatok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átlépés a bűntudatból a megbékélt állapotba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önelfogadás, önbecsülés, önismeret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reális remények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az egyén életének van integráló középpontja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a spirituális értékeknek elköteleződött közösség iránti igény 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a fájdalom és a halál, az élet drámájának elfogadása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hitelesség, kongruencia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nem-materiális, nem-vallásos értékrend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teljesség-igény, minden Egy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holisztikus szemlélet, egészlegesség, egységtudat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környezet-tudatosság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mások segítése, altruizmus</a:t>
            </a:r>
          </a:p>
          <a:p>
            <a:pPr>
              <a:lnSpc>
                <a:spcPct val="80000"/>
              </a:lnSpc>
            </a:pP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zeretettartályo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333375"/>
            <a:ext cx="5668963" cy="5873750"/>
          </a:xfrm>
          <a:noFill/>
          <a:ln/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/>
          <a:lstStyle/>
          <a:p>
            <a:pPr marL="341313" indent="-341313">
              <a:buClr>
                <a:srgbClr val="EEC85E"/>
              </a:buClr>
              <a:buFont typeface="Wingdings" pitchFamily="2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mtClean="0">
                <a:latin typeface="Arial" charset="0"/>
                <a:cs typeface="Arial" charset="0"/>
              </a:rPr>
              <a:t>Családi szobor</a:t>
            </a:r>
          </a:p>
          <a:p>
            <a:pPr marL="341313" indent="-341313">
              <a:buClr>
                <a:srgbClr val="EEC85E"/>
              </a:buClr>
              <a:buFont typeface="Wingdings" pitchFamily="2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mtClean="0">
                <a:latin typeface="Arial" charset="0"/>
                <a:cs typeface="Arial" charset="0"/>
              </a:rPr>
              <a:t>Családi fényképek</a:t>
            </a:r>
          </a:p>
          <a:p>
            <a:pPr marL="341313" indent="-341313">
              <a:buClr>
                <a:srgbClr val="EEC85E"/>
              </a:buClr>
              <a:buFont typeface="Wingdings" pitchFamily="2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mtClean="0">
                <a:latin typeface="Arial" charset="0"/>
                <a:cs typeface="Arial" charset="0"/>
              </a:rPr>
              <a:t>Családfa</a:t>
            </a:r>
          </a:p>
          <a:p>
            <a:pPr marL="341313" indent="-341313">
              <a:buClr>
                <a:srgbClr val="EEC85E"/>
              </a:buClr>
              <a:buFont typeface="Wingdings" pitchFamily="2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mtClean="0">
                <a:latin typeface="Arial" charset="0"/>
                <a:cs typeface="Arial" charset="0"/>
              </a:rPr>
              <a:t>Családi otthon alaprajza</a:t>
            </a:r>
          </a:p>
          <a:p>
            <a:pPr marL="341313" indent="-341313">
              <a:buClr>
                <a:srgbClr val="EEC85E"/>
              </a:buClr>
              <a:buFont typeface="Wingdings" pitchFamily="2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mtClean="0">
                <a:latin typeface="Arial" charset="0"/>
                <a:cs typeface="Arial" charset="0"/>
              </a:rPr>
              <a:t>Szerepcsere</a:t>
            </a:r>
          </a:p>
          <a:p>
            <a:pPr marL="341313" indent="-341313">
              <a:buClrTx/>
              <a:buSzPct val="60000"/>
              <a:buFontTx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u-HU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476250"/>
            <a:ext cx="8791575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Köszönöm a figyelmet!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algn="ctr">
              <a:buNone/>
            </a:pPr>
            <a:r>
              <a:rPr lang="hu-HU" sz="4000" dirty="0" smtClean="0">
                <a:solidFill>
                  <a:srgbClr val="002060"/>
                </a:solidFill>
              </a:rPr>
              <a:t>Nagy Zsolt</a:t>
            </a:r>
          </a:p>
          <a:p>
            <a:pPr algn="ctr">
              <a:buNone/>
            </a:pPr>
            <a:r>
              <a:rPr lang="hu-HU" sz="4000" dirty="0" err="1" smtClean="0">
                <a:solidFill>
                  <a:srgbClr val="002060"/>
                </a:solidFill>
              </a:rPr>
              <a:t>addiktológiai</a:t>
            </a:r>
            <a:r>
              <a:rPr lang="hu-HU" sz="4000" dirty="0" smtClean="0">
                <a:solidFill>
                  <a:srgbClr val="002060"/>
                </a:solidFill>
              </a:rPr>
              <a:t> konzultáns</a:t>
            </a:r>
          </a:p>
          <a:p>
            <a:pPr algn="ctr">
              <a:buNone/>
            </a:pPr>
            <a:r>
              <a:rPr lang="hu-HU" sz="4000" dirty="0" err="1" smtClean="0">
                <a:solidFill>
                  <a:srgbClr val="002060"/>
                </a:solidFill>
              </a:rPr>
              <a:t>www.addiktologus.hu</a:t>
            </a:r>
            <a:endParaRPr lang="hu-HU" sz="4000" dirty="0">
              <a:solidFill>
                <a:srgbClr val="00206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8231188" cy="946150"/>
          </a:xfrm>
        </p:spPr>
        <p:txBody>
          <a:bodyPr lIns="90000" tIns="46800" rIns="90000" bIns="46800">
            <a:no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4000" dirty="0">
                <a:latin typeface="Tahoma" charset="0"/>
              </a:rPr>
              <a:t>Társadalom - </a:t>
            </a:r>
            <a:r>
              <a:rPr lang="hu-HU" sz="4000" dirty="0" smtClean="0">
                <a:latin typeface="Tahoma" charset="0"/>
              </a:rPr>
              <a:t>szerhasználat</a:t>
            </a:r>
            <a:endParaRPr lang="hu-HU" sz="4000" dirty="0">
              <a:latin typeface="Tahoma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>
            <a:noAutofit/>
          </a:bodyPr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társadalom ambivalensen áll a tudatmódosító / közérzetjavító kémiai szerek használathoz.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Támogató, ösztönző: legális szerek - alkohol, gyógyszerek, munkaalkoholizmus, társfüggőség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Elnéző (egyre kevésbé):  pl. a dohányzás kapcsán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z alkohol esetében az egészségre ártalmas mennyiség és fogyasztási gyakoriság a köznapi ember számára teljesen elfogadott, szociális fogyasztásnak minősül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Büntető, kirekesztő: az illegális szerek használóival, a szenvedélybetegekkel.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EEC85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60350"/>
            <a:ext cx="4638675" cy="618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>
                <a:solidFill>
                  <a:srgbClr val="FF0000"/>
                </a:solidFill>
              </a:rPr>
              <a:t>Fromm, Erich </a:t>
            </a:r>
            <a:br>
              <a:rPr lang="hu-HU" sz="3200">
                <a:solidFill>
                  <a:srgbClr val="FF0000"/>
                </a:solidFill>
              </a:rPr>
            </a:br>
            <a:r>
              <a:rPr lang="hu-HU" sz="3200">
                <a:solidFill>
                  <a:srgbClr val="FF0000"/>
                </a:solidFill>
              </a:rPr>
              <a:t>Menekülés a szabadság elől</a:t>
            </a:r>
            <a:br>
              <a:rPr lang="hu-HU" sz="3200">
                <a:solidFill>
                  <a:srgbClr val="FF0000"/>
                </a:solidFill>
              </a:rPr>
            </a:br>
            <a:r>
              <a:rPr lang="hu-HU" sz="3200">
                <a:solidFill>
                  <a:srgbClr val="FF0000"/>
                </a:solidFill>
              </a:rPr>
              <a:t>Birtokolni vagy létezni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2068513"/>
            <a:ext cx="7716838" cy="438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/>
              <a:t>„</a:t>
            </a:r>
            <a:r>
              <a:rPr lang="hu-HU" sz="2400" dirty="0" err="1" smtClean="0"/>
              <a:t>notóriusan</a:t>
            </a:r>
            <a:r>
              <a:rPr lang="hu-HU" sz="2400" dirty="0" smtClean="0"/>
              <a:t> </a:t>
            </a:r>
            <a:r>
              <a:rPr lang="hu-HU" sz="2400" dirty="0"/>
              <a:t>boldogtalan emberek társadalma a miénk: magányosak, félelmektől gyötörtek, depressziósok, rombolók, függők vagyunk – olyan emberek, akik boldogok, ha sikerül agyonütniük azt az időt, amit szüntelenül meg akarnak spórolni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a Birtoklás egzisztenciális módja: a dolgok körül forgó társadalom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A „létezés”, a jelenlét: az ember semmivel nem </a:t>
            </a:r>
            <a:r>
              <a:rPr lang="hu-HU" sz="2400" i="1" dirty="0"/>
              <a:t>bír, </a:t>
            </a:r>
            <a:r>
              <a:rPr lang="hu-HU" sz="2400" dirty="0"/>
              <a:t>és nem is kíván semmit birtokolni, hanem örömteljesen, képességeit alkotóan használva</a:t>
            </a:r>
            <a:r>
              <a:rPr lang="hu-HU" sz="2400" i="1" dirty="0"/>
              <a:t> egy </a:t>
            </a:r>
            <a:r>
              <a:rPr lang="hu-HU" sz="2400" dirty="0"/>
              <a:t>a világgal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31188" cy="906462"/>
          </a:xfrm>
        </p:spPr>
        <p:txBody>
          <a:bodyPr lIns="90000" tIns="46800" rIns="90000" bIns="46800"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4000" dirty="0" smtClean="0">
                <a:latin typeface="Tahoma" charset="0"/>
              </a:rPr>
              <a:t>(Drog)fogyasztói </a:t>
            </a:r>
            <a:r>
              <a:rPr lang="hu-HU" sz="4000" dirty="0">
                <a:latin typeface="Tahoma" charset="0"/>
              </a:rPr>
              <a:t>társadalom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>
            <a:normAutofit/>
          </a:bodyPr>
          <a:lstStyle/>
          <a:p>
            <a:pPr marL="341313" indent="-341313"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000" dirty="0" smtClean="0">
                <a:latin typeface="Arial" pitchFamily="34" charset="0"/>
                <a:cs typeface="Arial" pitchFamily="34" charset="0"/>
              </a:rPr>
              <a:t>Fogyasztói társadalom – fogyasztói kultúra és ehhez társuló elvárt szerepek:</a:t>
            </a:r>
          </a:p>
          <a:p>
            <a:pPr marL="341313" indent="-341313">
              <a:buClr>
                <a:srgbClr val="EEC85E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000" dirty="0" smtClean="0">
                <a:latin typeface="Arial" pitchFamily="34" charset="0"/>
                <a:cs typeface="Arial" pitchFamily="34" charset="0"/>
              </a:rPr>
              <a:t>Individualizáció – hangsúly az „egyéniségen”</a:t>
            </a:r>
          </a:p>
          <a:p>
            <a:pPr marL="341313" indent="-341313">
              <a:buClr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3000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3000" dirty="0" smtClean="0">
                <a:latin typeface="Arial" pitchFamily="34" charset="0"/>
                <a:cs typeface="Arial" pitchFamily="34" charset="0"/>
              </a:rPr>
              <a:t>edd meg, használd, dobd el, vegyél újat” (árucikk, élmény, kapcsolatok)</a:t>
            </a:r>
          </a:p>
          <a:p>
            <a:pPr marL="341313" indent="-341313">
              <a:buClr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sz="3000" dirty="0" smtClean="0">
                <a:latin typeface="Arial" pitchFamily="34" charset="0"/>
                <a:cs typeface="Arial" pitchFamily="34" charset="0"/>
              </a:rPr>
              <a:t>A „sikeresség” kulcsa manapság a szerzés, a birtoklás, a presztízsfogyasztás –) értékválság</a:t>
            </a:r>
          </a:p>
          <a:p>
            <a:pPr marL="341313" indent="-341313">
              <a:buClr>
                <a:srgbClr val="EEC85E"/>
              </a:buClr>
              <a:buFont typeface="Wingdings" pitchFamily="2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u-HU" dirty="0" smtClean="0">
              <a:latin typeface="Tahoma" pitchFamily="34" charset="0"/>
            </a:endParaRPr>
          </a:p>
          <a:p>
            <a:pPr marL="341313" indent="-341313">
              <a:buClrTx/>
              <a:buFontTx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u-HU" dirty="0" smtClean="0">
              <a:latin typeface="Tahoma" pitchFamily="34" charset="0"/>
            </a:endParaRPr>
          </a:p>
          <a:p>
            <a:pPr marL="341313" indent="-341313">
              <a:buClrTx/>
              <a:buFontTx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u-HU" dirty="0" smtClean="0">
              <a:latin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420DE-E63C-45BE-BEDC-162F25062132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1762</Words>
  <Application>Microsoft Office PowerPoint</Application>
  <PresentationFormat>Diavetítés a képernyőre (4:3 oldalarány)</PresentationFormat>
  <Paragraphs>367</Paragraphs>
  <Slides>51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2" baseType="lpstr">
      <vt:lpstr>Office-téma</vt:lpstr>
      <vt:lpstr>Függőség és felépülés a családban – a spirituális dimenzió</vt:lpstr>
      <vt:lpstr>Kevéssé ismert hazai adatok</vt:lpstr>
      <vt:lpstr>FÜGGŐSÉGEK</vt:lpstr>
      <vt:lpstr>(Szinte) minden a családban kezdődik</vt:lpstr>
      <vt:lpstr>5. dia</vt:lpstr>
      <vt:lpstr>Társadalom - szerhasználat</vt:lpstr>
      <vt:lpstr>7. dia</vt:lpstr>
      <vt:lpstr>Fromm, Erich  Menekülés a szabadság elől Birtokolni vagy létezni</vt:lpstr>
      <vt:lpstr>(Drog)fogyasztói társadalom</vt:lpstr>
      <vt:lpstr>10. dia</vt:lpstr>
      <vt:lpstr>Tünetek és következmények</vt:lpstr>
      <vt:lpstr>12. dia</vt:lpstr>
      <vt:lpstr>13. dia</vt:lpstr>
      <vt:lpstr>14. dia</vt:lpstr>
      <vt:lpstr>15. dia</vt:lpstr>
      <vt:lpstr>Schaef, A.W.  When society becomes and addict</vt:lpstr>
      <vt:lpstr>Szerhasználat motivációi</vt:lpstr>
      <vt:lpstr>18. dia</vt:lpstr>
      <vt:lpstr> A fogyasztás mintázatának átadása a családban </vt:lpstr>
      <vt:lpstr>20. dia</vt:lpstr>
      <vt:lpstr>A szerhasználat kialakulásának családi előzményei</vt:lpstr>
      <vt:lpstr>22. dia</vt:lpstr>
      <vt:lpstr>23. dia</vt:lpstr>
      <vt:lpstr>Stanislaw Grof </vt:lpstr>
      <vt:lpstr>A kémiai szerhasználat lehetséges módjai</vt:lpstr>
      <vt:lpstr>26. dia</vt:lpstr>
      <vt:lpstr>A függő(ség)</vt:lpstr>
      <vt:lpstr>A kémiai és viselkedési addikciók közös jellemzői:</vt:lpstr>
      <vt:lpstr>Betegségelv </vt:lpstr>
      <vt:lpstr>Az alkoholbetegség progressziója</vt:lpstr>
      <vt:lpstr>A Jung-levél</vt:lpstr>
      <vt:lpstr>Hit, vallás, egyház, spiritualitás </vt:lpstr>
      <vt:lpstr>Mi a spiritualitás?</vt:lpstr>
      <vt:lpstr>A józanság mint spirituális program</vt:lpstr>
      <vt:lpstr>Robert Lefever</vt:lpstr>
      <vt:lpstr>A kapcsolatok ápolása, fejlesztésük művészete</vt:lpstr>
      <vt:lpstr>A személyes paradigmaváltás ellentétpárjai</vt:lpstr>
      <vt:lpstr>Szárazság és/vagy józanság</vt:lpstr>
      <vt:lpstr>39. dia</vt:lpstr>
      <vt:lpstr>A társfüggőség</vt:lpstr>
      <vt:lpstr>A társfüggőség</vt:lpstr>
      <vt:lpstr>42. dia</vt:lpstr>
      <vt:lpstr>Kivezető utak</vt:lpstr>
      <vt:lpstr>44. dia</vt:lpstr>
      <vt:lpstr>Rendszerszemléletű megközelítés</vt:lpstr>
      <vt:lpstr>Hozzátartozói csoport</vt:lpstr>
      <vt:lpstr> Családkonzultáció</vt:lpstr>
      <vt:lpstr>Felépülő szenvedélybetegek önsegítő közösségei</vt:lpstr>
      <vt:lpstr>Spiritualitás (Maslow, Kelemen) </vt:lpstr>
      <vt:lpstr>50.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Piró</dc:creator>
  <cp:lastModifiedBy>Zsolt</cp:lastModifiedBy>
  <cp:revision>64</cp:revision>
  <dcterms:created xsi:type="dcterms:W3CDTF">2015-03-08T09:21:21Z</dcterms:created>
  <dcterms:modified xsi:type="dcterms:W3CDTF">2015-11-18T11:45:03Z</dcterms:modified>
</cp:coreProperties>
</file>