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42"/>
  </p:notesMasterIdLst>
  <p:sldIdLst>
    <p:sldId id="256" r:id="rId2"/>
    <p:sldId id="278" r:id="rId3"/>
    <p:sldId id="280" r:id="rId4"/>
    <p:sldId id="282" r:id="rId5"/>
    <p:sldId id="299" r:id="rId6"/>
    <p:sldId id="296" r:id="rId7"/>
    <p:sldId id="300" r:id="rId8"/>
    <p:sldId id="304" r:id="rId9"/>
    <p:sldId id="302" r:id="rId10"/>
    <p:sldId id="303" r:id="rId11"/>
    <p:sldId id="305" r:id="rId12"/>
    <p:sldId id="307" r:id="rId13"/>
    <p:sldId id="308" r:id="rId14"/>
    <p:sldId id="309" r:id="rId15"/>
    <p:sldId id="298" r:id="rId16"/>
    <p:sldId id="297" r:id="rId17"/>
    <p:sldId id="306" r:id="rId18"/>
    <p:sldId id="316" r:id="rId19"/>
    <p:sldId id="317" r:id="rId20"/>
    <p:sldId id="318" r:id="rId21"/>
    <p:sldId id="319" r:id="rId22"/>
    <p:sldId id="321" r:id="rId23"/>
    <p:sldId id="324" r:id="rId24"/>
    <p:sldId id="325" r:id="rId25"/>
    <p:sldId id="258" r:id="rId26"/>
    <p:sldId id="286" r:id="rId27"/>
    <p:sldId id="261" r:id="rId28"/>
    <p:sldId id="326" r:id="rId29"/>
    <p:sldId id="276" r:id="rId30"/>
    <p:sldId id="289" r:id="rId31"/>
    <p:sldId id="290" r:id="rId32"/>
    <p:sldId id="288" r:id="rId33"/>
    <p:sldId id="327" r:id="rId34"/>
    <p:sldId id="328" r:id="rId35"/>
    <p:sldId id="329" r:id="rId36"/>
    <p:sldId id="330" r:id="rId37"/>
    <p:sldId id="263" r:id="rId38"/>
    <p:sldId id="331" r:id="rId39"/>
    <p:sldId id="332" r:id="rId40"/>
    <p:sldId id="275" r:id="rId4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33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27" autoAdjust="0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E3AA13-32A1-4D15-BCB1-249EA0908B3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37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A4F9F-3399-41B6-9725-FC19C297591F}" type="slidenum">
              <a:rPr lang="hu-HU"/>
              <a:pPr/>
              <a:t>1</a:t>
            </a:fld>
            <a:endParaRPr lang="hu-H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DB03B-DE89-428F-A9C9-2E6D6B125B0C}" type="slidenum">
              <a:rPr lang="hu-HU"/>
              <a:pPr/>
              <a:t>25</a:t>
            </a:fld>
            <a:endParaRPr lang="hu-HU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E8D6B-4DF6-4A48-97DE-BED1EE6FCB69}" type="slidenum">
              <a:rPr lang="hu-HU"/>
              <a:pPr/>
              <a:t>27</a:t>
            </a:fld>
            <a:endParaRPr lang="hu-H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DCA7F-F845-4E37-9CAE-C2ED563D1863}" type="slidenum">
              <a:rPr lang="hu-HU"/>
              <a:pPr/>
              <a:t>37</a:t>
            </a:fld>
            <a:endParaRPr lang="hu-H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2130-D2D0-4870-8BB8-297E284E15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DB77-8D6D-4E31-A97E-191EBA72EA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70F0-DE3D-418E-AA82-A9A5B87EBE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3002-2907-42E1-AD04-7780B5D6B9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32EE-6181-45C6-B6FA-8E2192E91EC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1DB6-3F5E-4CAD-BBC6-80FEB9F06CE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E2C-D157-4CC2-8197-9734AF3DAAF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0257-FEB1-4E7C-9F34-444EC67FD99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FFEE-77A3-44D4-869E-CB617FEF9C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90A7-4B24-4F3D-834D-8950CF98FB7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AF8E6A-D3A5-489B-9151-FF3C1D7C02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F6BB31-B195-4DD5-9327-37D00FE6B69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6712"/>
            <a:ext cx="7772400" cy="2808312"/>
          </a:xfrm>
          <a:effectLst/>
        </p:spPr>
        <p:txBody>
          <a:bodyPr>
            <a:noAutofit/>
          </a:bodyPr>
          <a:lstStyle/>
          <a:p>
            <a:pPr algn="ctr"/>
            <a:r>
              <a:rPr lang="hu-HU" sz="4500" dirty="0" smtClean="0">
                <a:solidFill>
                  <a:schemeClr val="tx2"/>
                </a:solidFill>
                <a:effectLst/>
              </a:rPr>
              <a:t>Fiatalkorúak szerhasználatának időszerű jellemzői,</a:t>
            </a:r>
            <a:br>
              <a:rPr lang="hu-HU" sz="4500" dirty="0" smtClean="0">
                <a:solidFill>
                  <a:schemeClr val="tx2"/>
                </a:solidFill>
                <a:effectLst/>
              </a:rPr>
            </a:br>
            <a:r>
              <a:rPr lang="hu-HU" sz="4500" dirty="0" smtClean="0">
                <a:solidFill>
                  <a:schemeClr val="tx2"/>
                </a:solidFill>
                <a:effectLst/>
              </a:rPr>
              <a:t>korai kezelésbe vonásuk tapasztalatai</a:t>
            </a:r>
            <a:endParaRPr lang="hu-HU" sz="450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72728" y="400506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b="1" dirty="0" smtClean="0"/>
              <a:t>Lovizer Dániel</a:t>
            </a:r>
          </a:p>
          <a:p>
            <a:pPr marL="0" indent="0" algn="ctr">
              <a:buNone/>
            </a:pPr>
            <a:r>
              <a:rPr lang="hu-HU" dirty="0"/>
              <a:t>Addiktológiai konzultáns</a:t>
            </a:r>
          </a:p>
          <a:p>
            <a:pPr marL="0" indent="0" algn="ctr">
              <a:buNone/>
            </a:pPr>
            <a:r>
              <a:rPr lang="hu-HU" dirty="0" err="1"/>
              <a:t>d</a:t>
            </a:r>
            <a:r>
              <a:rPr lang="hu-HU" dirty="0" err="1" smtClean="0"/>
              <a:t>aniel.lovizer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/>
          </a:p>
          <a:p>
            <a:pPr marL="0" indent="0" algn="ctr">
              <a:buNone/>
            </a:pPr>
            <a:r>
              <a:rPr lang="hu-HU" dirty="0"/>
              <a:t>+36 30 625 9887</a:t>
            </a:r>
          </a:p>
          <a:p>
            <a:pPr marL="0" indent="0" algn="ctr">
              <a:buNone/>
            </a:pPr>
            <a:r>
              <a:rPr lang="hu-HU" dirty="0"/>
              <a:t>Közép-Dunántúli </a:t>
            </a:r>
            <a:r>
              <a:rPr lang="hu-HU" dirty="0" smtClean="0"/>
              <a:t>Addiktológiai Egyesület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7216" r="13535" b="7627"/>
          <a:stretch/>
        </p:blipFill>
        <p:spPr bwMode="auto">
          <a:xfrm>
            <a:off x="467544" y="836712"/>
            <a:ext cx="8280920" cy="545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07504" y="6390431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Elekes </a:t>
            </a:r>
            <a:r>
              <a:rPr lang="hu-HU" sz="1600" dirty="0" err="1" smtClean="0"/>
              <a:t>Zs</a:t>
            </a:r>
            <a:r>
              <a:rPr lang="hu-HU" sz="1600" dirty="0" smtClean="0"/>
              <a:t>. (2012)</a:t>
            </a:r>
            <a:endParaRPr lang="hu-HU" sz="16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83664" y="908720"/>
            <a:ext cx="864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97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6" t="3439" r="14916" b="11960"/>
          <a:stretch/>
        </p:blipFill>
        <p:spPr bwMode="auto">
          <a:xfrm>
            <a:off x="347194" y="980728"/>
            <a:ext cx="847327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683568" y="1124784"/>
            <a:ext cx="936104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7504" y="6390431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Elekes </a:t>
            </a:r>
            <a:r>
              <a:rPr lang="hu-HU" sz="1600" dirty="0" err="1" smtClean="0"/>
              <a:t>Zs</a:t>
            </a:r>
            <a:r>
              <a:rPr lang="hu-HU" sz="1600" dirty="0" smtClean="0"/>
              <a:t>. (2012)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8132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39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b="1" dirty="0" smtClean="0"/>
              <a:t>Nagyivás:</a:t>
            </a:r>
            <a:r>
              <a:rPr lang="hu-HU" sz="2800" dirty="0" smtClean="0"/>
              <a:t> </a:t>
            </a:r>
            <a:r>
              <a:rPr lang="hu-HU" i="1" dirty="0" smtClean="0"/>
              <a:t>öt </a:t>
            </a:r>
            <a:r>
              <a:rPr lang="hu-HU" i="1" dirty="0"/>
              <a:t>ital egy alkalommal történ elfogyasztását </a:t>
            </a:r>
            <a:r>
              <a:rPr lang="hu-HU" dirty="0"/>
              <a:t>tekintettük, amikor egy ital 5 dl sört, vagy 1,5 </a:t>
            </a:r>
            <a:r>
              <a:rPr lang="hu-HU" dirty="0" smtClean="0"/>
              <a:t>dl bort</a:t>
            </a:r>
            <a:r>
              <a:rPr lang="hu-HU" dirty="0"/>
              <a:t>, vagy fél dl töményt jelentett, azaz a </a:t>
            </a:r>
            <a:r>
              <a:rPr lang="hu-HU" dirty="0" smtClean="0"/>
              <a:t>tiszta szesz </a:t>
            </a:r>
            <a:r>
              <a:rPr lang="hu-HU" dirty="0"/>
              <a:t>tartalom alapján egy ital közelített a 20 </a:t>
            </a:r>
            <a:r>
              <a:rPr lang="hu-HU" dirty="0" smtClean="0"/>
              <a:t>ml </a:t>
            </a:r>
            <a:r>
              <a:rPr lang="hu-HU" dirty="0"/>
              <a:t>(16 gramm</a:t>
            </a:r>
            <a:r>
              <a:rPr lang="hu-HU" dirty="0" smtClean="0"/>
              <a:t>) standard </a:t>
            </a:r>
            <a:r>
              <a:rPr lang="hu-HU" dirty="0"/>
              <a:t>ital </a:t>
            </a:r>
            <a:r>
              <a:rPr lang="hu-HU" dirty="0" smtClean="0"/>
              <a:t>mennyiséghez</a:t>
            </a:r>
          </a:p>
          <a:p>
            <a:pPr marL="0" indent="0">
              <a:buNone/>
            </a:pPr>
            <a:r>
              <a:rPr lang="hu-HU" dirty="0" smtClean="0"/>
              <a:t>TOLERANCIA!!!</a:t>
            </a:r>
          </a:p>
          <a:p>
            <a:pPr marL="0" indent="0">
              <a:buNone/>
            </a:pPr>
            <a:r>
              <a:rPr lang="hu-HU" sz="2800" b="1" dirty="0"/>
              <a:t>Rohamivás</a:t>
            </a:r>
          </a:p>
          <a:p>
            <a:pPr marL="57150" indent="0">
              <a:buNone/>
            </a:pPr>
            <a:r>
              <a:rPr lang="hu-HU" sz="2400" dirty="0"/>
              <a:t>A rohamivás vagy </a:t>
            </a:r>
            <a:r>
              <a:rPr lang="hu-HU" sz="2400" i="1" dirty="0" err="1"/>
              <a:t>binge</a:t>
            </a:r>
            <a:r>
              <a:rPr lang="hu-HU" sz="2400" i="1" dirty="0"/>
              <a:t> </a:t>
            </a:r>
            <a:r>
              <a:rPr lang="hu-HU" sz="2400" i="1" dirty="0" err="1"/>
              <a:t>drinking</a:t>
            </a:r>
            <a:r>
              <a:rPr lang="hu-HU" sz="2400" i="1" dirty="0"/>
              <a:t>  </a:t>
            </a:r>
            <a:r>
              <a:rPr lang="hu-HU" sz="2400" dirty="0"/>
              <a:t>5 vagy több ital elfogyasztását jelenti „egyhuzamban” (azaz 2 órán belül). </a:t>
            </a:r>
          </a:p>
          <a:p>
            <a:pPr marL="0" indent="0">
              <a:buNone/>
            </a:pPr>
            <a:r>
              <a:rPr lang="hu-HU" dirty="0" smtClean="0"/>
              <a:t>Cél: </a:t>
            </a:r>
            <a:r>
              <a:rPr lang="hu-HU" dirty="0"/>
              <a:t>G</a:t>
            </a:r>
            <a:r>
              <a:rPr lang="hu-HU" dirty="0" smtClean="0"/>
              <a:t>yors lerészegedés! Takarékosság! </a:t>
            </a:r>
          </a:p>
          <a:p>
            <a:pPr marL="0" indent="0">
              <a:buNone/>
            </a:pPr>
            <a:r>
              <a:rPr lang="hu-HU" dirty="0" smtClean="0"/>
              <a:t>Droghatáshoz hasonló gyorsasággal végbemenő folyamat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848104"/>
            <a:ext cx="8229600" cy="636680"/>
          </a:xfrm>
        </p:spPr>
        <p:txBody>
          <a:bodyPr>
            <a:noAutofit/>
          </a:bodyPr>
          <a:lstStyle/>
          <a:p>
            <a:r>
              <a:rPr lang="hu-HU" sz="4400" dirty="0" smtClean="0"/>
              <a:t>Fogyasztási szokások megváltozása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17198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907056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hu-HU" sz="3000" b="1" dirty="0" smtClean="0"/>
              <a:t>Hatásmechanizmus</a:t>
            </a:r>
            <a:endParaRPr lang="hu-HU" sz="3000" dirty="0" smtClean="0"/>
          </a:p>
          <a:p>
            <a:pPr marL="57150" indent="0">
              <a:buNone/>
            </a:pPr>
            <a:r>
              <a:rPr lang="hu-HU" sz="2800" dirty="0" smtClean="0"/>
              <a:t>az </a:t>
            </a:r>
            <a:r>
              <a:rPr lang="hu-HU" sz="2800" dirty="0"/>
              <a:t>agy biológiai fejlődése játszik </a:t>
            </a:r>
            <a:r>
              <a:rPr lang="hu-HU" sz="2800" dirty="0" smtClean="0"/>
              <a:t>szerepet</a:t>
            </a:r>
          </a:p>
          <a:p>
            <a:pPr marL="57150" indent="0">
              <a:buNone/>
            </a:pPr>
            <a:r>
              <a:rPr lang="hu-HU" sz="2800" dirty="0" smtClean="0"/>
              <a:t>a kifejlődő </a:t>
            </a:r>
            <a:r>
              <a:rPr lang="en-US" sz="2800" dirty="0" err="1" smtClean="0"/>
              <a:t>limbikus</a:t>
            </a:r>
            <a:r>
              <a:rPr lang="en-US" sz="2800" dirty="0" smtClean="0"/>
              <a:t> </a:t>
            </a:r>
            <a:r>
              <a:rPr lang="en-US" sz="2800" dirty="0" err="1"/>
              <a:t>rendszer</a:t>
            </a:r>
            <a:r>
              <a:rPr lang="en-US" sz="2800" dirty="0"/>
              <a:t> </a:t>
            </a:r>
            <a:r>
              <a:rPr lang="en-US" sz="2800" dirty="0" err="1"/>
              <a:t>mellett</a:t>
            </a:r>
            <a:r>
              <a:rPr lang="en-US" sz="2800" dirty="0"/>
              <a:t> a </a:t>
            </a:r>
            <a:r>
              <a:rPr lang="en-US" sz="2800" dirty="0" err="1"/>
              <a:t>prefrontális</a:t>
            </a:r>
            <a:r>
              <a:rPr lang="en-US" sz="2800" dirty="0"/>
              <a:t> </a:t>
            </a:r>
            <a:r>
              <a:rPr lang="en-US" sz="2800" dirty="0" err="1"/>
              <a:t>lebeny</a:t>
            </a:r>
            <a:r>
              <a:rPr lang="en-US" sz="2800" dirty="0"/>
              <a:t> </a:t>
            </a:r>
            <a:r>
              <a:rPr lang="en-US" sz="2800" dirty="0" err="1"/>
              <a:t>érése</a:t>
            </a:r>
            <a:r>
              <a:rPr lang="en-US" sz="2800" dirty="0"/>
              <a:t> a </a:t>
            </a:r>
            <a:r>
              <a:rPr lang="en-US" sz="2800" dirty="0" err="1"/>
              <a:t>huszonéves</a:t>
            </a:r>
            <a:r>
              <a:rPr lang="en-US" sz="2800" dirty="0"/>
              <a:t> </a:t>
            </a:r>
            <a:r>
              <a:rPr lang="en-US" sz="2800" dirty="0" err="1"/>
              <a:t>korban</a:t>
            </a:r>
            <a:r>
              <a:rPr lang="en-US" sz="2800" dirty="0"/>
              <a:t> </a:t>
            </a:r>
            <a:r>
              <a:rPr lang="en-US" sz="2800" dirty="0" err="1"/>
              <a:t>fejeződik</a:t>
            </a:r>
            <a:r>
              <a:rPr lang="en-US" sz="2800" dirty="0"/>
              <a:t> be, </a:t>
            </a:r>
            <a:r>
              <a:rPr lang="en-US" sz="2800" dirty="0" err="1" smtClean="0"/>
              <a:t>tehát</a:t>
            </a:r>
            <a:r>
              <a:rPr lang="hu-HU" sz="2800" dirty="0" smtClean="0"/>
              <a:t> az </a:t>
            </a:r>
            <a:r>
              <a:rPr lang="hu-HU" sz="2800" dirty="0"/>
              <a:t>ideköthető kognitív kontroll funkciók is ettől az életkori sávtól működnek </a:t>
            </a:r>
            <a:r>
              <a:rPr lang="hu-HU" sz="2800" dirty="0" smtClean="0"/>
              <a:t>hatékonyan</a:t>
            </a:r>
            <a:r>
              <a:rPr lang="hu-HU" sz="2800" dirty="0"/>
              <a:t>.</a:t>
            </a:r>
          </a:p>
          <a:p>
            <a:pPr marL="0" indent="0">
              <a:buNone/>
            </a:pPr>
            <a:r>
              <a:rPr lang="hu-HU" sz="2800" b="1" dirty="0"/>
              <a:t>Tehát serdülőknél az alkohol több </a:t>
            </a:r>
            <a:r>
              <a:rPr lang="hu-HU" sz="2800" b="1" i="1" dirty="0"/>
              <a:t>filmszakadást </a:t>
            </a:r>
            <a:r>
              <a:rPr lang="hu-HU" sz="2800" b="1" dirty="0"/>
              <a:t>okoz, ugyanakkor az alkohol </a:t>
            </a:r>
            <a:r>
              <a:rPr lang="hu-HU" sz="2800" b="1" dirty="0" err="1" smtClean="0"/>
              <a:t>szedatív</a:t>
            </a:r>
            <a:r>
              <a:rPr lang="hu-HU" sz="2800" b="1" dirty="0" smtClean="0"/>
              <a:t> hatásaira </a:t>
            </a:r>
            <a:r>
              <a:rPr lang="hu-HU" sz="2800" b="1" dirty="0"/>
              <a:t>kevésbé érzékenyek: tovább isznak, többet isznak, anélkül, hogy elaludnának</a:t>
            </a:r>
            <a:endParaRPr 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204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hu-HU" dirty="0"/>
              <a:t>A rohamivás egyik következménye, hogy a fiatalok az alkoholok képi </a:t>
            </a:r>
            <a:r>
              <a:rPr lang="hu-HU" dirty="0" smtClean="0"/>
              <a:t>ingereire (azaz </a:t>
            </a:r>
            <a:r>
              <a:rPr lang="hu-HU" dirty="0"/>
              <a:t>az alkoholreklámokra) sokkal erőteljesebb agyi reakciókkal válaszolnak, tehát </a:t>
            </a:r>
            <a:r>
              <a:rPr lang="hu-HU" dirty="0" smtClean="0"/>
              <a:t>a reklámok </a:t>
            </a:r>
            <a:r>
              <a:rPr lang="hu-HU" dirty="0"/>
              <a:t>még továbbfokozhatják </a:t>
            </a:r>
            <a:r>
              <a:rPr lang="hu-HU" dirty="0" smtClean="0"/>
              <a:t>az alkoholfogyasztásukat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15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hu-HU" dirty="0" smtClean="0"/>
              <a:t>Normatív jelenség a </a:t>
            </a:r>
            <a:r>
              <a:rPr lang="hu-HU" dirty="0" err="1"/>
              <a:t>p</a:t>
            </a:r>
            <a:r>
              <a:rPr lang="hu-HU" dirty="0" err="1" smtClean="0"/>
              <a:t>olidrog</a:t>
            </a:r>
            <a:r>
              <a:rPr lang="hu-HU" dirty="0" smtClean="0"/>
              <a:t> használat, min. 2 vagy több anyag rendszeres, egyidejű használata </a:t>
            </a:r>
          </a:p>
          <a:p>
            <a:r>
              <a:rPr lang="hu-HU" dirty="0" smtClean="0"/>
              <a:t>Ez is azt mutatja, hogy nincs tisztán drogos vagy alkoholista „csak” függő van!</a:t>
            </a:r>
          </a:p>
          <a:p>
            <a:r>
              <a:rPr lang="hu-HU" dirty="0" smtClean="0"/>
              <a:t>Kezelési kihívás: csak az egyik,  vagy csak a másik szer problémaként történő érzékelése, azonosítása.</a:t>
            </a:r>
          </a:p>
          <a:p>
            <a:r>
              <a:rPr lang="hu-HU" dirty="0" smtClean="0"/>
              <a:t>Jellemző a relapszus, jobb esetben lapszus</a:t>
            </a:r>
          </a:p>
          <a:p>
            <a:r>
              <a:rPr lang="hu-HU" dirty="0" smtClean="0"/>
              <a:t>Rövid italfogyasztás, tiszta szeszben mérve rövid italformájában fogyasztják a legnagyobb mennyiségben az alkoholt a fiatalok, egy átlagos ivás alkalmával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10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363272" cy="708688"/>
          </a:xfrm>
        </p:spPr>
        <p:txBody>
          <a:bodyPr>
            <a:noAutofit/>
          </a:bodyPr>
          <a:lstStyle/>
          <a:p>
            <a:r>
              <a:rPr lang="hu-HU" sz="4400" dirty="0" smtClean="0"/>
              <a:t>Ellentmondásosság, zavar a fejekben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hu-HU" dirty="0" smtClean="0"/>
              <a:t>A politikai, társadalmi hozzáállás az alkohol/drog kérdéséhez</a:t>
            </a:r>
          </a:p>
          <a:p>
            <a:r>
              <a:rPr lang="hu-HU" dirty="0" smtClean="0"/>
              <a:t>Nemzeti Drogstratégia vs. Pálinka Nemzeti Tanács</a:t>
            </a:r>
          </a:p>
          <a:p>
            <a:r>
              <a:rPr lang="hu-HU" dirty="0" smtClean="0"/>
              <a:t>Tibi atya szeszmester közel 1.000.000 </a:t>
            </a:r>
            <a:r>
              <a:rPr lang="hu-HU" dirty="0" err="1" smtClean="0"/>
              <a:t>fb</a:t>
            </a:r>
            <a:r>
              <a:rPr lang="hu-HU" dirty="0" smtClean="0"/>
              <a:t> kedvelés több 10 ezer </a:t>
            </a:r>
            <a:r>
              <a:rPr lang="hu-HU" dirty="0" err="1" smtClean="0"/>
              <a:t>Instagram</a:t>
            </a:r>
            <a:r>
              <a:rPr lang="hu-HU" dirty="0" smtClean="0"/>
              <a:t> követő </a:t>
            </a:r>
          </a:p>
          <a:p>
            <a:r>
              <a:rPr lang="hu-HU" dirty="0" smtClean="0"/>
              <a:t>Téves hiedelmek: Az alkohol más mint a többi drog</a:t>
            </a:r>
          </a:p>
          <a:p>
            <a:r>
              <a:rPr lang="hu-HU" dirty="0" smtClean="0"/>
              <a:t>„Már leszoktam az anyagról csak péntek szombat eljárok be*ni”</a:t>
            </a:r>
          </a:p>
          <a:p>
            <a:r>
              <a:rPr lang="hu-HU" dirty="0" smtClean="0"/>
              <a:t>Alkohollal szemben tanúsított tolerancia iskolai rendezvényeken, kirándulásokon stb.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80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76096"/>
            <a:ext cx="8229600" cy="636680"/>
          </a:xfrm>
        </p:spPr>
        <p:txBody>
          <a:bodyPr>
            <a:noAutofit/>
          </a:bodyPr>
          <a:lstStyle/>
          <a:p>
            <a:r>
              <a:rPr lang="hu-HU" sz="4400" dirty="0" smtClean="0"/>
              <a:t>Első használat jellemző életkora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r>
              <a:rPr lang="hu-HU" sz="2800" dirty="0"/>
              <a:t>Jelentősen (3 évvel) alacsonyabb lett </a:t>
            </a:r>
            <a:r>
              <a:rPr lang="hu-HU" sz="2800" dirty="0" smtClean="0"/>
              <a:t>19-64 </a:t>
            </a:r>
            <a:r>
              <a:rPr lang="hu-HU" sz="2800" dirty="0"/>
              <a:t>év közötti </a:t>
            </a:r>
            <a:r>
              <a:rPr lang="hu-HU" sz="2800" dirty="0" smtClean="0"/>
              <a:t>népesség körében 20 </a:t>
            </a:r>
            <a:r>
              <a:rPr lang="hu-HU" sz="2800" dirty="0" smtClean="0">
                <a:sym typeface="Wingdings" pitchFamily="2" charset="2"/>
              </a:rPr>
              <a:t>17 (NDFP </a:t>
            </a:r>
            <a:r>
              <a:rPr lang="hu-HU" sz="2800" dirty="0" smtClean="0"/>
              <a:t>2014 </a:t>
            </a:r>
            <a:r>
              <a:rPr lang="hu-HU" sz="2800" dirty="0"/>
              <a:t>éves jelentés)</a:t>
            </a:r>
          </a:p>
          <a:p>
            <a:r>
              <a:rPr lang="hu-HU" sz="2800" dirty="0" smtClean="0">
                <a:sym typeface="Wingdings" pitchFamily="2" charset="2"/>
              </a:rPr>
              <a:t>9. évfolyam körében 14-15 éves korban; 11. évfolyamban 16 </a:t>
            </a:r>
            <a:r>
              <a:rPr lang="hu-HU" sz="2800" dirty="0">
                <a:sym typeface="Wingdings" pitchFamily="2" charset="2"/>
              </a:rPr>
              <a:t>évesen (HSBC 2010</a:t>
            </a:r>
            <a:r>
              <a:rPr lang="hu-HU" sz="2800" dirty="0" smtClean="0">
                <a:sym typeface="Wingdings" pitchFamily="2" charset="2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hu-HU" sz="3500" b="1" dirty="0">
                <a:solidFill>
                  <a:schemeClr val="tx2"/>
                </a:solidFill>
                <a:ea typeface="+mj-ea"/>
                <a:cs typeface="+mj-cs"/>
                <a:sym typeface="Wingdings" pitchFamily="2" charset="2"/>
              </a:rPr>
              <a:t>UPSZ térhódítása</a:t>
            </a:r>
          </a:p>
          <a:p>
            <a:r>
              <a:rPr lang="hu-HU" sz="2800" dirty="0"/>
              <a:t>Magyarországon 2010 óta összesen 108, 2014-ben 42 új pszichoaktív szert azonosítottak. </a:t>
            </a:r>
            <a:r>
              <a:rPr lang="hu-HU" sz="2800" dirty="0">
                <a:sym typeface="Wingdings" pitchFamily="2" charset="2"/>
              </a:rPr>
              <a:t>(NDFP </a:t>
            </a:r>
            <a:r>
              <a:rPr lang="hu-HU" sz="2800" dirty="0" smtClean="0"/>
              <a:t>2015 </a:t>
            </a:r>
            <a:r>
              <a:rPr lang="hu-HU" sz="2800" dirty="0"/>
              <a:t>éves jelentés</a:t>
            </a:r>
            <a:r>
              <a:rPr lang="hu-HU" sz="2800" dirty="0" smtClean="0"/>
              <a:t>)</a:t>
            </a:r>
            <a:endParaRPr lang="hu-HU" sz="2800" dirty="0"/>
          </a:p>
          <a:p>
            <a:r>
              <a:rPr lang="hu-HU" sz="2800" dirty="0"/>
              <a:t> kannabisz mellett a legelterjedtebbek:</a:t>
            </a:r>
          </a:p>
          <a:p>
            <a:r>
              <a:rPr lang="hu-HU" sz="2800" dirty="0"/>
              <a:t> szintetikus kannabinoidok</a:t>
            </a:r>
          </a:p>
          <a:p>
            <a:r>
              <a:rPr lang="hu-HU" sz="2800" dirty="0"/>
              <a:t>designer stimulánsok elsősorban a katinonok, </a:t>
            </a:r>
          </a:p>
          <a:p>
            <a:pPr marL="0" indent="0">
              <a:buNone/>
            </a:pPr>
            <a:r>
              <a:rPr lang="hu-HU" sz="2800" dirty="0"/>
              <a:t>újfajta amfetaminszármazékok.</a:t>
            </a:r>
          </a:p>
          <a:p>
            <a:endParaRPr lang="hu-HU" dirty="0" smtClean="0">
              <a:sym typeface="Wingdings" pitchFamily="2" charset="2"/>
            </a:endParaRPr>
          </a:p>
          <a:p>
            <a:endParaRPr lang="hu-HU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3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7" t="7412" r="10994" b="8274"/>
          <a:stretch/>
        </p:blipFill>
        <p:spPr bwMode="auto">
          <a:xfrm>
            <a:off x="467544" y="1300818"/>
            <a:ext cx="8304981" cy="508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5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7" r="29017" b="13507"/>
          <a:stretch/>
        </p:blipFill>
        <p:spPr>
          <a:xfrm>
            <a:off x="700417" y="908720"/>
            <a:ext cx="7832023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20000"/>
            <a:ext cx="8280920" cy="648072"/>
          </a:xfrm>
        </p:spPr>
        <p:txBody>
          <a:bodyPr>
            <a:noAutofit/>
          </a:bodyPr>
          <a:lstStyle/>
          <a:p>
            <a:r>
              <a:rPr lang="hu-HU" sz="4400" dirty="0" smtClean="0"/>
              <a:t>Addikció hármas meghatározottsága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68052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hu-HU" sz="2800" b="1" dirty="0" smtClean="0"/>
              <a:t>Szer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hu-HU" sz="2800" b="1" dirty="0" smtClean="0"/>
              <a:t>Személy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hu-HU" sz="2800" b="1" dirty="0" smtClean="0"/>
              <a:t>Szociokulturális környezet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2800" dirty="0" smtClean="0"/>
              <a:t>Mivel mindhárom tényező szerepet játszik a kialakulásban így a rehabilitációnak is magában kell foglalnia: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Szer kiiktatása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Személyiség megváltoztatása (pótlólagos személyiség fejlődés)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Környezet megváltoztatása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059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5" r="29395" b="13507"/>
          <a:stretch/>
        </p:blipFill>
        <p:spPr>
          <a:xfrm>
            <a:off x="683568" y="854102"/>
            <a:ext cx="7831940" cy="588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8864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Lehetséges okok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Jogi szabályozás önmagában a fogyasztás és a 10 gramm alatti birtoklás nem bűncselekmény; szemben a klasszikus kábítószerekkel </a:t>
            </a:r>
          </a:p>
          <a:p>
            <a:r>
              <a:rPr lang="hu-HU" dirty="0" smtClean="0"/>
              <a:t>Könnyű hozzáférhetőség!</a:t>
            </a:r>
          </a:p>
          <a:p>
            <a:r>
              <a:rPr lang="hu-HU" dirty="0" smtClean="0"/>
              <a:t>Internetes boltok, </a:t>
            </a:r>
            <a:r>
              <a:rPr lang="hu-HU" dirty="0" err="1" smtClean="0"/>
              <a:t>headshopok</a:t>
            </a:r>
            <a:r>
              <a:rPr lang="hu-HU" dirty="0" smtClean="0"/>
              <a:t>, házhozszállítás </a:t>
            </a:r>
            <a:br>
              <a:rPr lang="hu-HU" dirty="0" smtClean="0"/>
            </a:br>
            <a:r>
              <a:rPr lang="hu-HU" dirty="0" smtClean="0"/>
              <a:t>kriminalizáció elkerülése</a:t>
            </a:r>
          </a:p>
          <a:p>
            <a:r>
              <a:rPr lang="hu-HU" dirty="0" smtClean="0"/>
              <a:t>Rendkívül kedvező ár érték arány</a:t>
            </a:r>
            <a:r>
              <a:rPr lang="hu-HU" dirty="0" smtClean="0">
                <a:sym typeface="Wingdings" pitchFamily="2" charset="2"/>
              </a:rPr>
              <a:t></a:t>
            </a:r>
          </a:p>
          <a:p>
            <a:r>
              <a:rPr lang="hu-HU" dirty="0">
                <a:sym typeface="Wingdings" pitchFamily="2" charset="2"/>
              </a:rPr>
              <a:t>Fő használói réteg: </a:t>
            </a:r>
            <a:endParaRPr lang="hu-HU" dirty="0" smtClean="0">
              <a:sym typeface="Wingdings" pitchFamily="2" charset="2"/>
            </a:endParaRPr>
          </a:p>
          <a:p>
            <a:pPr lvl="1"/>
            <a:r>
              <a:rPr lang="hu-HU" dirty="0" smtClean="0">
                <a:sym typeface="Wingdings" pitchFamily="2" charset="2"/>
              </a:rPr>
              <a:t>„</a:t>
            </a:r>
            <a:r>
              <a:rPr lang="hu-HU" dirty="0" err="1">
                <a:sym typeface="Wingdings" pitchFamily="2" charset="2"/>
              </a:rPr>
              <a:t>maji</a:t>
            </a:r>
            <a:r>
              <a:rPr lang="hu-HU" dirty="0">
                <a:sym typeface="Wingdings" pitchFamily="2" charset="2"/>
              </a:rPr>
              <a:t> </a:t>
            </a:r>
            <a:r>
              <a:rPr lang="hu-HU" dirty="0" err="1">
                <a:sym typeface="Wingdings" pitchFamily="2" charset="2"/>
              </a:rPr>
              <a:t>fijatalok</a:t>
            </a:r>
            <a:r>
              <a:rPr lang="hu-HU" dirty="0">
                <a:sym typeface="Wingdings" pitchFamily="2" charset="2"/>
              </a:rPr>
              <a:t>”, például a középiskolások között</a:t>
            </a:r>
          </a:p>
          <a:p>
            <a:pPr lvl="1"/>
            <a:r>
              <a:rPr lang="hu-HU" dirty="0">
                <a:sym typeface="Wingdings" pitchFamily="2" charset="2"/>
              </a:rPr>
              <a:t> a hajléktalanok</a:t>
            </a:r>
          </a:p>
          <a:p>
            <a:pPr lvl="1"/>
            <a:r>
              <a:rPr lang="hu-HU" dirty="0">
                <a:sym typeface="Wingdings" pitchFamily="2" charset="2"/>
              </a:rPr>
              <a:t> a gettókban élők</a:t>
            </a:r>
          </a:p>
          <a:p>
            <a:pPr lvl="1"/>
            <a:r>
              <a:rPr lang="hu-HU" dirty="0">
                <a:sym typeface="Wingdings" pitchFamily="2" charset="2"/>
              </a:rPr>
              <a:t>kísérletező „</a:t>
            </a:r>
            <a:r>
              <a:rPr lang="hu-HU" dirty="0" err="1">
                <a:sym typeface="Wingdings" pitchFamily="2" charset="2"/>
              </a:rPr>
              <a:t>pszichonauták</a:t>
            </a:r>
            <a:r>
              <a:rPr lang="hu-HU" dirty="0">
                <a:sym typeface="Wingdings" pitchFamily="2" charset="2"/>
              </a:rPr>
              <a:t>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00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hu-HU" dirty="0" smtClean="0"/>
              <a:t>Rendkívül agresszív pusztító szerek, sokszor már az első használat alkalmával egészségügyi ellátás szükséges</a:t>
            </a:r>
          </a:p>
          <a:p>
            <a:r>
              <a:rPr lang="hu-HU" dirty="0" smtClean="0"/>
              <a:t>Az ilyen szereket használó fiatalok esetében a kipróbálás 8-12 éves korra tehető</a:t>
            </a:r>
          </a:p>
          <a:p>
            <a:r>
              <a:rPr lang="hu-HU" dirty="0" smtClean="0"/>
              <a:t>A rendszeres használattól és vagy elvonástól agresszívak elviselhetetlenek, visszataszítóak lesznek</a:t>
            </a:r>
          </a:p>
          <a:p>
            <a:r>
              <a:rPr lang="hu-HU" dirty="0" smtClean="0"/>
              <a:t>A designer jelenség egyértelműen rámutat, hogy a felelősség és az egészségkárosító hatások prevenciós célú hangsúlyozása felesleges</a:t>
            </a:r>
          </a:p>
          <a:p>
            <a:r>
              <a:rPr lang="hu-HU" dirty="0" smtClean="0"/>
              <a:t>Felelősség érzékelés gyakorlatilag nincs!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47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20000"/>
          </a:bodyPr>
          <a:lstStyle/>
          <a:p>
            <a:r>
              <a:rPr lang="hu-HU" sz="3000" dirty="0"/>
              <a:t>Minél fiatalabb korban jelenik meg </a:t>
            </a:r>
            <a:r>
              <a:rPr lang="hu-HU" sz="3000" dirty="0" smtClean="0"/>
              <a:t>szerhasználat, általában </a:t>
            </a:r>
            <a:r>
              <a:rPr lang="hu-HU" sz="3000" dirty="0"/>
              <a:t>annál nagyobb a valószínűsége, hogy egy következő életkori szakaszban </a:t>
            </a:r>
            <a:r>
              <a:rPr lang="hu-HU" sz="3000" dirty="0" smtClean="0"/>
              <a:t>a szerhasználat </a:t>
            </a:r>
            <a:r>
              <a:rPr lang="hu-HU" sz="3000" dirty="0"/>
              <a:t>már pszichés és interperszonális problémákat okozzon, illetve függőség </a:t>
            </a:r>
            <a:r>
              <a:rPr lang="hu-HU" sz="3000" dirty="0" smtClean="0"/>
              <a:t>alakuljon ki</a:t>
            </a:r>
            <a:r>
              <a:rPr lang="hu-HU" sz="3000" dirty="0"/>
              <a:t>. </a:t>
            </a:r>
            <a:endParaRPr lang="hu-HU" sz="3000" dirty="0" smtClean="0"/>
          </a:p>
          <a:p>
            <a:r>
              <a:rPr lang="hu-HU" sz="3000" dirty="0" smtClean="0"/>
              <a:t>A </a:t>
            </a:r>
            <a:r>
              <a:rPr lang="hu-HU" sz="3000" dirty="0"/>
              <a:t>pszichoaktív anyagok hatása a serdülőkor különböző fázisaiban eltérő: elsősorban </a:t>
            </a:r>
            <a:r>
              <a:rPr lang="hu-HU" sz="3000" dirty="0" smtClean="0"/>
              <a:t>a frontális </a:t>
            </a:r>
            <a:r>
              <a:rPr lang="hu-HU" sz="3000" dirty="0"/>
              <a:t>lebeny és a limbikus rendszer eltérő sebességű érése miatt. </a:t>
            </a:r>
            <a:endParaRPr lang="hu-HU" sz="3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200" b="1" dirty="0" smtClean="0"/>
              <a:t>Bővebben lásd: </a:t>
            </a:r>
            <a:r>
              <a:rPr lang="hu-HU" sz="2200" dirty="0"/>
              <a:t>Rácz J (2014): Pszichoaktív anyagok használatához társuló kórképek. </a:t>
            </a:r>
            <a:r>
              <a:rPr lang="hu-HU" sz="2200" dirty="0" err="1"/>
              <a:t>In</a:t>
            </a:r>
            <a:r>
              <a:rPr lang="hu-HU" sz="2200" dirty="0"/>
              <a:t>: Vikár András,</a:t>
            </a:r>
          </a:p>
          <a:p>
            <a:pPr marL="0" indent="0">
              <a:buNone/>
            </a:pPr>
            <a:r>
              <a:rPr lang="hu-HU" sz="2200" dirty="0"/>
              <a:t>Vikár György és Székács Eszter (szerk.): Dinamikus gyermekpszichiátria. 3. átdolgozott</a:t>
            </a:r>
          </a:p>
          <a:p>
            <a:pPr marL="0" indent="0">
              <a:buNone/>
            </a:pPr>
            <a:r>
              <a:rPr lang="hu-HU" sz="2200" dirty="0"/>
              <a:t>kiadás. Medicina Könyvkiadó </a:t>
            </a:r>
            <a:r>
              <a:rPr lang="hu-HU" sz="2200" dirty="0" err="1"/>
              <a:t>Zrt</a:t>
            </a:r>
            <a:r>
              <a:rPr lang="hu-HU" sz="2200" dirty="0"/>
              <a:t>., Budapest, 429-491.</a:t>
            </a:r>
          </a:p>
        </p:txBody>
      </p:sp>
      <p:sp>
        <p:nvSpPr>
          <p:cNvPr id="4" name="Téglalap 3"/>
          <p:cNvSpPr/>
          <p:nvPr/>
        </p:nvSpPr>
        <p:spPr>
          <a:xfrm>
            <a:off x="467544" y="69269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Pszichoaktív szerek áltál indukált </a:t>
            </a:r>
            <a:r>
              <a:rPr lang="hu-HU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epigenetikai</a:t>
            </a:r>
            <a:r>
              <a:rPr lang="hu-H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változások</a:t>
            </a:r>
            <a:endParaRPr lang="hu-H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84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7704856" cy="540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Drog intoxikáció </a:t>
            </a:r>
            <a:r>
              <a:rPr lang="hu-HU" dirty="0"/>
              <a:t>és folyamatos droghasználat alatt a </a:t>
            </a:r>
            <a:r>
              <a:rPr lang="hu-HU" u="sng" dirty="0"/>
              <a:t>nem-droghoz kapcsolódó </a:t>
            </a:r>
            <a:r>
              <a:rPr lang="hu-HU" u="sng" dirty="0" smtClean="0"/>
              <a:t>magasabbrendű kognitív </a:t>
            </a:r>
            <a:r>
              <a:rPr lang="hu-HU" u="sng" dirty="0"/>
              <a:t>funkciók</a:t>
            </a:r>
            <a:r>
              <a:rPr lang="hu-HU" dirty="0"/>
              <a:t> a droghoz kapcsolódó régiók ingerlése </a:t>
            </a:r>
            <a:r>
              <a:rPr lang="hu-HU" dirty="0" smtClean="0"/>
              <a:t>miatt </a:t>
            </a:r>
            <a:r>
              <a:rPr lang="hu-HU" u="sng" dirty="0"/>
              <a:t>gátlódnak. </a:t>
            </a:r>
            <a:r>
              <a:rPr lang="hu-HU" dirty="0"/>
              <a:t>Egyre kisebb </a:t>
            </a:r>
            <a:r>
              <a:rPr lang="hu-HU" dirty="0" smtClean="0"/>
              <a:t>lesz így </a:t>
            </a:r>
            <a:r>
              <a:rPr lang="hu-HU" dirty="0"/>
              <a:t>a kognitív kontroll, egyre kifejezettebb a droghoz kapcsolódó ingerekre </a:t>
            </a:r>
            <a:r>
              <a:rPr lang="hu-HU" dirty="0" smtClean="0"/>
              <a:t>történő beszűkülés</a:t>
            </a:r>
            <a:r>
              <a:rPr lang="hu-HU" dirty="0"/>
              <a:t>, nő az impulzivitás, az </a:t>
            </a:r>
            <a:r>
              <a:rPr lang="hu-HU" u="sng" dirty="0"/>
              <a:t>alapérzelmek (félelem, düh, szeretet) csökkennek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sz="2800" b="1" dirty="0" smtClean="0"/>
              <a:t>Az eredmény:</a:t>
            </a:r>
          </a:p>
          <a:p>
            <a:pPr marL="0" indent="0">
              <a:buNone/>
            </a:pPr>
            <a:r>
              <a:rPr lang="hu-HU" sz="2800" b="1" dirty="0" smtClean="0"/>
              <a:t>automatikus</a:t>
            </a:r>
            <a:r>
              <a:rPr lang="hu-HU" sz="2800" b="1" dirty="0"/>
              <a:t>, az ingerek (a drogok) által meghatározott viselkedés</a:t>
            </a:r>
          </a:p>
          <a:p>
            <a:pPr marL="0" indent="0">
              <a:buNone/>
            </a:pPr>
            <a:r>
              <a:rPr lang="hu-HU" sz="2800" b="1" dirty="0" smtClean="0"/>
              <a:t>a </a:t>
            </a:r>
            <a:r>
              <a:rPr lang="hu-HU" sz="2800" b="1" dirty="0"/>
              <a:t>kényszeres droghasználat, az agresszió vagy a </a:t>
            </a:r>
            <a:r>
              <a:rPr lang="hu-HU" sz="2800" b="1" dirty="0" smtClean="0"/>
              <a:t>fokozott szexualitás </a:t>
            </a:r>
            <a:r>
              <a:rPr lang="hu-HU" sz="2800" b="1" dirty="0"/>
              <a:t>(</a:t>
            </a:r>
            <a:r>
              <a:rPr lang="hu-HU" sz="2800" b="1" dirty="0" err="1"/>
              <a:t>Stahl</a:t>
            </a:r>
            <a:r>
              <a:rPr lang="hu-HU" sz="2800" b="1" dirty="0"/>
              <a:t>, 2008</a:t>
            </a:r>
            <a:r>
              <a:rPr lang="hu-HU" sz="2800" b="1" dirty="0" smtClean="0"/>
              <a:t>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9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/>
              <a:t>A </a:t>
            </a:r>
            <a:r>
              <a:rPr lang="hu-HU" sz="3600">
                <a:cs typeface="Times New Roman" pitchFamily="18" charset="0"/>
              </a:rPr>
              <a:t>drogfogyasztás kialakulásának folyamata</a:t>
            </a:r>
            <a:r>
              <a:rPr lang="hu-H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hu-HU" sz="2800" dirty="0"/>
              <a:t>   Á</a:t>
            </a:r>
            <a:r>
              <a:rPr lang="hu-HU" sz="2800" dirty="0">
                <a:cs typeface="Times New Roman" pitchFamily="18" charset="0"/>
              </a:rPr>
              <a:t>ltalában hosszú</a:t>
            </a:r>
            <a:r>
              <a:rPr lang="hu-HU" sz="2800" dirty="0"/>
              <a:t> folyamat</a:t>
            </a:r>
            <a:r>
              <a:rPr lang="hu-HU" sz="2800" dirty="0">
                <a:cs typeface="Times New Roman" pitchFamily="18" charset="0"/>
              </a:rPr>
              <a:t>; gyakran már a</a:t>
            </a:r>
            <a:r>
              <a:rPr lang="hu-HU" sz="2800" dirty="0"/>
              <a:t> </a:t>
            </a:r>
            <a:r>
              <a:rPr lang="hu-HU" sz="2800" dirty="0">
                <a:cs typeface="Times New Roman" pitchFamily="18" charset="0"/>
              </a:rPr>
              <a:t>személyiségfejlődés korai szakaszában kezdődik</a:t>
            </a:r>
            <a:r>
              <a:rPr lang="hu-HU" sz="2800" dirty="0"/>
              <a:t>. </a:t>
            </a:r>
            <a:r>
              <a:rPr lang="hu-HU" sz="2800" b="1" dirty="0">
                <a:cs typeface="Times New Roman" pitchFamily="18" charset="0"/>
              </a:rPr>
              <a:t>A folyamat szakaszai:</a:t>
            </a:r>
            <a:r>
              <a:rPr lang="hu-HU" sz="2800" dirty="0"/>
              <a:t>  </a:t>
            </a:r>
            <a:endParaRPr lang="hu-HU" sz="2800" dirty="0" smtClean="0"/>
          </a:p>
          <a:p>
            <a:pPr>
              <a:buFontTx/>
              <a:buNone/>
            </a:pPr>
            <a:endParaRPr lang="hu-HU" sz="2800" dirty="0"/>
          </a:p>
          <a:p>
            <a:r>
              <a:rPr lang="hu-HU" sz="2800" b="1" dirty="0">
                <a:cs typeface="Times New Roman" pitchFamily="18" charset="0"/>
              </a:rPr>
              <a:t>első szakasz </a:t>
            </a:r>
            <a:r>
              <a:rPr lang="hu-HU" sz="2800" dirty="0">
                <a:cs typeface="Times New Roman" pitchFamily="18" charset="0"/>
              </a:rPr>
              <a:t>szinte észrevétlenül, a szer jelenléte nélkül, a személyiségfejlődés szintjén zajlik; </a:t>
            </a:r>
            <a:endParaRPr lang="hu-HU" sz="2800" dirty="0"/>
          </a:p>
          <a:p>
            <a:r>
              <a:rPr lang="hu-HU" sz="2800" b="1" dirty="0">
                <a:cs typeface="Times New Roman" pitchFamily="18" charset="0"/>
              </a:rPr>
              <a:t>a második</a:t>
            </a:r>
            <a:r>
              <a:rPr lang="hu-HU" sz="2800" dirty="0">
                <a:cs typeface="Times New Roman" pitchFamily="18" charset="0"/>
              </a:rPr>
              <a:t> a legitim, ill. az illegitim drogokkal való megismerkedéssel veszi kezdetét.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2664" cy="720080"/>
          </a:xfrm>
        </p:spPr>
        <p:txBody>
          <a:bodyPr>
            <a:normAutofit/>
          </a:bodyPr>
          <a:lstStyle/>
          <a:p>
            <a:r>
              <a:rPr lang="hu-HU" sz="4000" dirty="0"/>
              <a:t>K</a:t>
            </a:r>
            <a:r>
              <a:rPr lang="hu-HU" sz="4000" dirty="0" smtClean="0"/>
              <a:t>ényszeres </a:t>
            </a:r>
            <a:r>
              <a:rPr lang="hu-HU" sz="4000" dirty="0"/>
              <a:t>droghasználó személyiség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1256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hu-HU" sz="2800" dirty="0"/>
              <a:t>Az alábbi </a:t>
            </a:r>
            <a:r>
              <a:rPr lang="hu-HU" sz="2800" b="1" dirty="0"/>
              <a:t>személyiség jellemzők már a drog használata előtt jellemzőek</a:t>
            </a:r>
            <a:r>
              <a:rPr lang="hu-HU" sz="2800" dirty="0"/>
              <a:t> voltak, nem amiatt alakultak ki: </a:t>
            </a:r>
            <a:endParaRPr lang="hu-HU" sz="2800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 smtClean="0"/>
              <a:t>Sérült </a:t>
            </a:r>
            <a:r>
              <a:rPr lang="hu-HU" sz="2800" dirty="0"/>
              <a:t>identitás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/>
              <a:t>Határok gyengesége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/>
              <a:t>Érzelmi-indulati szabályozás gyengesége.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/>
              <a:t>Szegényes, vagy </a:t>
            </a:r>
            <a:r>
              <a:rPr lang="hu-HU" sz="2800" dirty="0" smtClean="0"/>
              <a:t>szimbiotikus </a:t>
            </a:r>
            <a:r>
              <a:rPr lang="hu-HU" sz="2800" dirty="0"/>
              <a:t>kötődések. </a:t>
            </a:r>
            <a:endParaRPr lang="hu-HU" sz="2800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 smtClean="0"/>
              <a:t>Negatív önértékelés (Önbecsülés a gyerek-szülő kapcsolatban alapozódik meg)</a:t>
            </a:r>
            <a:endParaRPr lang="hu-HU" sz="28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800" dirty="0"/>
              <a:t>Hiányos </a:t>
            </a:r>
            <a:r>
              <a:rPr lang="hu-HU" sz="2800" dirty="0" smtClean="0"/>
              <a:t>öngondoskodás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/>
              <a:t>A személyiségfejlődés sérült, megzavart, késleltetett. Lelki </a:t>
            </a:r>
            <a:r>
              <a:rPr lang="hu-HU" sz="2800" b="1" dirty="0"/>
              <a:t>fejlődése megreked az önállóságigény és identitáskeresés kamaszkori szintjén</a:t>
            </a:r>
            <a:r>
              <a:rPr lang="hu-HU" sz="2800" dirty="0"/>
              <a:t>, képtelen betölteni a különféle felnőtt szerepeket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hu-HU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194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7848"/>
            <a:ext cx="7772400" cy="1143000"/>
          </a:xfrm>
        </p:spPr>
        <p:txBody>
          <a:bodyPr>
            <a:noAutofit/>
          </a:bodyPr>
          <a:lstStyle/>
          <a:p>
            <a:r>
              <a:rPr lang="hu-HU" sz="4000" dirty="0" smtClean="0">
                <a:cs typeface="Times New Roman" pitchFamily="18" charset="0"/>
              </a:rPr>
              <a:t>Személyiségjellemzők és fejlődési dimenzió:</a:t>
            </a:r>
            <a:r>
              <a:rPr lang="hu-HU" sz="4000" b="1" i="1" dirty="0" smtClean="0">
                <a:cs typeface="Times New Roman" pitchFamily="18" charset="0"/>
              </a:rPr>
              <a:t> </a:t>
            </a:r>
            <a:endParaRPr lang="hu-HU" sz="4000" b="1" i="1" dirty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36912"/>
            <a:ext cx="7772400" cy="36114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sz="2400" b="1" dirty="0" smtClean="0">
                <a:cs typeface="Times New Roman" pitchFamily="18" charset="0"/>
              </a:rPr>
              <a:t>Korai gyermekkor </a:t>
            </a:r>
            <a:r>
              <a:rPr lang="hu-HU" sz="2400" dirty="0" smtClean="0">
                <a:cs typeface="Times New Roman" pitchFamily="18" charset="0"/>
              </a:rPr>
              <a:t>– agresszivitás és magatartászavar, pl. hiperaktivitás</a:t>
            </a:r>
            <a:r>
              <a:rPr lang="hu-HU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hu-HU" sz="2400" b="1" dirty="0" smtClean="0">
                <a:cs typeface="Times New Roman" pitchFamily="18" charset="0"/>
              </a:rPr>
              <a:t>Késői gyermekko</a:t>
            </a:r>
            <a:r>
              <a:rPr lang="hu-HU" sz="2400" dirty="0" smtClean="0">
                <a:cs typeface="Times New Roman" pitchFamily="18" charset="0"/>
              </a:rPr>
              <a:t>r és pubertáskor – hiperaktivitás, figyelemzavar, az iskolához való alkalmazkodás elégtelensége – tanulási problémák, agresszivitás-félénkség, visszahúzódás, társas és megküzdő képességek fejletlensége</a:t>
            </a:r>
            <a:r>
              <a:rPr lang="hu-HU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hu-HU" sz="2400" b="1" dirty="0" smtClean="0"/>
              <a:t>antiszociális </a:t>
            </a:r>
            <a:r>
              <a:rPr lang="hu-HU" sz="2400" b="1" dirty="0"/>
              <a:t>viselkedés/személyiség</a:t>
            </a:r>
            <a:r>
              <a:rPr lang="hu-HU" sz="2400" dirty="0"/>
              <a:t>: az antiszociális tünetek jelentkezése általában megelőzi a pszichoaktív anyag használatával kapcsolatos problémákat</a:t>
            </a:r>
          </a:p>
          <a:p>
            <a:pPr lvl="0">
              <a:lnSpc>
                <a:spcPct val="90000"/>
              </a:lnSpc>
            </a:pPr>
            <a:endParaRPr lang="hu-HU" sz="2400" dirty="0" smtClean="0"/>
          </a:p>
          <a:p>
            <a:pPr>
              <a:lnSpc>
                <a:spcPct val="90000"/>
              </a:lnSpc>
            </a:pPr>
            <a:endParaRPr lang="hu-H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r>
              <a:rPr lang="hu-HU" sz="3300" b="1" dirty="0" smtClean="0"/>
              <a:t>Önmedikalizáció:</a:t>
            </a:r>
            <a:r>
              <a:rPr lang="hu-HU" dirty="0" smtClean="0"/>
              <a:t> A droghasználat az Énvédelem szerepét erősíti, anélkül reménytelenség </a:t>
            </a:r>
            <a:r>
              <a:rPr lang="hu-HU" dirty="0"/>
              <a:t>és bizonytalanság </a:t>
            </a:r>
            <a:r>
              <a:rPr lang="hu-HU" dirty="0" smtClean="0"/>
              <a:t>érzése</a:t>
            </a:r>
          </a:p>
          <a:p>
            <a:r>
              <a:rPr lang="hu-HU" dirty="0" smtClean="0"/>
              <a:t>Sérült személyiség képtelen a szükséges életfeladatokhoz alkalmazkodni </a:t>
            </a:r>
            <a:r>
              <a:rPr lang="hu-HU" dirty="0" smtClean="0">
                <a:sym typeface="Wingdings" pitchFamily="2" charset="2"/>
              </a:rPr>
              <a:t> szorongás, feszültség</a:t>
            </a:r>
          </a:p>
          <a:p>
            <a:r>
              <a:rPr lang="hu-HU" dirty="0" smtClean="0">
                <a:sym typeface="Wingdings" pitchFamily="2" charset="2"/>
              </a:rPr>
              <a:t>Öngondoskodás, </a:t>
            </a:r>
            <a:r>
              <a:rPr lang="hu-HU" dirty="0" err="1" smtClean="0">
                <a:sym typeface="Wingdings" pitchFamily="2" charset="2"/>
              </a:rPr>
              <a:t>maladaptív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coping</a:t>
            </a:r>
            <a:r>
              <a:rPr lang="hu-HU" dirty="0" err="1">
                <a:sym typeface="Wingdings" pitchFamily="2" charset="2"/>
              </a:rPr>
              <a:t>-</a:t>
            </a:r>
            <a:r>
              <a:rPr lang="hu-HU" dirty="0" err="1" smtClean="0">
                <a:sym typeface="Wingdings" pitchFamily="2" charset="2"/>
              </a:rPr>
              <a:t>kísérlet</a:t>
            </a:r>
            <a:r>
              <a:rPr lang="hu-HU" dirty="0" smtClean="0">
                <a:sym typeface="Wingdings" pitchFamily="2" charset="2"/>
              </a:rPr>
              <a:t>, </a:t>
            </a:r>
            <a:r>
              <a:rPr lang="hu-HU" dirty="0"/>
              <a:t>mellyel a személy az őt ért pozitív hatásokat erősíteni, a negatívakat csökkenteni kívánja </a:t>
            </a:r>
            <a:endParaRPr lang="hu-HU" dirty="0" smtClean="0"/>
          </a:p>
          <a:p>
            <a:r>
              <a:rPr lang="hu-HU" dirty="0" smtClean="0"/>
              <a:t>Érzelmi-indulati szabályozás eszköze </a:t>
            </a:r>
          </a:p>
          <a:p>
            <a:r>
              <a:rPr lang="hu-HU" sz="2400" dirty="0" smtClean="0"/>
              <a:t>elhárító </a:t>
            </a:r>
            <a:r>
              <a:rPr lang="hu-HU" sz="2400" dirty="0"/>
              <a:t>mechanizmusoknak köszönhetően (addikció esetén a projekció, tagadás, bagatellizálás a legerősebb) ezek a nagy változások belülről kevésbé érzékelhetők. Egy-egy elhárító mechanizmus gyakori alkalmazása a valóságtól való elszakadáshoz vezet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SZEMÉLYISÉGFEJLŐDÉS MEGREKED!!!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2215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67544" y="76470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Minél </a:t>
            </a:r>
            <a:r>
              <a:rPr lang="hu-HU" sz="2800" dirty="0"/>
              <a:t>alacsonyabb önbecsülésű egy gyerek, annál kevesebb a lehetősége a választásra: úgy érzi, hogy Ő nem teheti meg, hogy maga válasszon barátot, elfogadja azt, aki szóba áll vele</a:t>
            </a:r>
            <a:r>
              <a:rPr lang="hu-HU" sz="2800" dirty="0" smtClean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hu-HU" sz="2800" dirty="0" smtClean="0"/>
              <a:t>Viselkedés </a:t>
            </a:r>
            <a:r>
              <a:rPr lang="hu-HU" sz="2800" dirty="0"/>
              <a:t>megerősítése  </a:t>
            </a:r>
            <a:endParaRPr lang="hu-HU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hu-HU" sz="2800" dirty="0" smtClean="0"/>
              <a:t>testű szintű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hu-HU" sz="2800" dirty="0" smtClean="0"/>
              <a:t>családi szintű (megmenteni </a:t>
            </a:r>
            <a:r>
              <a:rPr lang="hu-HU" sz="2800" dirty="0"/>
              <a:t>a </a:t>
            </a:r>
            <a:r>
              <a:rPr lang="hu-HU" sz="2800" dirty="0" smtClean="0"/>
              <a:t>szerfüggőt a negatív következményektől) Családi játszmák</a:t>
            </a:r>
          </a:p>
          <a:p>
            <a:r>
              <a:rPr lang="hu-HU" sz="2800" dirty="0"/>
              <a:t>Alkoholista családban felnőni, 3 nem szabály: </a:t>
            </a:r>
          </a:p>
          <a:p>
            <a:pPr marL="0" indent="0">
              <a:buNone/>
            </a:pPr>
            <a:r>
              <a:rPr lang="hu-HU" sz="2800" dirty="0"/>
              <a:t>Nem érezni, Nem bízni, Nem beszélni</a:t>
            </a:r>
          </a:p>
          <a:p>
            <a:pPr marL="0" indent="0">
              <a:buNone/>
            </a:pPr>
            <a:r>
              <a:rPr lang="hu-HU" sz="2800" dirty="0"/>
              <a:t>Egyedül a bizonytalanság biztos! </a:t>
            </a:r>
            <a:r>
              <a:rPr lang="hu-HU" sz="2800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0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616624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 smtClean="0"/>
              <a:t>SZER</a:t>
            </a:r>
          </a:p>
          <a:p>
            <a:r>
              <a:rPr lang="hu-HU" sz="2800" dirty="0" smtClean="0"/>
              <a:t>Addiktív potenciál</a:t>
            </a:r>
          </a:p>
          <a:p>
            <a:r>
              <a:rPr lang="hu-HU" sz="2800" dirty="0" smtClean="0"/>
              <a:t>Szerrel kapcsolatos tájékozottság,  gondolkodás, téves  hiedelmek</a:t>
            </a:r>
          </a:p>
          <a:p>
            <a:r>
              <a:rPr lang="hu-HU" sz="2800" dirty="0" smtClean="0"/>
              <a:t>Közösségi szabályozás, etikai, jogi </a:t>
            </a:r>
          </a:p>
          <a:p>
            <a:r>
              <a:rPr lang="hu-HU" sz="2800" dirty="0" smtClean="0"/>
              <a:t>Hozzáférés/Ár lehetőségei</a:t>
            </a:r>
          </a:p>
          <a:p>
            <a:pPr marL="0" indent="0">
              <a:buNone/>
            </a:pPr>
            <a:r>
              <a:rPr lang="hu-HU" sz="2800" b="1" dirty="0" smtClean="0"/>
              <a:t>SZEMÉLY</a:t>
            </a:r>
          </a:p>
          <a:p>
            <a:r>
              <a:rPr lang="hu-HU" sz="2800" dirty="0"/>
              <a:t>Biológiai, genetikai tényezők</a:t>
            </a:r>
          </a:p>
          <a:p>
            <a:r>
              <a:rPr lang="hu-HU" sz="2800" dirty="0" smtClean="0"/>
              <a:t>Személyiség </a:t>
            </a:r>
            <a:r>
              <a:rPr lang="hu-HU" sz="2800" dirty="0"/>
              <a:t>temperamentum jellemzői</a:t>
            </a:r>
          </a:p>
          <a:p>
            <a:r>
              <a:rPr lang="hu-HU" sz="2800" dirty="0"/>
              <a:t>Kötődési típus</a:t>
            </a:r>
          </a:p>
          <a:p>
            <a:r>
              <a:rPr lang="hu-HU" sz="2800" dirty="0"/>
              <a:t>Traumatizáló hatások a korai szakaszban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302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36815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hu-HU" sz="4900" b="1" i="1" u="sng" dirty="0" smtClean="0"/>
              <a:t/>
            </a:r>
            <a:br>
              <a:rPr lang="hu-HU" sz="4900" b="1" i="1" u="sng" dirty="0" smtClean="0"/>
            </a:br>
            <a:r>
              <a:rPr lang="hu-HU" sz="4900" b="1" i="1" u="sng" dirty="0"/>
              <a:t/>
            </a:r>
            <a:br>
              <a:rPr lang="hu-HU" sz="4900" b="1" i="1" u="sng" dirty="0"/>
            </a:br>
            <a:r>
              <a:rPr lang="hu-HU" sz="4900" b="1" i="1" u="sng" dirty="0" smtClean="0"/>
              <a:t/>
            </a:r>
            <a:br>
              <a:rPr lang="hu-HU" sz="4900" b="1" i="1" u="sng" dirty="0" smtClean="0"/>
            </a:br>
            <a:r>
              <a:rPr lang="hu-HU" sz="4900" b="1" i="1" u="sng" dirty="0"/>
              <a:t/>
            </a:r>
            <a:br>
              <a:rPr lang="hu-HU" sz="4900" b="1" i="1" u="sng" dirty="0"/>
            </a:br>
            <a:r>
              <a:rPr lang="hu-HU" sz="4900" dirty="0"/>
              <a:t/>
            </a:r>
            <a:br>
              <a:rPr lang="hu-HU" sz="4900" dirty="0"/>
            </a:br>
            <a:r>
              <a:rPr lang="hu-HU" sz="4900" dirty="0" smtClean="0"/>
              <a:t>Kezelésbe kerüléssel kapcsolatos tapasztalatok</a:t>
            </a:r>
            <a:endParaRPr lang="hu-HU" sz="5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Felépülési modell </a:t>
            </a:r>
            <a:r>
              <a:rPr lang="hu-HU" sz="2800" dirty="0" err="1"/>
              <a:t>Prochaska</a:t>
            </a:r>
            <a:r>
              <a:rPr lang="hu-HU" sz="2800" dirty="0"/>
              <a:t>, </a:t>
            </a:r>
            <a:r>
              <a:rPr lang="hu-HU" sz="2800" dirty="0" err="1" smtClean="0"/>
              <a:t>DiClemente</a:t>
            </a:r>
            <a:r>
              <a:rPr lang="hu-HU" sz="2800" dirty="0" smtClean="0"/>
              <a:t> </a:t>
            </a:r>
            <a:r>
              <a:rPr lang="hu-HU" sz="2800" b="1" i="1" u="sng" dirty="0" smtClean="0"/>
              <a:t>Rendszerszemlélet</a:t>
            </a:r>
            <a:endParaRPr lang="hu-HU" sz="2800" dirty="0"/>
          </a:p>
          <a:p>
            <a:pPr lvl="0"/>
            <a:r>
              <a:rPr lang="hu-HU" sz="2800" dirty="0"/>
              <a:t>A szenvedélybetegség „családi vállalkozás”</a:t>
            </a:r>
          </a:p>
          <a:p>
            <a:pPr lvl="0"/>
            <a:r>
              <a:rPr lang="hu-HU" sz="2800" b="1" dirty="0"/>
              <a:t>A szerhasználó csak tünethordozó</a:t>
            </a:r>
            <a:r>
              <a:rPr lang="hu-HU" sz="2800" dirty="0"/>
              <a:t>, a rendszer az, ami beteg/ diszfunkcionális / rendellenesen működő</a:t>
            </a:r>
          </a:p>
          <a:p>
            <a:r>
              <a:rPr lang="hu-HU" sz="2800" dirty="0"/>
              <a:t>Hosszú távú </a:t>
            </a:r>
            <a:r>
              <a:rPr lang="hu-HU" sz="2800" dirty="0" err="1"/>
              <a:t>diszfunkcionalitás</a:t>
            </a:r>
            <a:r>
              <a:rPr lang="hu-HU" sz="2800" dirty="0"/>
              <a:t> / szenvedélybeteg karrier nem működik a környezet (család, egyéb hozzátartozók) „segítsége” / asszisztálása nélkül, tehát </a:t>
            </a:r>
            <a:r>
              <a:rPr lang="hu-HU" sz="2800" b="1" dirty="0"/>
              <a:t>a környezetnek is változnia kell</a:t>
            </a:r>
            <a:endParaRPr lang="hu-HU" sz="2800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26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70182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Mit szokott tenni általában a </a:t>
            </a:r>
            <a:r>
              <a:rPr lang="hu-HU" sz="4000" dirty="0" smtClean="0"/>
              <a:t>hozzátartozó/segítő?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536504"/>
          </a:xfrm>
        </p:spPr>
        <p:txBody>
          <a:bodyPr>
            <a:normAutofit/>
          </a:bodyPr>
          <a:lstStyle/>
          <a:p>
            <a:r>
              <a:rPr lang="hu-HU" sz="2800" dirty="0"/>
              <a:t>Segítés … megmentés … kényszeres segítés… társfüggőség</a:t>
            </a:r>
          </a:p>
          <a:p>
            <a:r>
              <a:rPr lang="hu-HU" sz="2800" dirty="0"/>
              <a:t>A segítéssel és a jó szándékkal önmagában nincs probléma, ez teljesen természetes, alapvető emberi reakció, de „a pokolba vezető út is jó szándékkal van kikövezve”, </a:t>
            </a:r>
          </a:p>
          <a:p>
            <a:r>
              <a:rPr lang="hu-HU" sz="2800" i="1" smtClean="0"/>
              <a:t>„Semmi sem veszélyesebb a világon, mint a jó szándékú tudatlanság és a lelkiismeretes ostobaság.” </a:t>
            </a:r>
            <a:r>
              <a:rPr lang="hu-HU" sz="2800" smtClean="0"/>
              <a:t>(Martin Luther King, id. Robert Lefever)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39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54461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Kliens</a:t>
            </a:r>
            <a:endParaRPr lang="hu-HU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 </a:t>
            </a:r>
            <a:r>
              <a:rPr lang="hu-HU" dirty="0"/>
              <a:t>még nem akar változni, élvezi a droghasználatot,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még több a droghasználat egyénileg érzékelt előnye, mint </a:t>
            </a:r>
            <a:r>
              <a:rPr lang="hu-HU" dirty="0" smtClean="0"/>
              <a:t>hátránya.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Énvédelem, </a:t>
            </a:r>
            <a:r>
              <a:rPr lang="hu-HU" dirty="0" err="1" smtClean="0"/>
              <a:t>önmedikalizáció</a:t>
            </a:r>
            <a:r>
              <a:rPr lang="hu-HU" dirty="0" smtClean="0"/>
              <a:t>, stressz </a:t>
            </a:r>
            <a:r>
              <a:rPr lang="hu-HU" dirty="0" err="1" smtClean="0"/>
              <a:t>coping</a:t>
            </a:r>
            <a:endParaRPr lang="hu-HU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többnyire csak kényszerből megy kezelőintézménybe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hónapok- évek- </a:t>
            </a:r>
            <a:r>
              <a:rPr lang="hu-HU" dirty="0" smtClean="0"/>
              <a:t>évtizedek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Szélsőségesen negatív önértékelés, motiváció!?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Felmerül a kérdés: Magadért csinált, ne másért? </a:t>
            </a:r>
          </a:p>
          <a:p>
            <a:pPr>
              <a:spcBef>
                <a:spcPts val="0"/>
              </a:spcBef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80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hu-HU" dirty="0" smtClean="0"/>
              <a:t>Valódi mélypont nincs, a kezdeti motiváció legtöbbször a megfelelési kényszerből adódik szülő vagy partner felé</a:t>
            </a:r>
          </a:p>
          <a:p>
            <a:r>
              <a:rPr lang="hu-HU" dirty="0" smtClean="0"/>
              <a:t>Stabil józanodók jellemzően 20 év feletti életkorral rendelkeznek</a:t>
            </a:r>
          </a:p>
          <a:p>
            <a:r>
              <a:rPr lang="hu-HU" dirty="0" smtClean="0"/>
              <a:t>Tizenévesek csak úgy tudtak hosszútávon józanok maradni ha a családjukban elindul a felépülés, vagy a párjuk felépülő.  „Józanodás életvitelszerűen”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9585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hu-HU" sz="2400" i="1" dirty="0"/>
              <a:t>„Alapvetően nem volt tisztaság megtartó szándékom... Megismertem egy </a:t>
            </a:r>
            <a:r>
              <a:rPr lang="hu-HU" sz="2400" i="1" dirty="0" err="1"/>
              <a:t>NA-s</a:t>
            </a:r>
            <a:r>
              <a:rPr lang="hu-HU" sz="2400" i="1" dirty="0"/>
              <a:t> pasit is. Ez egyre komolyabbá vált… Jött ez a normál feeling és akkor már nem kellett a drogozás</a:t>
            </a:r>
            <a:r>
              <a:rPr lang="hu-HU" sz="2400" i="1" dirty="0" smtClean="0"/>
              <a:t>.</a:t>
            </a:r>
            <a:r>
              <a:rPr lang="hu-HU" sz="2400" dirty="0" smtClean="0"/>
              <a:t> </a:t>
            </a:r>
            <a:r>
              <a:rPr lang="hu-HU" sz="2400" i="1" dirty="0" smtClean="0"/>
              <a:t>Szóval </a:t>
            </a:r>
            <a:r>
              <a:rPr lang="hu-HU" sz="2400" i="1" dirty="0"/>
              <a:t>nem volt olyan tudatosság, hogy majd itt lesz a cél a változás. Jól akartam csinálni a dolgokat.”</a:t>
            </a:r>
            <a:endParaRPr lang="hu-HU" sz="2400" dirty="0"/>
          </a:p>
          <a:p>
            <a:r>
              <a:rPr lang="hu-HU" sz="2400" i="1" dirty="0"/>
              <a:t>Akkor volt egy pasim </a:t>
            </a:r>
            <a:r>
              <a:rPr lang="hu-HU" sz="2400" i="1" dirty="0" err="1"/>
              <a:t>NA-s</a:t>
            </a:r>
            <a:r>
              <a:rPr lang="hu-HU" sz="2400" i="1" dirty="0"/>
              <a:t>, és biztos miatta, vagy legalábbis nagyon közrejátszott, hogy nem akarom elveszteni, ezért inkább nem </a:t>
            </a:r>
            <a:r>
              <a:rPr lang="hu-HU" sz="2400" i="1" dirty="0" err="1" smtClean="0"/>
              <a:t>drogozom.Közben</a:t>
            </a:r>
            <a:r>
              <a:rPr lang="hu-HU" sz="2400" i="1" dirty="0" smtClean="0"/>
              <a:t> </a:t>
            </a:r>
            <a:r>
              <a:rPr lang="hu-HU" sz="2400" i="1" dirty="0"/>
              <a:t>persze megjött a kedvem tisztának maradni. A közösséghez tartozás, jó érzés barátokkal, barátok között lenni. </a:t>
            </a:r>
            <a:endParaRPr lang="hu-HU" sz="2400" dirty="0"/>
          </a:p>
          <a:p>
            <a:r>
              <a:rPr lang="hu-HU" sz="2400" i="1" dirty="0"/>
              <a:t>Büntetésben akartam lenni, amiért így viselkedtem a szüleimmel. Konkrétan emiatt mentem be rehabra. </a:t>
            </a:r>
            <a:r>
              <a:rPr lang="hu-HU" sz="2400" i="1" dirty="0" smtClean="0"/>
              <a:t>Magamért </a:t>
            </a:r>
            <a:r>
              <a:rPr lang="hu-HU" sz="2400" i="1" dirty="0"/>
              <a:t>nem</a:t>
            </a:r>
            <a:r>
              <a:rPr lang="hu-HU" sz="2400" i="1" dirty="0" smtClean="0"/>
              <a:t>.”</a:t>
            </a:r>
          </a:p>
          <a:p>
            <a:r>
              <a:rPr lang="hu-HU" sz="2400" i="1" dirty="0" smtClean="0"/>
              <a:t> </a:t>
            </a:r>
            <a:r>
              <a:rPr lang="hu-HU" sz="2400" i="1" dirty="0"/>
              <a:t>„Először az, hogy a kapcsolatomat megmentsem. Nem akartam magányos lenni.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15573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bennlakásos „hosszú-terápiás” intézmények </a:t>
            </a:r>
            <a:r>
              <a:rPr lang="hu-HU" dirty="0" smtClean="0"/>
              <a:t>önmagában </a:t>
            </a:r>
            <a:r>
              <a:rPr lang="hu-HU" dirty="0"/>
              <a:t>való alkalmazása nem mutat kellő </a:t>
            </a:r>
            <a:r>
              <a:rPr lang="hu-HU" dirty="0" smtClean="0"/>
              <a:t>hatékonyságot, azért mert:</a:t>
            </a:r>
          </a:p>
          <a:p>
            <a:r>
              <a:rPr lang="hu-HU" dirty="0" smtClean="0"/>
              <a:t>Az itt eltöltött hosszú idő </a:t>
            </a:r>
            <a:r>
              <a:rPr lang="hu-HU" dirty="0"/>
              <a:t>után hirtelen kiszabadulva, óriási stressz, normatív krízis éri a fiatalokat. Jellemzően sem az addig diszfunkcionálisan működő családi rendszer, sem a kortárs környezet nem változott, amihez egyik pillanatról a másikra kénytelen, de nem képes az egyén egyedül alkalmazkodni. </a:t>
            </a:r>
            <a:endParaRPr lang="hu-HU" dirty="0" smtClean="0"/>
          </a:p>
          <a:p>
            <a:r>
              <a:rPr lang="hu-HU" dirty="0" smtClean="0"/>
              <a:t>Nagyon erős benne a kényszer jól kell csinálni, mindent megkaptam ott bent és mégsem megy, legalábbis a felépülés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7425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hu-HU" dirty="0"/>
              <a:t>én-hatékonyság kapcsán derült ki, hogy önmagában az önsegítő közösségek sem </a:t>
            </a:r>
            <a:r>
              <a:rPr lang="hu-HU" dirty="0" smtClean="0"/>
              <a:t>jelentenek teljes körű </a:t>
            </a:r>
            <a:r>
              <a:rPr lang="hu-HU" dirty="0"/>
              <a:t>megoldást a fiatalok kezelésében</a:t>
            </a:r>
            <a:r>
              <a:rPr lang="hu-HU" dirty="0" smtClean="0"/>
              <a:t>.</a:t>
            </a:r>
            <a:r>
              <a:rPr lang="hu-HU" dirty="0"/>
              <a:t> </a:t>
            </a:r>
          </a:p>
          <a:p>
            <a:r>
              <a:rPr lang="hu-HU" dirty="0" smtClean="0"/>
              <a:t>Sok</a:t>
            </a:r>
            <a:r>
              <a:rPr lang="hu-HU" dirty="0"/>
              <a:t>, már meglévő elemet lehetne a prevenciós programokból, mint kezelési lehetőséget </a:t>
            </a:r>
            <a:r>
              <a:rPr lang="hu-HU" dirty="0" smtClean="0"/>
              <a:t>adaptálni: </a:t>
            </a:r>
            <a:r>
              <a:rPr lang="hu-HU" dirty="0"/>
              <a:t>Asszertív tréning, alternatív szabadidős tevékenységek, stressz-menedzselés, változásra történő motiváció, </a:t>
            </a:r>
            <a:r>
              <a:rPr lang="hu-HU" dirty="0" smtClean="0"/>
              <a:t>kiemelten </a:t>
            </a:r>
            <a:r>
              <a:rPr lang="hu-HU" dirty="0"/>
              <a:t>a </a:t>
            </a:r>
            <a:r>
              <a:rPr lang="hu-HU" dirty="0" smtClean="0"/>
              <a:t>sporttevékenységek</a:t>
            </a:r>
          </a:p>
          <a:p>
            <a:r>
              <a:rPr lang="hu-HU" dirty="0" smtClean="0"/>
              <a:t>Közösségi kezdeményezések, </a:t>
            </a:r>
            <a:r>
              <a:rPr lang="hu-HU" dirty="0" err="1" smtClean="0"/>
              <a:t>ciliv</a:t>
            </a:r>
            <a:r>
              <a:rPr lang="hu-HU" dirty="0" smtClean="0"/>
              <a:t> szervezetek, baráti körök stb.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47869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cs typeface="Times New Roman" pitchFamily="18" charset="0"/>
              </a:rPr>
              <a:t>Anonim közösségek hatótényezői</a:t>
            </a:r>
            <a:endParaRPr lang="hu-HU" dirty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84784"/>
            <a:ext cx="7772400" cy="4992216"/>
          </a:xfrm>
        </p:spPr>
        <p:txBody>
          <a:bodyPr>
            <a:normAutofit lnSpcReduction="10000"/>
          </a:bodyPr>
          <a:lstStyle/>
          <a:p>
            <a:pPr lvl="0" fontAlgn="auto"/>
            <a:r>
              <a:rPr lang="hu-HU" sz="2800" dirty="0" smtClean="0"/>
              <a:t>Feltétel nélküli szeretet, elfogadás</a:t>
            </a:r>
          </a:p>
          <a:p>
            <a:pPr lvl="0" fontAlgn="auto"/>
            <a:r>
              <a:rPr lang="hu-HU" sz="2800" dirty="0" smtClean="0"/>
              <a:t>Mindig van, akire lehet számítani</a:t>
            </a:r>
          </a:p>
          <a:p>
            <a:pPr lvl="0" fontAlgn="auto"/>
            <a:r>
              <a:rPr lang="hu-HU" sz="2800" dirty="0" smtClean="0"/>
              <a:t>Függő identitás megélése, nem vagyok egyedül, nem vagyok őrült, egy hely ahol megértenek </a:t>
            </a:r>
          </a:p>
          <a:p>
            <a:pPr lvl="0" fontAlgn="auto"/>
            <a:r>
              <a:rPr lang="hu-HU" sz="2800" dirty="0" smtClean="0"/>
              <a:t>Hitelesség, őszinteség egyénre nézve lehetetlen, csoportra vonatkoztatva működik</a:t>
            </a:r>
          </a:p>
          <a:p>
            <a:pPr lvl="0" fontAlgn="auto"/>
            <a:r>
              <a:rPr lang="hu-HU" sz="2800" dirty="0" smtClean="0"/>
              <a:t>Biztonságos </a:t>
            </a:r>
            <a:r>
              <a:rPr lang="hu-HU" sz="2800" dirty="0"/>
              <a:t>kapcsolatok, biztonságos kapcsolati rendszer</a:t>
            </a:r>
          </a:p>
          <a:p>
            <a:pPr lvl="0" fontAlgn="auto"/>
            <a:r>
              <a:rPr lang="hu-HU" sz="2800" dirty="0" smtClean="0"/>
              <a:t>Pozitív </a:t>
            </a:r>
            <a:r>
              <a:rPr lang="hu-HU" sz="2800" dirty="0"/>
              <a:t>közösséghez való tartozás, ahol a személy pozitív értéket kaphat </a:t>
            </a:r>
            <a:endParaRPr lang="hu-HU" sz="2800" dirty="0" smtClean="0"/>
          </a:p>
          <a:p>
            <a:pPr lvl="0" fontAlgn="auto"/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igazi mély hit, </a:t>
            </a:r>
            <a:r>
              <a:rPr lang="hu-HU" sz="2800" dirty="0" smtClean="0"/>
              <a:t>személyes </a:t>
            </a:r>
            <a:r>
              <a:rPr lang="hu-HU" sz="2800" dirty="0"/>
              <a:t>értelmet </a:t>
            </a:r>
            <a:r>
              <a:rPr lang="hu-HU" sz="2800" dirty="0" smtClean="0"/>
              <a:t>nyer</a:t>
            </a:r>
            <a:endParaRPr lang="hu-HU" sz="2800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48104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Józanság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hu-HU" dirty="0" smtClean="0"/>
              <a:t>A józanságot </a:t>
            </a:r>
            <a:r>
              <a:rPr lang="hu-HU" dirty="0"/>
              <a:t>folyamatként lehet értelmezni. Akkor válik tartóssá, amikor az egyén a folyamatos tünetváltások miatt megélt, újabb és újabb lelki mélypontok eredményeképpen eljut abba az állapotba, hogy csak egyetlen, a Felsőbb Erőtől való függés lehetősége marad számára. Az addikciók térdre kényszerítő hatása, a megélt fájdalom, az újabb lelki mélypontok, folyamatosan kitermelik a továbblépéshez szükséges motivációt. </a:t>
            </a:r>
          </a:p>
        </p:txBody>
      </p:sp>
    </p:spTree>
    <p:extLst>
      <p:ext uri="{BB962C8B-B14F-4D97-AF65-F5344CB8AC3E}">
        <p14:creationId xmlns:p14="http://schemas.microsoft.com/office/powerpoint/2010/main" val="3551619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életcélok megléte, az élet értelmével kapcsolatos kérdések megválaszolása, az önmegvalósítás, önmeghaladás minden </a:t>
            </a:r>
            <a:r>
              <a:rPr lang="hu-HU" dirty="0" smtClean="0"/>
              <a:t>„egészséges” </a:t>
            </a:r>
            <a:r>
              <a:rPr lang="hu-HU" dirty="0"/>
              <a:t>ember életútjának részét képezi</a:t>
            </a:r>
            <a:r>
              <a:rPr lang="hu-HU" dirty="0" smtClean="0"/>
              <a:t>. A felépülés útján járók </a:t>
            </a:r>
            <a:r>
              <a:rPr lang="hu-HU" dirty="0"/>
              <a:t>elismerik, megértik, és elsődleges vezérelvként alkalmazzák életük valamennyi megnyilvánulásában az egyetemes </a:t>
            </a:r>
            <a:r>
              <a:rPr lang="hu-HU" dirty="0" smtClean="0"/>
              <a:t>spiritualitást, csak a mai nap, hiszen ez maga az élet</a:t>
            </a:r>
          </a:p>
          <a:p>
            <a:r>
              <a:rPr lang="hu-HU" dirty="0" smtClean="0"/>
              <a:t>Ez az a hit által biztosított erő és iránymutatás, mely lehetővé teszi a lelki békét ebben az </a:t>
            </a:r>
            <a:r>
              <a:rPr lang="hu-HU" dirty="0" err="1" smtClean="0"/>
              <a:t>addikt</a:t>
            </a:r>
            <a:r>
              <a:rPr lang="hu-HU" dirty="0" smtClean="0"/>
              <a:t> világban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860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738258"/>
          </a:xfrm>
        </p:spPr>
        <p:txBody>
          <a:bodyPr>
            <a:normAutofit lnSpcReduction="10000"/>
          </a:bodyPr>
          <a:lstStyle/>
          <a:p>
            <a:pPr marL="0" lvl="0" indent="0" fontAlgn="auto">
              <a:buNone/>
            </a:pPr>
            <a:r>
              <a:rPr lang="hu-HU" sz="2800" b="1" dirty="0" smtClean="0"/>
              <a:t>SZOCIOKULTÚRÁLIS ÖSSZETEVŐK</a:t>
            </a:r>
          </a:p>
          <a:p>
            <a:pPr lvl="0" fontAlgn="auto"/>
            <a:r>
              <a:rPr lang="hu-HU" sz="2800" dirty="0" smtClean="0"/>
              <a:t>család</a:t>
            </a:r>
            <a:endParaRPr lang="hu-HU" sz="2800" dirty="0"/>
          </a:p>
          <a:p>
            <a:pPr lvl="0" fontAlgn="auto"/>
            <a:r>
              <a:rPr lang="hu-HU" sz="2800" dirty="0"/>
              <a:t>kortárs csoportok</a:t>
            </a:r>
          </a:p>
          <a:p>
            <a:pPr lvl="0" fontAlgn="auto"/>
            <a:r>
              <a:rPr lang="hu-HU" sz="2800" dirty="0"/>
              <a:t>fogyasztói kultúra</a:t>
            </a:r>
          </a:p>
          <a:p>
            <a:pPr lvl="0" fontAlgn="auto"/>
            <a:r>
              <a:rPr lang="hu-HU" sz="2800" dirty="0"/>
              <a:t>közösség érték és szabályrendszere, különös tekintettel a kémiai szerek használatára</a:t>
            </a:r>
          </a:p>
          <a:p>
            <a:pPr lvl="0" fontAlgn="auto"/>
            <a:r>
              <a:rPr lang="hu-HU" sz="2800" dirty="0"/>
              <a:t>jogi szabályozás</a:t>
            </a:r>
          </a:p>
          <a:p>
            <a:pPr lvl="0" fontAlgn="auto"/>
            <a:r>
              <a:rPr lang="hu-HU" sz="2800" dirty="0"/>
              <a:t>médiából származó </a:t>
            </a:r>
            <a:r>
              <a:rPr lang="hu-HU" sz="2800" dirty="0" smtClean="0"/>
              <a:t>hatások</a:t>
            </a:r>
          </a:p>
          <a:p>
            <a:pPr marL="0" indent="0">
              <a:buNone/>
            </a:pPr>
            <a:r>
              <a:rPr lang="hu-HU" sz="2800" b="1" dirty="0" smtClean="0"/>
              <a:t>Az </a:t>
            </a:r>
            <a:r>
              <a:rPr lang="hu-HU" sz="2800" b="1" dirty="0"/>
              <a:t>addikció kialakulásának valószínűsége </a:t>
            </a:r>
            <a:r>
              <a:rPr lang="hu-HU" sz="2800" b="1" dirty="0" smtClean="0"/>
              <a:t>szempontjából lehetnek</a:t>
            </a:r>
            <a:endParaRPr lang="hu-HU" sz="2800" b="1" dirty="0"/>
          </a:p>
          <a:p>
            <a:pPr marL="0" indent="0">
              <a:buNone/>
            </a:pPr>
            <a:r>
              <a:rPr lang="hu-HU" sz="2800" dirty="0"/>
              <a:t>Kockázati faktorok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Protektív </a:t>
            </a:r>
            <a:r>
              <a:rPr lang="hu-HU" sz="2800" dirty="0"/>
              <a:t>tényezők</a:t>
            </a:r>
          </a:p>
          <a:p>
            <a:pPr marL="0" lvl="0" indent="0" fontAlgn="auto">
              <a:buNone/>
            </a:pPr>
            <a:endParaRPr lang="hu-HU" sz="2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08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91745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14400" dirty="0" smtClean="0"/>
              <a:t>KÖSZÖNÖM A FIGYELMET!</a:t>
            </a:r>
            <a:endParaRPr lang="hu-HU" sz="14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72728" y="4221088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b="1" dirty="0" smtClean="0"/>
              <a:t>Lovizer Dániel</a:t>
            </a:r>
          </a:p>
          <a:p>
            <a:pPr marL="0" indent="0" algn="ctr">
              <a:buNone/>
            </a:pPr>
            <a:r>
              <a:rPr lang="hu-HU" dirty="0"/>
              <a:t>Addiktológiai konzultáns</a:t>
            </a:r>
          </a:p>
          <a:p>
            <a:pPr marL="0" indent="0" algn="ctr">
              <a:buNone/>
            </a:pPr>
            <a:r>
              <a:rPr lang="hu-HU" dirty="0" err="1"/>
              <a:t>d</a:t>
            </a:r>
            <a:r>
              <a:rPr lang="hu-HU" dirty="0" err="1" smtClean="0"/>
              <a:t>aniel.lovizer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/>
          </a:p>
          <a:p>
            <a:pPr marL="0" indent="0" algn="ctr">
              <a:buNone/>
            </a:pPr>
            <a:r>
              <a:rPr lang="hu-HU" dirty="0"/>
              <a:t>+36 30 625 9887</a:t>
            </a:r>
          </a:p>
          <a:p>
            <a:pPr marL="0" indent="0" algn="ctr">
              <a:buNone/>
            </a:pPr>
            <a:r>
              <a:rPr lang="hu-HU" dirty="0"/>
              <a:t>Közép-Dunántúli </a:t>
            </a:r>
            <a:r>
              <a:rPr lang="hu-HU" dirty="0" smtClean="0"/>
              <a:t>Addiktológiai Egyesület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772400" cy="7311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Epidemiológia áttekintés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>
            <a:normAutofit/>
          </a:bodyPr>
          <a:lstStyle/>
          <a:p>
            <a:r>
              <a:rPr lang="hu-HU" sz="2800" dirty="0"/>
              <a:t>A szerhasználat életprevalenciája 1995 és 2003 között négyszeresére nőtt </a:t>
            </a:r>
            <a:endParaRPr lang="hu-HU" sz="2800" dirty="0" smtClean="0"/>
          </a:p>
          <a:p>
            <a:r>
              <a:rPr lang="hu-HU" sz="2800" dirty="0" smtClean="0"/>
              <a:t>A 2011-es </a:t>
            </a:r>
            <a:r>
              <a:rPr lang="hu-HU" sz="2800" dirty="0"/>
              <a:t>adatfelvétel az összes tiltott szer fogyasztás életprevalencia értékének újabb jelentős növekedését </a:t>
            </a:r>
            <a:r>
              <a:rPr lang="hu-HU" sz="2800" dirty="0" smtClean="0"/>
              <a:t>mutatta 2007-hez képest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fiúk és a lányok közötti jelentős különbség a kétezres évek közepén csökkenésnek indult, 2011-ben pedig már nem volt </a:t>
            </a:r>
            <a:r>
              <a:rPr lang="hu-HU" sz="2800" dirty="0" smtClean="0"/>
              <a:t>szignifikáns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574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7772400" cy="7311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Epidemiológia áttekintés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123728" y="1484784"/>
            <a:ext cx="7200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3" t="7150" r="13324" b="6659"/>
          <a:stretch/>
        </p:blipFill>
        <p:spPr bwMode="auto">
          <a:xfrm>
            <a:off x="683568" y="1484784"/>
            <a:ext cx="777686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1691680" y="1556832"/>
            <a:ext cx="792088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07504" y="6390431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Elekes </a:t>
            </a:r>
            <a:r>
              <a:rPr lang="hu-HU" sz="1600" dirty="0" err="1" smtClean="0"/>
              <a:t>Zs</a:t>
            </a:r>
            <a:r>
              <a:rPr lang="hu-HU" sz="1600" dirty="0" smtClean="0"/>
              <a:t>. (2012)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6727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"/>
          <a:stretch/>
        </p:blipFill>
        <p:spPr>
          <a:xfrm>
            <a:off x="539552" y="908720"/>
            <a:ext cx="8064896" cy="5888235"/>
          </a:xfrm>
        </p:spPr>
      </p:pic>
      <p:sp>
        <p:nvSpPr>
          <p:cNvPr id="5" name="Szövegdoboz 4"/>
          <p:cNvSpPr txBox="1"/>
          <p:nvPr/>
        </p:nvSpPr>
        <p:spPr>
          <a:xfrm>
            <a:off x="539648" y="908720"/>
            <a:ext cx="864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7504" y="6390431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Elekes </a:t>
            </a:r>
            <a:r>
              <a:rPr lang="hu-HU" sz="1600" dirty="0" err="1" smtClean="0"/>
              <a:t>Zs</a:t>
            </a:r>
            <a:r>
              <a:rPr lang="hu-HU" sz="1600" dirty="0" smtClean="0"/>
              <a:t>. (2012)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2613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r>
              <a:rPr lang="hu-HU" sz="4400" dirty="0" smtClean="0"/>
              <a:t>Rendszeres droghasználat elterjedtsége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teljes mintán belül a 20 vagy több alkalommal droghasználati célú szerfogyasztók aránya: 5,4 % </a:t>
            </a:r>
            <a:br>
              <a:rPr lang="hu-HU" dirty="0" smtClean="0"/>
            </a:br>
            <a:r>
              <a:rPr lang="hu-HU" dirty="0" smtClean="0"/>
              <a:t>(2011 ESPAD felmérés)</a:t>
            </a:r>
          </a:p>
          <a:p>
            <a:r>
              <a:rPr lang="hu-HU" dirty="0"/>
              <a:t>A 19-34 évesek körében az adatfelvételt megelőző 30 napban is </a:t>
            </a:r>
            <a:r>
              <a:rPr lang="hu-HU" dirty="0" smtClean="0"/>
              <a:t>valamilyen tiltott drogot fogyasztók aránya 1,4% (Nemzeti Drog Fókuszpont 2014 éves jelentés)</a:t>
            </a:r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30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3" t="11271" r="14316" b="11479"/>
          <a:stretch/>
        </p:blipFill>
        <p:spPr bwMode="auto">
          <a:xfrm>
            <a:off x="251520" y="1196752"/>
            <a:ext cx="872061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07504" y="6390431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Németh Á. &amp; Költő A. (szerk.) (2011)</a:t>
            </a:r>
            <a:endParaRPr lang="hu-HU" sz="16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1412816"/>
            <a:ext cx="1368152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31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1766</TotalTime>
  <Words>1961</Words>
  <Application>Microsoft Office PowerPoint</Application>
  <PresentationFormat>Diavetítés a képernyőre (4:3 oldalarány)</PresentationFormat>
  <Paragraphs>195</Paragraphs>
  <Slides>40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1" baseType="lpstr">
      <vt:lpstr>Áramlás</vt:lpstr>
      <vt:lpstr>Fiatalkorúak szerhasználatának időszerű jellemzői, korai kezelésbe vonásuk tapasztalatai</vt:lpstr>
      <vt:lpstr>Addikció hármas meghatározottsága</vt:lpstr>
      <vt:lpstr>PowerPoint bemutató</vt:lpstr>
      <vt:lpstr>PowerPoint bemutató</vt:lpstr>
      <vt:lpstr>Epidemiológia áttekintés</vt:lpstr>
      <vt:lpstr>Epidemiológia áttekintés</vt:lpstr>
      <vt:lpstr>PowerPoint bemutató</vt:lpstr>
      <vt:lpstr>Rendszeres droghasználat elterjedtsége</vt:lpstr>
      <vt:lpstr>PowerPoint bemutató</vt:lpstr>
      <vt:lpstr>PowerPoint bemutató</vt:lpstr>
      <vt:lpstr>PowerPoint bemutató</vt:lpstr>
      <vt:lpstr>Fogyasztási szokások megváltozása</vt:lpstr>
      <vt:lpstr>PowerPoint bemutató</vt:lpstr>
      <vt:lpstr>PowerPoint bemutató</vt:lpstr>
      <vt:lpstr>PowerPoint bemutató</vt:lpstr>
      <vt:lpstr>Ellentmondásosság, zavar a fejekben</vt:lpstr>
      <vt:lpstr>Első használat jellemző életkora</vt:lpstr>
      <vt:lpstr>PowerPoint bemutató</vt:lpstr>
      <vt:lpstr>PowerPoint bemutató</vt:lpstr>
      <vt:lpstr>PowerPoint bemutató</vt:lpstr>
      <vt:lpstr>Lehetséges okok</vt:lpstr>
      <vt:lpstr>PowerPoint bemutató</vt:lpstr>
      <vt:lpstr>PowerPoint bemutató</vt:lpstr>
      <vt:lpstr>PowerPoint bemutató</vt:lpstr>
      <vt:lpstr>A drogfogyasztás kialakulásának folyamata </vt:lpstr>
      <vt:lpstr>Kényszeres droghasználó személyiség</vt:lpstr>
      <vt:lpstr>Személyiségjellemzők és fejlődési dimenzió: </vt:lpstr>
      <vt:lpstr>PowerPoint bemutató</vt:lpstr>
      <vt:lpstr>PowerPoint bemutató</vt:lpstr>
      <vt:lpstr>     Kezelésbe kerüléssel kapcsolatos tapasztalatok</vt:lpstr>
      <vt:lpstr>Mit szokott tenni általában a hozzátartozó/segítő?</vt:lpstr>
      <vt:lpstr>PowerPoint bemutató</vt:lpstr>
      <vt:lpstr>PowerPoint bemutató</vt:lpstr>
      <vt:lpstr>PowerPoint bemutató</vt:lpstr>
      <vt:lpstr>PowerPoint bemutató</vt:lpstr>
      <vt:lpstr>PowerPoint bemutató</vt:lpstr>
      <vt:lpstr>Anonim közösségek hatótényezői</vt:lpstr>
      <vt:lpstr>Józanság</vt:lpstr>
      <vt:lpstr>PowerPoint bemutató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függőségek kontinium-modellje.  A kényszeres drog-és alkoholfogyasztás jellemzői, kialakulásának okai,  a kezelés lehetőségei.</dc:title>
  <dc:creator>Administrator</dc:creator>
  <cp:lastModifiedBy>Lovizer Dániel</cp:lastModifiedBy>
  <cp:revision>102</cp:revision>
  <dcterms:created xsi:type="dcterms:W3CDTF">2012-10-16T06:51:42Z</dcterms:created>
  <dcterms:modified xsi:type="dcterms:W3CDTF">2015-11-18T21:49:41Z</dcterms:modified>
</cp:coreProperties>
</file>