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11" r:id="rId3"/>
    <p:sldId id="312" r:id="rId4"/>
    <p:sldId id="326" r:id="rId5"/>
    <p:sldId id="327" r:id="rId6"/>
    <p:sldId id="349" r:id="rId7"/>
    <p:sldId id="350" r:id="rId8"/>
    <p:sldId id="351" r:id="rId9"/>
    <p:sldId id="352" r:id="rId10"/>
    <p:sldId id="353" r:id="rId11"/>
    <p:sldId id="369" r:id="rId12"/>
    <p:sldId id="354" r:id="rId13"/>
    <p:sldId id="355" r:id="rId14"/>
    <p:sldId id="358" r:id="rId15"/>
    <p:sldId id="371" r:id="rId16"/>
    <p:sldId id="372" r:id="rId17"/>
    <p:sldId id="359" r:id="rId18"/>
    <p:sldId id="360" r:id="rId19"/>
    <p:sldId id="365" r:id="rId20"/>
    <p:sldId id="367" r:id="rId21"/>
    <p:sldId id="368" r:id="rId22"/>
    <p:sldId id="333" r:id="rId23"/>
    <p:sldId id="337" r:id="rId24"/>
    <p:sldId id="338" r:id="rId25"/>
    <p:sldId id="339" r:id="rId26"/>
    <p:sldId id="340" r:id="rId27"/>
    <p:sldId id="341" r:id="rId28"/>
    <p:sldId id="342" r:id="rId29"/>
    <p:sldId id="347" r:id="rId30"/>
    <p:sldId id="370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66FF"/>
    <a:srgbClr val="0033CC"/>
    <a:srgbClr val="33CC33"/>
    <a:srgbClr val="99FF66"/>
    <a:srgbClr val="006600"/>
    <a:srgbClr val="008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D6839-F8BA-420C-AC95-73349A8AC7C4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10947-8207-4348-9383-E62C3AB4135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D4A61-6DAD-4B0F-9D74-D4637B526C26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6F978-A632-4DB3-A0C6-BBD22DC3D4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261A-AD04-4AE5-8F57-305C71222D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7F80CA-5CAF-4658-A243-4BBA65A3B04C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5B47D1-9E75-4B8D-8019-D8D4D0BF9BF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229600" cy="1828800"/>
          </a:xfrm>
        </p:spPr>
        <p:txBody>
          <a:bodyPr>
            <a:normAutofit/>
          </a:bodyPr>
          <a:lstStyle/>
          <a:p>
            <a:r>
              <a:rPr lang="hu-HU" sz="6000" dirty="0" smtClean="0"/>
              <a:t>Alkoholizmus a családban</a:t>
            </a:r>
            <a:endParaRPr lang="hu-HU" sz="6000" dirty="0">
              <a:latin typeface="+mn-lt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11560" y="3645024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Családi játszmák, gyermeki szerepek</a:t>
            </a:r>
            <a:endParaRPr kumimoji="0" lang="hu-HU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7494"/>
            <a:ext cx="6203032" cy="107327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n w="6350">
                  <a:solidFill>
                    <a:schemeClr val="tx1"/>
                  </a:solidFill>
                </a:ln>
                <a:solidFill>
                  <a:srgbClr val="CC3300"/>
                </a:solidFill>
              </a:rPr>
              <a:t>AZ ELVESZETT GYERMEK</a:t>
            </a:r>
          </a:p>
        </p:txBody>
      </p:sp>
      <p:pic>
        <p:nvPicPr>
          <p:cNvPr id="27650" name="Picture 2" descr="http://storage.brantfordexpositor.ca/v1/dynamic_resize/sws_path/suns-prod-images/1297488640341_ORIGINAL.jpg?quality=80&amp;size=650x&amp;stmp=1383755041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6" y="1195933"/>
            <a:ext cx="6408444" cy="4249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http://i.huffpost.com/gen/1175103/images/o-LONELY-CHILD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288" y="2382296"/>
            <a:ext cx="6516216" cy="450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SS-068-01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975" y="-26988"/>
            <a:ext cx="10188575" cy="6843713"/>
          </a:xfrm>
          <a:noFill/>
          <a:ln/>
        </p:spPr>
      </p:pic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338455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4000" b="1" dirty="0" smtClean="0"/>
              <a:t>Az </a:t>
            </a:r>
            <a:r>
              <a:rPr lang="hu-HU" sz="4000" b="1" dirty="0"/>
              <a:t>addikció kialakulása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8713787" cy="5257800"/>
          </a:xfrm>
          <a:solidFill>
            <a:srgbClr val="8E0000">
              <a:alpha val="48000"/>
            </a:srgbClr>
          </a:solidFill>
          <a:ln/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hu-HU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	</a:t>
            </a:r>
            <a:r>
              <a:rPr lang="hu-HU" sz="2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„A gyermek sérül, ha valami úgy avatkozik szülei életébe, hogy azok többé nem tudják szükségleteit kiszolgálni. </a:t>
            </a:r>
            <a:endParaRPr lang="hu-HU" sz="2400" b="1" dirty="0" smtClean="0">
              <a:solidFill>
                <a:schemeClr val="bg2">
                  <a:lumMod val="10000"/>
                  <a:lumOff val="90000"/>
                </a:schemeClr>
              </a:solidFill>
              <a:latin typeface="Garamond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hu-HU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	Ha </a:t>
            </a:r>
            <a:r>
              <a:rPr lang="hu-HU" sz="2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megtagadják tőle az életfontosságú gondoskodást, megtorpan kicsi énjének a fejlődése. Fájdalmas, megszállott, </a:t>
            </a:r>
            <a:r>
              <a:rPr lang="hu-HU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függő családi </a:t>
            </a:r>
            <a:r>
              <a:rPr lang="hu-HU" sz="2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körülmények között megtanulja az önpusztító magatartás abc-jét azáltal, hogy szemléli a hozzá legközelebb állókat, </a:t>
            </a:r>
            <a:r>
              <a:rPr lang="hu-HU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ahogyan mindent tönkretesznek maguk körül. </a:t>
            </a:r>
          </a:p>
          <a:p>
            <a:pPr algn="just">
              <a:buFont typeface="Wingdings" pitchFamily="2" charset="2"/>
              <a:buNone/>
            </a:pPr>
            <a:r>
              <a:rPr lang="hu-HU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	Ilyenkor </a:t>
            </a:r>
            <a:r>
              <a:rPr lang="hu-HU" sz="2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tanul alkalmazkodni, mégpedig ahhoz, amit példaképei cselekednek: a valóságot kerülni, érzelmeket ápolgatni, menekülni, elszigetelődni, haragudni, hibáztatni, kontrolálni és követelőzni. </a:t>
            </a:r>
            <a:endParaRPr lang="hu-HU" sz="2400" b="1" dirty="0" smtClean="0">
              <a:solidFill>
                <a:schemeClr val="bg2">
                  <a:lumMod val="10000"/>
                  <a:lumOff val="90000"/>
                </a:schemeClr>
              </a:solidFill>
              <a:latin typeface="Garamond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hu-HU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	Nem </a:t>
            </a:r>
            <a:r>
              <a:rPr lang="hu-HU" sz="2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fejleszt felnőtt szociális képességeket. Valójában ő már igazi függő, csak még vár a szerre.”</a:t>
            </a:r>
            <a:r>
              <a:rPr lang="hu-HU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(Carol Cannon</a:t>
            </a:r>
            <a:r>
              <a:rPr lang="hu-HU" sz="1600" dirty="0">
                <a:solidFill>
                  <a:schemeClr val="bg2">
                    <a:lumMod val="10000"/>
                    <a:lumOff val="90000"/>
                  </a:schemeClr>
                </a:solidFill>
                <a:latin typeface="Garamond" pitchFamily="18" charset="0"/>
              </a:rPr>
              <a:t>: Soha nem elég jó, 28.o.)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u-HU" b="1" dirty="0" smtClean="0">
                <a:ln w="6350">
                  <a:solidFill>
                    <a:schemeClr val="bg1"/>
                  </a:solidFill>
                </a:ln>
                <a:solidFill>
                  <a:srgbClr val="CC0000"/>
                </a:solidFill>
              </a:rPr>
              <a:t>A második „K”</a:t>
            </a:r>
            <a:endParaRPr lang="hu-HU" b="1" dirty="0">
              <a:ln w="6350">
                <a:solidFill>
                  <a:schemeClr val="bg1"/>
                </a:solidFill>
              </a:ln>
              <a:solidFill>
                <a:srgbClr val="CC0000"/>
              </a:solidFill>
            </a:endParaRPr>
          </a:p>
        </p:txBody>
      </p:sp>
      <p:pic>
        <p:nvPicPr>
          <p:cNvPr id="68610" name="Picture 2" descr="http://www.sweethopecookies.com/wp-content/uploads/2011/07/IMG_3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62" y="1546702"/>
            <a:ext cx="7666362" cy="5122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ismétlési kényszerről…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„Ha nem változol, inni fogsz!”</a:t>
            </a:r>
          </a:p>
          <a:p>
            <a:r>
              <a:rPr lang="hu-HU" dirty="0" smtClean="0"/>
              <a:t>„Ha nem változol beteg kapcsolataid lesznek!”</a:t>
            </a:r>
          </a:p>
          <a:p>
            <a:r>
              <a:rPr lang="hu-HU" dirty="0" smtClean="0"/>
              <a:t>Hogyan indulnak a kapcsolataim?</a:t>
            </a:r>
          </a:p>
          <a:p>
            <a:r>
              <a:rPr lang="hu-HU" dirty="0" smtClean="0"/>
              <a:t>Vannak-e bennük otthonról hozott kötődési mintázatok/sérülések?</a:t>
            </a:r>
          </a:p>
          <a:p>
            <a:r>
              <a:rPr lang="hu-HU" dirty="0" smtClean="0"/>
              <a:t>Miért a „defekteseket” vonzom be?</a:t>
            </a:r>
          </a:p>
          <a:p>
            <a:r>
              <a:rPr lang="hu-HU" dirty="0" err="1" smtClean="0"/>
              <a:t>Nyünyü</a:t>
            </a:r>
            <a:r>
              <a:rPr lang="hu-HU" dirty="0" smtClean="0"/>
              <a:t> vs. Vadállat</a:t>
            </a:r>
          </a:p>
          <a:p>
            <a:r>
              <a:rPr lang="hu-HU" dirty="0" smtClean="0"/>
              <a:t>Szerencsétlen vs. Macsó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Rossz motivációk egy kapcsolathoz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„”Félember” vagyok, csak egy társsal lehet teljes az életem”</a:t>
            </a:r>
          </a:p>
          <a:p>
            <a:r>
              <a:rPr lang="hu-HU" dirty="0" smtClean="0"/>
              <a:t>„Kell valaki, aki egészségessé tesz, kell valaki, akit egészségessé tehetek!”</a:t>
            </a:r>
          </a:p>
          <a:p>
            <a:r>
              <a:rPr lang="hu-HU" dirty="0" smtClean="0"/>
              <a:t>„Ketyeg az órám…”</a:t>
            </a:r>
          </a:p>
          <a:p>
            <a:r>
              <a:rPr lang="hu-HU" dirty="0" smtClean="0"/>
              <a:t>„Ki akarok lépni/menekülni a jelenemből, mindenhol jobb, mint ott”</a:t>
            </a:r>
          </a:p>
          <a:p>
            <a:r>
              <a:rPr lang="hu-HU" dirty="0" smtClean="0"/>
              <a:t>„Azt mondta, hogy szeret, ezt eddig nem sokszor hallottam. Én úgy sem tudom elfogadni magam – ő igen!”</a:t>
            </a:r>
          </a:p>
          <a:p>
            <a:r>
              <a:rPr lang="hu-HU" dirty="0" smtClean="0"/>
              <a:t>„Látom, hogy bajban van, majd az én szeretetem által megváltozik.”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Egészséges vagy egészségtelen?</a:t>
            </a:r>
            <a:endParaRPr lang="hu-HU" b="1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 l="11221" t="16071" r="7848" b="18333"/>
          <a:stretch>
            <a:fillRect/>
          </a:stretch>
        </p:blipFill>
        <p:spPr bwMode="auto">
          <a:xfrm>
            <a:off x="972245" y="1700212"/>
            <a:ext cx="3743771" cy="452714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0" name="Picture 2" descr="http://image1.masterfile.com/em_t/05/80/30/664-05803028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944" y="1687160"/>
            <a:ext cx="3016440" cy="453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0938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beteg </a:t>
            </a:r>
            <a:r>
              <a:rPr lang="hu-HU" b="1" dirty="0" smtClean="0">
                <a:solidFill>
                  <a:srgbClr val="0070C0"/>
                </a:solidFill>
              </a:rPr>
              <a:t>kapcsolataink…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b="1"/>
              <a:t>Összeadás?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b="1"/>
              <a:t>A tipikus társfüggő gondolkodás…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b="1"/>
              <a:t>0,5 + 0,5 = 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4000" b="1"/>
          </a:p>
          <a:p>
            <a:pPr>
              <a:lnSpc>
                <a:spcPct val="90000"/>
              </a:lnSpc>
            </a:pPr>
            <a:r>
              <a:rPr lang="hu-HU" b="1"/>
              <a:t>Szorzás!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b="1"/>
              <a:t>0,5 X 0,5 = 0,25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b="1"/>
              <a:t>Szeretet-tankos példa!</a:t>
            </a:r>
          </a:p>
        </p:txBody>
      </p:sp>
      <p:pic>
        <p:nvPicPr>
          <p:cNvPr id="321540" name="Picture 4" descr="move-calculat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28975"/>
            <a:ext cx="3979862" cy="286385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b="1" dirty="0" smtClean="0"/>
              <a:t>Egy kis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statisztika </a:t>
            </a:r>
            <a:r>
              <a:rPr lang="hu-HU" b="1" dirty="0" smtClean="0"/>
              <a:t>(KSH)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9944"/>
          </a:xfrm>
        </p:spPr>
        <p:txBody>
          <a:bodyPr>
            <a:normAutofit/>
          </a:bodyPr>
          <a:lstStyle/>
          <a:p>
            <a:pPr fontAlgn="base"/>
            <a:r>
              <a:rPr lang="hu-HU" dirty="0" smtClean="0"/>
              <a:t>2010-ben 100 házasságkötésre 67 válóper jutott</a:t>
            </a:r>
          </a:p>
          <a:p>
            <a:pPr fontAlgn="base"/>
            <a:r>
              <a:rPr lang="hu-HU" dirty="0" smtClean="0"/>
              <a:t>Soha ennyi még nem volt korábban 2012-es adatok szerint ez az arány némileg javult, a 21.830 válás és 36.161 házasságkötés 60%-os mutatót jelent.</a:t>
            </a:r>
          </a:p>
          <a:p>
            <a:r>
              <a:rPr lang="hu-HU" dirty="0" smtClean="0"/>
              <a:t>Átlagosan naponta 60 ember lép ki egy kapcsolatból</a:t>
            </a:r>
            <a:endParaRPr lang="hu-HU" dirty="0"/>
          </a:p>
        </p:txBody>
      </p:sp>
      <p:pic>
        <p:nvPicPr>
          <p:cNvPr id="23554" name="Picture 2" descr="http://m.cdn.blog.hu/ub/uber-driver/uber-driver/statisz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4424"/>
            <a:ext cx="2736304" cy="174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Mi a válás legfőbb oka a statisztikák alapján?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100" dirty="0" smtClean="0"/>
              <a:t>A két legfőbb válóok a megcsalás, félrelépés, hűtlenség, illetve az alkoholizmusból eredő problémák.</a:t>
            </a:r>
          </a:p>
          <a:p>
            <a:endParaRPr lang="hu-HU" sz="3100" b="1" dirty="0" smtClean="0"/>
          </a:p>
          <a:p>
            <a:r>
              <a:rPr lang="hu-HU" sz="3100" b="1" dirty="0" smtClean="0"/>
              <a:t>Az első házasságba lépők átlagéletkora folyamatosan nő</a:t>
            </a:r>
            <a:r>
              <a:rPr lang="hu-HU" sz="3100" dirty="0" smtClean="0"/>
              <a:t> (jelenleg férfiak esetében: 33 év, nők esetében: 30 év)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Instabil ember, instabil kapcsolódásra képes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ISMÉTLÉSI KÉNYSZERRŐL!</a:t>
            </a:r>
          </a:p>
          <a:p>
            <a:pPr>
              <a:buNone/>
            </a:pPr>
            <a:endParaRPr lang="hu-HU" b="1" dirty="0" smtClean="0"/>
          </a:p>
          <a:p>
            <a:r>
              <a:rPr lang="hu-HU" dirty="0" smtClean="0"/>
              <a:t>Hogyan fog kapcsolódni az a személy, aki…</a:t>
            </a:r>
          </a:p>
          <a:p>
            <a:r>
              <a:rPr lang="hu-HU" dirty="0" smtClean="0"/>
              <a:t>…nem igazán örül a létezésnek?</a:t>
            </a:r>
          </a:p>
          <a:p>
            <a:r>
              <a:rPr lang="hu-HU" dirty="0" smtClean="0"/>
              <a:t>…nem érzi magát méltónak a 							boldogságra?</a:t>
            </a:r>
          </a:p>
          <a:p>
            <a:r>
              <a:rPr lang="hu-HU" dirty="0" smtClean="0"/>
              <a:t>…bizalmatlan mások felé?</a:t>
            </a:r>
          </a:p>
          <a:p>
            <a:r>
              <a:rPr lang="hu-HU" dirty="0" smtClean="0"/>
              <a:t>…nem tudott felnőni?</a:t>
            </a:r>
          </a:p>
          <a:p>
            <a:r>
              <a:rPr lang="hu-HU" dirty="0" smtClean="0"/>
              <a:t>…túl hamar került felelősség a vállára?</a:t>
            </a:r>
          </a:p>
          <a:p>
            <a:r>
              <a:rPr lang="hu-HU" dirty="0" smtClean="0"/>
              <a:t>…folyamatosan lenyomták és bántották?</a:t>
            </a:r>
          </a:p>
          <a:p>
            <a:r>
              <a:rPr lang="hu-HU" dirty="0" smtClean="0"/>
              <a:t>…nem érezte, hogy fontos lenne?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hu-HU" sz="4800" b="1" dirty="0" smtClean="0">
                <a:latin typeface="+mn-lt"/>
              </a:rPr>
              <a:t>Alapelv</a:t>
            </a:r>
            <a:endParaRPr lang="hu-HU" sz="48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  <a:tabLst>
                <a:tab pos="4310063" algn="l"/>
              </a:tabLst>
              <a:defRPr/>
            </a:pPr>
            <a:r>
              <a:rPr lang="hu-HU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szenvedélybetegség </a:t>
            </a:r>
          </a:p>
          <a:p>
            <a:pPr algn="ctr">
              <a:buFont typeface="Wingdings" pitchFamily="2" charset="2"/>
              <a:buNone/>
              <a:tabLst>
                <a:tab pos="4310063" algn="l"/>
              </a:tabLst>
              <a:defRPr/>
            </a:pPr>
            <a:r>
              <a:rPr lang="hu-HU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családi betegség!</a:t>
            </a:r>
          </a:p>
          <a:p>
            <a:pPr>
              <a:buNone/>
              <a:tabLst>
                <a:tab pos="4310063" algn="l"/>
              </a:tabLst>
              <a:defRPr/>
            </a:pPr>
            <a:endParaRPr lang="hu-HU" dirty="0" smtClean="0"/>
          </a:p>
          <a:p>
            <a:pPr>
              <a:tabLst>
                <a:tab pos="4310063" algn="l"/>
              </a:tabLst>
              <a:defRPr/>
            </a:pPr>
            <a:r>
              <a:rPr lang="hu-HU" dirty="0" smtClean="0"/>
              <a:t>Rendszerszemléletű megközelítés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tabLst>
                <a:tab pos="4310063" algn="l"/>
              </a:tabLst>
              <a:defRPr/>
            </a:pPr>
            <a:endParaRPr lang="hu-HU" sz="28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  <a:tabLst>
                <a:tab pos="4310063" algn="l"/>
              </a:tabLst>
              <a:defRPr/>
            </a:pPr>
            <a:r>
              <a:rPr lang="hu-HU" sz="39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„Ha egészséges lenne a családi rendszer, akkor változásra késztetné, vagy kivetné magából az alkoholbeteget.”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Szikszay-Tóth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tabLst>
                <a:tab pos="4310063" algn="l"/>
              </a:tabLst>
              <a:defRPr/>
            </a:pPr>
            <a:endParaRPr lang="hu-HU" sz="28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  <a:tabLst>
                <a:tab pos="4310063" algn="l"/>
              </a:tabLst>
              <a:defRPr/>
            </a:pPr>
            <a:r>
              <a:rPr lang="hu-HU" sz="35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35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„Minden egyes alkoholista legalább négy másik embert – házastársat, gyermeket, munkatársat </a:t>
            </a:r>
            <a:r>
              <a:rPr lang="hu-HU" sz="35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– </a:t>
            </a:r>
            <a:r>
              <a:rPr lang="hu-HU" sz="35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 súlyos helyzetbe.”</a:t>
            </a:r>
            <a:endParaRPr lang="hu-HU" sz="3500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hu-HU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 harmadik „K”</a:t>
            </a:r>
            <a:endParaRPr lang="hu-HU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9634" name="Picture 2" descr="http://previews.123rf.com/images/iunewind/iunewind1212/iunewind121200098/17079014-Letter-k-alphabet-of-medicine-pills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60640" cy="5007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függőségeim…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kapcsolódási függőségem mellé plusz fájdalomcsillapítók</a:t>
            </a:r>
          </a:p>
          <a:p>
            <a:r>
              <a:rPr lang="hu-HU" dirty="0" smtClean="0"/>
              <a:t>Menekülésem eszköze(i)</a:t>
            </a:r>
          </a:p>
          <a:p>
            <a:r>
              <a:rPr lang="hu-HU" dirty="0" smtClean="0"/>
              <a:t>ígér… ad… elvesz!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Hogyan fogok kapcsolódni másokhoz, ha aktívan használok valamilyen szert?</a:t>
            </a:r>
          </a:p>
          <a:p>
            <a:r>
              <a:rPr lang="hu-HU" dirty="0" smtClean="0"/>
              <a:t>Ha eddig nem sikerült egészségesen, mire számíthatok?</a:t>
            </a:r>
          </a:p>
          <a:p>
            <a:endParaRPr lang="hu-H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852936"/>
            <a:ext cx="1456309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175990"/>
            <a:ext cx="1224136" cy="1664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Családtagok vs. Függők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hu-HU" dirty="0" smtClean="0"/>
              <a:t>A családtagok nehezen látják be saját érintettségüket – minden baj gyökereként a másik ivását látják.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hu-HU" dirty="0" smtClean="0"/>
              <a:t>Azt gondolják, hogy ha a másik nem inna, minden rendben lenne.</a:t>
            </a:r>
            <a:r>
              <a:rPr lang="hu-HU" sz="2800" dirty="0" smtClean="0"/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hu-HU" dirty="0" smtClean="0"/>
              <a:t>Gyakran elhangzó mondatok a terápia során – „nem én ittam, miért nekem kellene </a:t>
            </a:r>
            <a:r>
              <a:rPr lang="hu-HU" dirty="0" err="1" smtClean="0"/>
              <a:t>változ-</a:t>
            </a:r>
            <a:r>
              <a:rPr lang="hu-HU" dirty="0" smtClean="0"/>
              <a:t> </a:t>
            </a:r>
            <a:r>
              <a:rPr lang="hu-HU" dirty="0" err="1" smtClean="0"/>
              <a:t>nom</a:t>
            </a:r>
            <a:r>
              <a:rPr lang="hu-HU" dirty="0" smtClean="0"/>
              <a:t>?”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hu-HU" dirty="0" smtClean="0"/>
              <a:t>A függő oldal: „Ha nem így viselkedne velem, nem kellene használnom!”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 smtClean="0">
                <a:solidFill>
                  <a:srgbClr val="FFC000"/>
                </a:solidFill>
                <a:latin typeface="+mn-lt"/>
              </a:rPr>
              <a:t>Az alkoholista/szenvedélybeteg életjátszma</a:t>
            </a:r>
            <a:br>
              <a:rPr lang="hu-HU" dirty="0" smtClean="0">
                <a:solidFill>
                  <a:srgbClr val="FFC000"/>
                </a:solidFill>
                <a:latin typeface="+mn-lt"/>
              </a:rPr>
            </a:br>
            <a:r>
              <a:rPr lang="hu-HU" sz="2000" dirty="0" smtClean="0">
                <a:solidFill>
                  <a:srgbClr val="FFC000"/>
                </a:solidFill>
                <a:latin typeface="+mn-lt"/>
              </a:rPr>
              <a:t> (Eric </a:t>
            </a:r>
            <a:r>
              <a:rPr lang="hu-HU" sz="2000" dirty="0" err="1" smtClean="0">
                <a:solidFill>
                  <a:srgbClr val="FFC000"/>
                </a:solidFill>
                <a:latin typeface="+mn-lt"/>
              </a:rPr>
              <a:t>Berne</a:t>
            </a:r>
            <a:r>
              <a:rPr lang="hu-HU" sz="2000" dirty="0" smtClean="0">
                <a:solidFill>
                  <a:srgbClr val="FFC000"/>
                </a:solidFill>
                <a:latin typeface="+mn-lt"/>
              </a:rPr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786" y="1484313"/>
            <a:ext cx="7500989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hu-HU" sz="24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2400" b="1" dirty="0" smtClean="0"/>
              <a:t>Főszereplő</a:t>
            </a:r>
            <a:r>
              <a:rPr lang="hu-HU" sz="2400" dirty="0" smtClean="0"/>
              <a:t>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ALKOHOLBETEG/FÜGGŐ</a:t>
            </a:r>
          </a:p>
        </p:txBody>
      </p:sp>
      <p:pic>
        <p:nvPicPr>
          <p:cNvPr id="8205" name="Picture 13" descr="wine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924944"/>
            <a:ext cx="3254742" cy="310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static.egeszsegkalauz.hu/db/05/7C/jatekszenvedely-280x200-d0000057C7b6124b1c1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84984"/>
            <a:ext cx="33452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428604"/>
            <a:ext cx="8015286" cy="868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5400" b="1" dirty="0" smtClean="0">
                <a:solidFill>
                  <a:srgbClr val="00B0F0"/>
                </a:solidFill>
                <a:latin typeface="+mn-lt"/>
              </a:rPr>
              <a:t>ÜLDÖZŐ</a:t>
            </a:r>
          </a:p>
        </p:txBody>
      </p:sp>
      <p:pic>
        <p:nvPicPr>
          <p:cNvPr id="49155" name="Picture 3" descr="üldöző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655763"/>
            <a:ext cx="6567487" cy="4652962"/>
          </a:xfrm>
          <a:noFill/>
          <a:ln w="317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egmentő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187450" y="1951038"/>
            <a:ext cx="6842125" cy="4489450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763688" y="692696"/>
            <a:ext cx="525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hu-H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MEGMENTŐ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246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BALEK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hu-HU" sz="36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hu-HU" sz="36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hu-HU" sz="3600" b="1" dirty="0" smtClean="0">
              <a:solidFill>
                <a:srgbClr val="FF0000"/>
              </a:solidFill>
            </a:endParaRPr>
          </a:p>
        </p:txBody>
      </p:sp>
      <p:pic>
        <p:nvPicPr>
          <p:cNvPr id="51203" name="Picture 3" descr="szamá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960563"/>
            <a:ext cx="5314950" cy="4468812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5400" b="1" dirty="0" smtClean="0">
                <a:solidFill>
                  <a:srgbClr val="00B0F0"/>
                </a:solidFill>
                <a:latin typeface="+mn-lt"/>
              </a:rPr>
              <a:t>ÖSSZEKÖTŐ</a:t>
            </a:r>
            <a:r>
              <a:rPr lang="hu-HU" sz="5400" dirty="0" smtClean="0">
                <a:solidFill>
                  <a:srgbClr val="FF0000"/>
                </a:solidFill>
                <a:latin typeface="+mn-lt"/>
              </a:rPr>
              <a:t>	</a:t>
            </a:r>
          </a:p>
        </p:txBody>
      </p:sp>
      <p:pic>
        <p:nvPicPr>
          <p:cNvPr id="52227" name="Picture 3" descr="giv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73" r="8566" b="4973"/>
          <a:stretch>
            <a:fillRect/>
          </a:stretch>
        </p:blipFill>
        <p:spPr>
          <a:xfrm>
            <a:off x="2609865" y="1466871"/>
            <a:ext cx="4033837" cy="5033963"/>
          </a:xfrm>
          <a:noFill/>
          <a:ln w="317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endParaRPr lang="hu-HU" smtClean="0"/>
          </a:p>
        </p:txBody>
      </p:sp>
      <p:pic>
        <p:nvPicPr>
          <p:cNvPr id="21508" name="Picture 4" descr="zöld árnyéko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620713"/>
            <a:ext cx="4105275" cy="2911475"/>
          </a:xfrm>
          <a:noFill/>
          <a:ln w="31750">
            <a:solidFill>
              <a:srgbClr val="669900"/>
            </a:solidFill>
          </a:ln>
        </p:spPr>
      </p:pic>
      <p:sp>
        <p:nvSpPr>
          <p:cNvPr id="21513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68313" y="3933825"/>
            <a:ext cx="8229600" cy="1657350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rgbClr val="00CC00"/>
                </a:solidFill>
              </a:rPr>
              <a:t>Játszhat-e egy ember egyszerre több szerepet 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4800" smtClean="0"/>
              <a:t>Mitől lesz változás egy ilyen játszma esetén?</a:t>
            </a:r>
          </a:p>
        </p:txBody>
      </p:sp>
      <p:pic>
        <p:nvPicPr>
          <p:cNvPr id="20484" name="Picture 4" descr="szu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412875"/>
            <a:ext cx="3008312" cy="4525963"/>
          </a:xfrm>
          <a:noFill/>
          <a:ln w="31750">
            <a:solidFill>
              <a:srgbClr val="0099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 smtClean="0"/>
              <a:t>Ki a társfüggő? </a:t>
            </a:r>
            <a:br>
              <a:rPr lang="hu-HU" dirty="0" smtClean="0"/>
            </a:br>
            <a:r>
              <a:rPr lang="hu-HU" dirty="0" smtClean="0"/>
              <a:t>Mi a társfüggőség?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750" y="1916831"/>
            <a:ext cx="8229600" cy="430934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Ko-dependens</a:t>
            </a:r>
            <a:r>
              <a:rPr lang="hu-H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3600" dirty="0" smtClean="0"/>
              <a:t>Az a személy, aki…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…eltűri, hogy valaki más </a:t>
            </a:r>
            <a:r>
              <a:rPr lang="hu-HU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visel-kedése</a:t>
            </a:r>
            <a:r>
              <a:rPr lang="hu-H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alapvetően befolyásolja az övét és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…energiájának nagy részét leköti más ember viselkedésének kontrollja. </a:t>
            </a:r>
          </a:p>
          <a:p>
            <a:pPr eaLnBrk="1" hangingPunct="1"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Egy beszédes idézet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46236"/>
            <a:ext cx="8363272" cy="4807099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hu-HU" dirty="0" smtClean="0"/>
              <a:t>	</a:t>
            </a:r>
            <a:r>
              <a:rPr lang="hu-HU" sz="2800" dirty="0" smtClean="0"/>
              <a:t>„Idestova húsz éve hallgatom az emberek szívének sóhajait, és meggyőződésemmé vált, hogy velünk született tulajdonságunk az Isten utáni vágyakozás. Akár vallásosak vagyunk, akár nem, ez a vágyunk lelkünk legmélyéről fakad, és egyben legdrágább kincsünk is. Ettől nyer értelmet az életünk. Némelyek elfojtják magukban ezt a vágyat, eltemetik megannyi fontos ügyük alá, így sokszor már tudatában sincsenek. Az is előfordul, hogy a teljesség, a tökéletesség, vagy a beteljesedés utáni vágy formájában jut kifejezésre. Akárhogyan írjuk is körül, </a:t>
            </a:r>
            <a:r>
              <a:rPr lang="hu-HU" sz="2800" b="1" dirty="0" smtClean="0">
                <a:solidFill>
                  <a:srgbClr val="FF9900"/>
                </a:solidFill>
              </a:rPr>
              <a:t>nem más ez, mint a szeretet utáni vágyakozás</a:t>
            </a:r>
            <a:r>
              <a:rPr lang="hu-HU" sz="2800" dirty="0" smtClean="0"/>
              <a:t>. Sóvárgás az után, hogy </a:t>
            </a:r>
            <a:r>
              <a:rPr lang="hu-HU" sz="2800" b="1" dirty="0" smtClean="0">
                <a:solidFill>
                  <a:srgbClr val="FF9900"/>
                </a:solidFill>
              </a:rPr>
              <a:t>szerethessünk</a:t>
            </a:r>
            <a:r>
              <a:rPr lang="hu-HU" sz="2800" dirty="0" smtClean="0"/>
              <a:t>, hogy </a:t>
            </a:r>
            <a:r>
              <a:rPr lang="hu-HU" sz="2800" b="1" dirty="0" smtClean="0">
                <a:solidFill>
                  <a:srgbClr val="FF9900"/>
                </a:solidFill>
              </a:rPr>
              <a:t>szeretve legyünk</a:t>
            </a:r>
            <a:r>
              <a:rPr lang="hu-HU" sz="2800" dirty="0" smtClean="0"/>
              <a:t>, és hogy </a:t>
            </a:r>
            <a:r>
              <a:rPr lang="hu-HU" sz="2800" b="1" dirty="0" smtClean="0">
                <a:solidFill>
                  <a:srgbClr val="FF9900"/>
                </a:solidFill>
              </a:rPr>
              <a:t>a szeretet forrása közelébe férkőzhessünk</a:t>
            </a:r>
            <a:r>
              <a:rPr lang="hu-HU" sz="2800" dirty="0" smtClean="0"/>
              <a:t>. Ez a vágyódás az emberi lélek legfőbb jellemzője; ebből fakadnak végső reményeink és legnemesebb álmaink.” </a:t>
            </a:r>
          </a:p>
          <a:p>
            <a:pPr algn="r">
              <a:buNone/>
            </a:pPr>
            <a:r>
              <a:rPr lang="hu-HU" sz="2800" dirty="0" smtClean="0"/>
              <a:t>(</a:t>
            </a:r>
            <a:r>
              <a:rPr lang="hu-HU" sz="2800" dirty="0" err="1" smtClean="0"/>
              <a:t>Gerald</a:t>
            </a:r>
            <a:r>
              <a:rPr lang="hu-HU" sz="2800" dirty="0" smtClean="0"/>
              <a:t> May)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 kialakulás fázisai</a:t>
            </a:r>
          </a:p>
        </p:txBody>
      </p:sp>
      <p:pic>
        <p:nvPicPr>
          <p:cNvPr id="47107" name="Picture 3" descr="4faz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t="2277" b="1317"/>
          <a:stretch>
            <a:fillRect/>
          </a:stretch>
        </p:blipFill>
        <p:spPr>
          <a:xfrm>
            <a:off x="323850" y="1412875"/>
            <a:ext cx="8569325" cy="302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4213" y="4724400"/>
            <a:ext cx="7775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fázis: Hangulatingadozás tanulása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fázis: Hangulatingadozás keresése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fázis: Belemélyedés a hangulatingadozásba</a:t>
            </a:r>
          </a:p>
          <a:p>
            <a:pPr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4. fázis: A szer szükséges a „normális” érzet kialakításához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2051720" y="3501008"/>
            <a:ext cx="21602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81" name="Group 33"/>
          <p:cNvGraphicFramePr>
            <a:graphicFrameLocks noGrp="1"/>
          </p:cNvGraphicFramePr>
          <p:nvPr>
            <p:ph type="tbl" idx="1"/>
          </p:nvPr>
        </p:nvGraphicFramePr>
        <p:xfrm>
          <a:off x="3182938" y="104775"/>
          <a:ext cx="5853112" cy="6683049"/>
        </p:xfrm>
        <a:graphic>
          <a:graphicData uri="http://schemas.openxmlformats.org/drawingml/2006/table">
            <a:tbl>
              <a:tblPr/>
              <a:tblGrid>
                <a:gridCol w="3087687"/>
                <a:gridCol w="2765425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 függő személy</a:t>
                      </a: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/>
                      </a:r>
                      <a:b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</a:b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(az addiktív személy)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Másodlagos társfüggő</a:t>
                      </a:r>
                      <a:b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</a:b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(szülő, gyerek, barát)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1. Tanulja a hangulati változást</a:t>
                      </a:r>
                      <a:b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1. Tanul alkalmazkodni</a:t>
                      </a:r>
                      <a:b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2. Keresi a hangulati változást</a:t>
                      </a:r>
                      <a:b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2. Igyekszik kompenzálni</a:t>
                      </a:r>
                      <a:b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3. Elfoglalja magát a „droggal”</a:t>
                      </a:r>
                      <a:b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3. A fájdalom mindennél erősebb</a:t>
                      </a:r>
                      <a:b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4. A fájdalom elkerüléséhez kell a szer</a:t>
                      </a:r>
                      <a:b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4. Önmagával van elfoglalva</a:t>
                      </a:r>
                      <a:br>
                        <a:rPr kumimoji="0" lang="hu-H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179388" y="2060575"/>
            <a:ext cx="28082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3200" b="1" dirty="0"/>
          </a:p>
          <a:p>
            <a:pPr algn="just"/>
            <a:r>
              <a:rPr lang="hu-HU" sz="2800" b="1" dirty="0"/>
              <a:t>Mi történik az ilyen </a:t>
            </a:r>
            <a:r>
              <a:rPr lang="hu-HU" sz="2800" b="1" dirty="0" smtClean="0"/>
              <a:t>családban </a:t>
            </a:r>
            <a:r>
              <a:rPr lang="hu-HU" sz="2800" b="1" dirty="0"/>
              <a:t>élő </a:t>
            </a:r>
            <a:r>
              <a:rPr lang="hu-HU" sz="2800" b="1" dirty="0" smtClean="0"/>
              <a:t>gyermekek-kel?</a:t>
            </a:r>
            <a:endParaRPr lang="hu-H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54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Az első „K”</a:t>
            </a:r>
            <a:endParaRPr lang="hu-HU" sz="5400" b="1" dirty="0">
              <a:ln w="6350"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67586" name="Picture 2" descr="http://static4.depositphotos.com/1006863/272/v/950/depositphotos_2720662-Doodle-child-holding-letter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4968551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7494"/>
            <a:ext cx="1907704" cy="1001266"/>
          </a:xfrm>
        </p:spPr>
        <p:txBody>
          <a:bodyPr>
            <a:noAutofit/>
          </a:bodyPr>
          <a:lstStyle/>
          <a:p>
            <a:r>
              <a:rPr lang="hu-HU" sz="4000" b="1" dirty="0">
                <a:ln w="3175">
                  <a:solidFill>
                    <a:schemeClr val="tx1"/>
                  </a:solidFill>
                </a:ln>
                <a:solidFill>
                  <a:srgbClr val="CC3300"/>
                </a:solidFill>
              </a:rPr>
              <a:t>A </a:t>
            </a:r>
            <a:r>
              <a:rPr lang="hu-HU" sz="4000" b="1" dirty="0" smtClean="0">
                <a:ln w="3175">
                  <a:solidFill>
                    <a:schemeClr val="tx1"/>
                  </a:solidFill>
                </a:ln>
                <a:solidFill>
                  <a:srgbClr val="CC3300"/>
                </a:solidFill>
              </a:rPr>
              <a:t/>
            </a:r>
            <a:br>
              <a:rPr lang="hu-HU" sz="4000" b="1" dirty="0" smtClean="0">
                <a:ln w="3175">
                  <a:solidFill>
                    <a:schemeClr val="tx1"/>
                  </a:solidFill>
                </a:ln>
                <a:solidFill>
                  <a:srgbClr val="CC3300"/>
                </a:solidFill>
              </a:rPr>
            </a:br>
            <a:r>
              <a:rPr lang="hu-HU" sz="4000" b="1" dirty="0" smtClean="0">
                <a:ln w="3175">
                  <a:solidFill>
                    <a:schemeClr val="tx1"/>
                  </a:solidFill>
                </a:ln>
                <a:solidFill>
                  <a:srgbClr val="CC3300"/>
                </a:solidFill>
              </a:rPr>
              <a:t>HŐS</a:t>
            </a:r>
            <a:endParaRPr lang="hu-HU" sz="4000" b="1" dirty="0">
              <a:ln w="3175">
                <a:solidFill>
                  <a:schemeClr val="tx1"/>
                </a:solidFill>
              </a:ln>
              <a:solidFill>
                <a:srgbClr val="CC3300"/>
              </a:solidFill>
            </a:endParaRPr>
          </a:p>
        </p:txBody>
      </p:sp>
      <p:pic>
        <p:nvPicPr>
          <p:cNvPr id="65540" name="Picture 4" descr="http://img08.deviantart.net/de6a/i/2008/035/1/9/little_hero_by_pincel3d.jpg"/>
          <p:cNvPicPr>
            <a:picLocks noChangeAspect="1" noChangeArrowheads="1"/>
          </p:cNvPicPr>
          <p:nvPr/>
        </p:nvPicPr>
        <p:blipFill>
          <a:blip r:embed="rId2" cstate="print"/>
          <a:srcRect r="1442" b="6214"/>
          <a:stretch>
            <a:fillRect/>
          </a:stretch>
        </p:blipFill>
        <p:spPr bwMode="auto">
          <a:xfrm>
            <a:off x="0" y="2947744"/>
            <a:ext cx="5136505" cy="3910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2" name="Picture 6" descr="http://www.littleherocapes.com/wp-content/uploads/2014/04/Davis-Girls-BANNER-1200x602.jpg"/>
          <p:cNvPicPr>
            <a:picLocks noChangeAspect="1" noChangeArrowheads="1"/>
          </p:cNvPicPr>
          <p:nvPr/>
        </p:nvPicPr>
        <p:blipFill>
          <a:blip r:embed="rId3" cstate="print"/>
          <a:srcRect l="7560" r="11171"/>
          <a:stretch>
            <a:fillRect/>
          </a:stretch>
        </p:blipFill>
        <p:spPr bwMode="auto">
          <a:xfrm>
            <a:off x="2195736" y="1"/>
            <a:ext cx="6948264" cy="4289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260648"/>
            <a:ext cx="3250704" cy="1073274"/>
          </a:xfrm>
        </p:spPr>
        <p:txBody>
          <a:bodyPr/>
          <a:lstStyle/>
          <a:p>
            <a:r>
              <a:rPr lang="hu-HU" b="1" dirty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BŰNBAK</a:t>
            </a:r>
          </a:p>
        </p:txBody>
      </p:sp>
      <p:pic>
        <p:nvPicPr>
          <p:cNvPr id="31748" name="Picture 4" descr="https://totallyconfidentandcompletelyinsecure.files.wordpress.com/2011/10/problem-child_l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4746104" cy="355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i.dailymail.co.uk/i/pix/2013/08/27/article-2402402-02D09362000005DC-228_634x390.jpg"/>
          <p:cNvPicPr>
            <a:picLocks noChangeAspect="1" noChangeArrowheads="1"/>
          </p:cNvPicPr>
          <p:nvPr/>
        </p:nvPicPr>
        <p:blipFill>
          <a:blip r:embed="rId3" cstate="print"/>
          <a:srcRect b="5017"/>
          <a:stretch>
            <a:fillRect/>
          </a:stretch>
        </p:blipFill>
        <p:spPr bwMode="auto">
          <a:xfrm>
            <a:off x="2699792" y="0"/>
            <a:ext cx="6459213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http://www.west-info.eu/files/adolecentes_problem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" y="2276872"/>
            <a:ext cx="6890016" cy="4581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4840" cy="1143000"/>
          </a:xfrm>
          <a:ln/>
        </p:spPr>
        <p:txBody>
          <a:bodyPr/>
          <a:lstStyle/>
          <a:p>
            <a:r>
              <a:rPr lang="hu-HU" b="1" dirty="0">
                <a:ln w="63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BOHÓC</a:t>
            </a:r>
          </a:p>
        </p:txBody>
      </p:sp>
      <p:pic>
        <p:nvPicPr>
          <p:cNvPr id="29698" name="Picture 2" descr="http://media.lifehealthpro.com/lifehealthpro/article/2014/08/12/00zklrz.jpg"/>
          <p:cNvPicPr>
            <a:picLocks noChangeAspect="1" noChangeArrowheads="1"/>
          </p:cNvPicPr>
          <p:nvPr/>
        </p:nvPicPr>
        <p:blipFill>
          <a:blip r:embed="rId2" cstate="print"/>
          <a:srcRect r="9819"/>
          <a:stretch>
            <a:fillRect/>
          </a:stretch>
        </p:blipFill>
        <p:spPr bwMode="auto">
          <a:xfrm>
            <a:off x="36512" y="1744792"/>
            <a:ext cx="9144000" cy="5095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http://3.bp.blogspot.com/-kfit8364PsA/U-trjgq_0rI/AAAAAAAAI7U/YJ8Y4lNhxow/s1600/Patch%2BAdams%2BDra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580" y="0"/>
            <a:ext cx="378042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Egyéni 15. séma">
      <a:dk1>
        <a:sysClr val="windowText" lastClr="000000"/>
      </a:dk1>
      <a:lt1>
        <a:srgbClr val="000000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982</TotalTime>
  <Words>599</Words>
  <Application>Microsoft Office PowerPoint</Application>
  <PresentationFormat>Diavetítés a képernyőre (4:3 oldalarány)</PresentationFormat>
  <Paragraphs>115</Paragraphs>
  <Slides>30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Hegycsúcs</vt:lpstr>
      <vt:lpstr>Alkoholizmus a családban</vt:lpstr>
      <vt:lpstr>Alapelv</vt:lpstr>
      <vt:lpstr>Ki a társfüggő?  Mi a társfüggőség?</vt:lpstr>
      <vt:lpstr>A kialakulás fázisai</vt:lpstr>
      <vt:lpstr>5. dia</vt:lpstr>
      <vt:lpstr>Az első „K”</vt:lpstr>
      <vt:lpstr>A  HŐS</vt:lpstr>
      <vt:lpstr>BŰNBAK</vt:lpstr>
      <vt:lpstr>BOHÓC</vt:lpstr>
      <vt:lpstr>AZ ELVESZETT GYERMEK</vt:lpstr>
      <vt:lpstr>Az addikció kialakulása</vt:lpstr>
      <vt:lpstr>A második „K”</vt:lpstr>
      <vt:lpstr>Az ismétlési kényszerről…</vt:lpstr>
      <vt:lpstr>Rossz motivációk egy kapcsolathoz</vt:lpstr>
      <vt:lpstr>Egészséges vagy egészségtelen?</vt:lpstr>
      <vt:lpstr>A beteg kapcsolataink…</vt:lpstr>
      <vt:lpstr>Egy kis  statisztika (KSH)</vt:lpstr>
      <vt:lpstr>Mi a válás legfőbb oka a statisztikák alapján?</vt:lpstr>
      <vt:lpstr>Instabil ember, instabil kapcsolódásra képes</vt:lpstr>
      <vt:lpstr>A harmadik „K”</vt:lpstr>
      <vt:lpstr>A függőségeim…</vt:lpstr>
      <vt:lpstr>Családtagok vs. Függők</vt:lpstr>
      <vt:lpstr>Az alkoholista/szenvedélybeteg életjátszma  (Eric Berne)</vt:lpstr>
      <vt:lpstr>ÜLDÖZŐ</vt:lpstr>
      <vt:lpstr>25. dia</vt:lpstr>
      <vt:lpstr>26. dia</vt:lpstr>
      <vt:lpstr>ÖSSZEKÖTŐ </vt:lpstr>
      <vt:lpstr>Játszhat-e egy ember egyszerre több szerepet is?</vt:lpstr>
      <vt:lpstr>29. dia</vt:lpstr>
      <vt:lpstr>Egy beszédes idézet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PILLÉREK</dc:title>
  <dc:creator>Gaborisz</dc:creator>
  <cp:lastModifiedBy>Gaborisz</cp:lastModifiedBy>
  <cp:revision>18</cp:revision>
  <dcterms:created xsi:type="dcterms:W3CDTF">2014-03-14T21:49:52Z</dcterms:created>
  <dcterms:modified xsi:type="dcterms:W3CDTF">2015-11-18T23:35:44Z</dcterms:modified>
</cp:coreProperties>
</file>