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4" r:id="rId1"/>
    <p:sldMasterId id="2147484146" r:id="rId2"/>
    <p:sldMasterId id="2147484158" r:id="rId3"/>
  </p:sldMasterIdLst>
  <p:notesMasterIdLst>
    <p:notesMasterId r:id="rId19"/>
  </p:notesMasterIdLst>
  <p:handoutMasterIdLst>
    <p:handoutMasterId r:id="rId20"/>
  </p:handoutMasterIdLst>
  <p:sldIdLst>
    <p:sldId id="338" r:id="rId4"/>
    <p:sldId id="340" r:id="rId5"/>
    <p:sldId id="359" r:id="rId6"/>
    <p:sldId id="360" r:id="rId7"/>
    <p:sldId id="361" r:id="rId8"/>
    <p:sldId id="364" r:id="rId9"/>
    <p:sldId id="365" r:id="rId10"/>
    <p:sldId id="366" r:id="rId11"/>
    <p:sldId id="367" r:id="rId12"/>
    <p:sldId id="369" r:id="rId13"/>
    <p:sldId id="370" r:id="rId14"/>
    <p:sldId id="374" r:id="rId15"/>
    <p:sldId id="371" r:id="rId16"/>
    <p:sldId id="376" r:id="rId17"/>
    <p:sldId id="372" r:id="rId18"/>
  </p:sldIdLst>
  <p:sldSz cx="12192000" cy="6858000"/>
  <p:notesSz cx="6858000" cy="9144000"/>
  <p:defaultTextStyle>
    <a:defPPr>
      <a:defRPr lang="da-DK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3728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9CC6069-2DE7-4A60-B847-2ADDE26080EF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9EBDD5B-0749-4DD8-A188-3DE212EA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2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BD12736-0068-4B0E-A848-7CC91603CFCA}" type="datetimeFigureOut">
              <a:rPr lang="en-US"/>
              <a:pPr>
                <a:defRPr/>
              </a:pPr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65CC41D-7F7D-4681-B35E-2BBDBF56B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4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16383E26-5DBA-4A19-AA2A-21D9444FED04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B98CF4E-B7A4-486D-8A31-FFA6249C9FA0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EE96E2B-5280-4875-A054-25AA560939D1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9BEB7D6-CA0B-4671-B917-F29350BE0C5B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01B2CA8-9E6A-4191-959C-2DA859F1F51E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44BFB87-C2A2-4FF3-B36D-32DCF5AD69FE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C43CDDE-DC0E-479D-BAC5-8D4178FAA7E3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159DEEDB-55D7-4F8E-B057-7E642BB4370A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A491A64C-EF94-4976-8A77-CD67227EEF6D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26BC16E-4D0F-4B22-809C-9632FE93ECB5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BC57EDBA-D4B2-4FD0-A4C3-560733D2BFAF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53D3A444-4495-459F-9E52-07182478F5C3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E8BC48E-7947-4B22-A42D-2AAE14F08598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96B51A36-C078-4606-A716-D41FDEF80998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08262982-C53D-4DF3-A3F6-083EE8062233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86D75FE-9654-45E8-B870-CDB88E4B45B1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BB7A5011-9BCC-4A43-AA24-A10E8C24996B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3ACC3333-2B39-4277-AEB6-A03658AC2914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DBE6E677-4A1B-43F0-88F3-461B4538A6EF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78EC011-B453-4292-A671-5AD7653F9527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BE0C2651-AD2A-4FFE-A40D-9E56E3633C02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7343F57-D7CC-4635-BB99-F2E05F56EFA7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ADB9732D-DC75-49A1-9A01-D929F9C624CC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07C9114-2296-44BE-B73A-6B0B8E56EF61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AF6E47D4-4E3B-46C7-B07E-C1AB043176C6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132B79D-42A0-4EFC-8652-14BFCA9F9A71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589C0D1A-874A-4E2E-9002-F4687D2D7566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06A8758-857E-4A09-BC9B-2D2B54E78B45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50F8740-F535-44A4-AD44-B08E868F183C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9A602924-8286-408A-83BF-8CBE84F571D3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DC2B6945-8DAF-4EEF-81DE-D53B3E9B9873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F7C6A64-A814-4896-B39B-F9D0AAF5C5E6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BC940ACD-E3E1-4389-BD07-28427EB9B39C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0BE1E9DB-CE79-4D99-8AB5-B33361926E3A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C2DFF40-0D13-4265-B8FE-D6F59679538A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D9B060E1-1292-4FA1-AB4F-052B7AF6ED59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ABCC41B-A187-419C-8C82-F9049E0D561B}" type="datetimeFigureOut">
              <a:rPr lang="hu-HU"/>
              <a:pPr>
                <a:defRPr/>
              </a:pPr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FEC5CF3-8811-46F3-95DE-32B4EFBF7C45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B212D986-DBEE-4833-8329-AF4E03981375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79BA72A6-451E-40DA-9A18-C48AA664585F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4C3345C1-3E0D-4B1D-89BD-B64848AC224F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2C4630D-6AD7-475F-9A72-2880535A69E7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1939B073-EB4B-461B-828F-5DB2232733F8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2F4C80D9-2D1C-48B6-95D5-7D8FEA03207B}" type="slidenum">
              <a:rPr lang="hu-H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29DE79-440A-46FC-9F97-5C6C02838548}" type="slidenum">
              <a:rPr lang="hu-HU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1D94380-FDF2-40AB-9108-E2E0BE740050}" type="slidenum">
              <a:rPr lang="hu-HU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B4DA2BB-4C90-4F43-B8B0-E1C99432A325}" type="datetimeFigureOut">
              <a:rPr lang="hu-HU"/>
              <a:pPr/>
              <a:t>2017. 11. 21.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CAF55C9-11A6-481F-A2ED-7A9928F7E6BD}" type="slidenum">
              <a:rPr lang="hu-HU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/>
          <a:srcRect l="18613" r="6221" b="4341"/>
          <a:stretch>
            <a:fillRect/>
          </a:stretch>
        </p:blipFill>
        <p:spPr bwMode="auto">
          <a:xfrm>
            <a:off x="0" y="0"/>
            <a:ext cx="3624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2027238"/>
            <a:ext cx="29321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3871913" y="5297488"/>
            <a:ext cx="6215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Önismeret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-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és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kapcsolatfejlesztő</a:t>
            </a:r>
            <a:endParaRPr lang="en-US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tartalmas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felnőtt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életre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felkészítő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program</a:t>
            </a:r>
          </a:p>
        </p:txBody>
      </p:sp>
      <p:sp>
        <p:nvSpPr>
          <p:cNvPr id="59397" name="TextBox 16"/>
          <p:cNvSpPr txBox="1">
            <a:spLocks noChangeArrowheads="1"/>
          </p:cNvSpPr>
          <p:nvPr/>
        </p:nvSpPr>
        <p:spPr bwMode="auto">
          <a:xfrm>
            <a:off x="3871913" y="627063"/>
            <a:ext cx="400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VHF Szakmai Nap</a:t>
            </a:r>
            <a:endParaRPr lang="en-US" sz="3200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201</a:t>
            </a:r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7</a:t>
            </a:r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. </a:t>
            </a:r>
            <a:r>
              <a:rPr lang="hu-HU" sz="3200" dirty="0">
                <a:solidFill>
                  <a:srgbClr val="FFFFFF"/>
                </a:solidFill>
                <a:latin typeface="Calibri Light" pitchFamily="34" charset="0"/>
              </a:rPr>
              <a:t>n</a:t>
            </a:r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ovember 21</a:t>
            </a:r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sp>
        <p:nvSpPr>
          <p:cNvPr id="59398" name="TextBox 21"/>
          <p:cNvSpPr txBox="1">
            <a:spLocks noChangeArrowheads="1"/>
          </p:cNvSpPr>
          <p:nvPr/>
        </p:nvSpPr>
        <p:spPr bwMode="auto">
          <a:xfrm>
            <a:off x="9078913" y="525463"/>
            <a:ext cx="232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ÖNISMERET</a:t>
            </a:r>
          </a:p>
        </p:txBody>
      </p:sp>
      <p:sp>
        <p:nvSpPr>
          <p:cNvPr id="59399" name="TextBox 22"/>
          <p:cNvSpPr txBox="1">
            <a:spLocks noChangeArrowheads="1"/>
          </p:cNvSpPr>
          <p:nvPr/>
        </p:nvSpPr>
        <p:spPr bwMode="auto">
          <a:xfrm>
            <a:off x="9078913" y="1395413"/>
            <a:ext cx="232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KAPCSOLATOK</a:t>
            </a:r>
          </a:p>
        </p:txBody>
      </p:sp>
      <p:sp>
        <p:nvSpPr>
          <p:cNvPr id="59400" name="TextBox 23"/>
          <p:cNvSpPr txBox="1">
            <a:spLocks noChangeArrowheads="1"/>
          </p:cNvSpPr>
          <p:nvPr/>
        </p:nvSpPr>
        <p:spPr bwMode="auto">
          <a:xfrm>
            <a:off x="9078913" y="2254250"/>
            <a:ext cx="232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CÉLOK</a:t>
            </a:r>
          </a:p>
        </p:txBody>
      </p:sp>
      <p:sp>
        <p:nvSpPr>
          <p:cNvPr id="25" name="Oval 24"/>
          <p:cNvSpPr/>
          <p:nvPr/>
        </p:nvSpPr>
        <p:spPr>
          <a:xfrm>
            <a:off x="8229600" y="627063"/>
            <a:ext cx="720725" cy="719137"/>
          </a:xfrm>
          <a:prstGeom prst="ellipse">
            <a:avLst/>
          </a:prstGeom>
          <a:noFill/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958263" y="985838"/>
            <a:ext cx="3233737" cy="0"/>
          </a:xfrm>
          <a:prstGeom prst="line">
            <a:avLst/>
          </a:prstGeom>
          <a:ln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29600" y="1497013"/>
            <a:ext cx="720725" cy="71913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950325" y="1860550"/>
            <a:ext cx="323373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58263" y="2717800"/>
            <a:ext cx="32337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239125" y="2371725"/>
            <a:ext cx="719138" cy="71913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7742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1. Reális önismeret</a:t>
            </a: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2. Bensőséges kapcsolatok</a:t>
            </a:r>
          </a:p>
          <a:p>
            <a:pPr marL="914400" indent="-914400" defTabSz="914400" eaLnBrk="1" hangingPunct="1"/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3. Motiváló célok  </a:t>
            </a:r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001115" y="755642"/>
            <a:ext cx="75929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FFFFFF"/>
                </a:solidFill>
                <a:latin typeface="+mj-lt"/>
              </a:rPr>
              <a:t>A FÉK program statisztikái: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23 év alatt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több mint 8 000 „önkéntes”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kb. 900 településen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több mint 1 100 intézményben (főleg iskolában)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kb.  400 000 diáknak tartott FÉK órákat.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A FÉK programra épülő nemzetközi ifjúságvédelmi  stratégiát</a:t>
            </a:r>
          </a:p>
          <a:p>
            <a:endParaRPr lang="hu-HU" sz="2000" dirty="0">
              <a:solidFill>
                <a:srgbClr val="FFFFFF"/>
              </a:solidFill>
              <a:latin typeface="+mj-lt"/>
            </a:endParaRPr>
          </a:p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	több mint 60 országban használják világszerte, </a:t>
            </a:r>
            <a:r>
              <a:rPr lang="hu-HU" sz="2000" dirty="0" err="1" smtClean="0">
                <a:solidFill>
                  <a:srgbClr val="FFFFFF"/>
                </a:solidFill>
                <a:latin typeface="+mj-lt"/>
              </a:rPr>
              <a:t>szomszédainktól</a:t>
            </a:r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 az Egyesült Államokig, Kínáig és Brazíliáig.</a:t>
            </a:r>
          </a:p>
          <a:p>
            <a:endParaRPr lang="hu-HU" sz="2000" dirty="0" smtClean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  <p:pic>
        <p:nvPicPr>
          <p:cNvPr id="39941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209731" y="1309171"/>
            <a:ext cx="50926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Logosz</a:t>
            </a:r>
            <a:endParaRPr lang="hu-HU" sz="4800" b="1" dirty="0" smtClean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Ethosz</a:t>
            </a:r>
            <a:endParaRPr lang="hu-HU" sz="4800" b="1" dirty="0" smtClean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err="1" smtClean="0">
                <a:solidFill>
                  <a:srgbClr val="FFFFFF"/>
                </a:solidFill>
                <a:latin typeface="Calibri Light" pitchFamily="34" charset="0"/>
              </a:rPr>
              <a:t>Páthosz</a:t>
            </a:r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  </a:t>
            </a:r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03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513696" y="744279"/>
            <a:ext cx="602262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„</a:t>
            </a:r>
            <a:r>
              <a:rPr lang="hu-HU" sz="2000" i="1" dirty="0" smtClean="0"/>
              <a:t>Gyáva </a:t>
            </a:r>
            <a:r>
              <a:rPr lang="hu-HU" sz="2000" i="1" dirty="0"/>
              <a:t>csavargó vagyok.</a:t>
            </a:r>
            <a:endParaRPr lang="hu-HU" sz="2000" dirty="0"/>
          </a:p>
          <a:p>
            <a:r>
              <a:rPr lang="hu-HU" sz="2000" i="1" dirty="0"/>
              <a:t>Csodálkozom, hogy még szeretnek.</a:t>
            </a:r>
            <a:endParaRPr lang="hu-HU" sz="2000" dirty="0"/>
          </a:p>
          <a:p>
            <a:r>
              <a:rPr lang="hu-HU" sz="2000" i="1" dirty="0"/>
              <a:t>Testemen bélyeg,</a:t>
            </a:r>
            <a:endParaRPr lang="hu-HU" sz="2000" dirty="0"/>
          </a:p>
          <a:p>
            <a:r>
              <a:rPr lang="hu-HU" sz="2000" i="1" dirty="0"/>
              <a:t>Ki ad helyet egy ilyen féregnek?</a:t>
            </a:r>
            <a:endParaRPr lang="hu-HU" sz="2000" dirty="0"/>
          </a:p>
          <a:p>
            <a:r>
              <a:rPr lang="hu-HU" sz="2000" i="1" dirty="0"/>
              <a:t> </a:t>
            </a:r>
            <a:endParaRPr lang="hu-HU" sz="2000" dirty="0"/>
          </a:p>
          <a:p>
            <a:r>
              <a:rPr lang="hu-HU" sz="2000" i="1" dirty="0"/>
              <a:t>Szomorú bohóc vagyok.</a:t>
            </a:r>
            <a:endParaRPr lang="hu-HU" sz="2000" dirty="0"/>
          </a:p>
          <a:p>
            <a:r>
              <a:rPr lang="hu-HU" sz="2000" i="1" dirty="0"/>
              <a:t>Gyötrődöm és hallgatok.</a:t>
            </a:r>
            <a:endParaRPr lang="hu-HU" sz="2000" dirty="0"/>
          </a:p>
          <a:p>
            <a:r>
              <a:rPr lang="hu-HU" sz="2000" i="1" dirty="0"/>
              <a:t>Mint aki nem fél, úgy csinálok.</a:t>
            </a:r>
            <a:endParaRPr lang="hu-HU" sz="2000" dirty="0"/>
          </a:p>
          <a:p>
            <a:r>
              <a:rPr lang="hu-HU" sz="2000" i="1" dirty="0"/>
              <a:t> </a:t>
            </a:r>
            <a:endParaRPr lang="hu-HU" sz="2000" dirty="0"/>
          </a:p>
          <a:p>
            <a:r>
              <a:rPr lang="hu-HU" sz="2000" i="1" dirty="0"/>
              <a:t>Ócska ékszerdoboz vagyok.</a:t>
            </a:r>
            <a:endParaRPr lang="hu-HU" sz="2000" dirty="0"/>
          </a:p>
          <a:p>
            <a:r>
              <a:rPr lang="hu-HU" sz="2000" i="1" dirty="0"/>
              <a:t>Nincsenek bennem ékszerek.</a:t>
            </a:r>
            <a:endParaRPr lang="hu-HU" sz="2000" dirty="0"/>
          </a:p>
          <a:p>
            <a:r>
              <a:rPr lang="hu-HU" sz="2000" i="1" dirty="0"/>
              <a:t>Lehet, hogy kidobnak,</a:t>
            </a:r>
            <a:endParaRPr lang="hu-HU" sz="2000" dirty="0"/>
          </a:p>
          <a:p>
            <a:r>
              <a:rPr lang="hu-HU" sz="2000" i="1" dirty="0"/>
              <a:t>Még nem kellek senkinek.</a:t>
            </a:r>
            <a:endParaRPr lang="hu-HU" sz="2000" dirty="0"/>
          </a:p>
          <a:p>
            <a:r>
              <a:rPr lang="hu-HU" sz="2000" i="1" dirty="0"/>
              <a:t> </a:t>
            </a:r>
            <a:endParaRPr lang="hu-HU" sz="2000" dirty="0"/>
          </a:p>
          <a:p>
            <a:r>
              <a:rPr lang="hu-HU" sz="2000" i="1" dirty="0"/>
              <a:t>Játszadozó gyermek vagyok.</a:t>
            </a:r>
            <a:endParaRPr lang="hu-HU" sz="2000" dirty="0"/>
          </a:p>
          <a:p>
            <a:r>
              <a:rPr lang="hu-HU" sz="2000" i="1" dirty="0"/>
              <a:t>Játszom lélek játékaimmal.</a:t>
            </a:r>
            <a:endParaRPr lang="hu-HU" sz="2000" dirty="0"/>
          </a:p>
          <a:p>
            <a:r>
              <a:rPr lang="hu-HU" sz="2000" i="1" dirty="0"/>
              <a:t>Itt a tudatlanság </a:t>
            </a:r>
            <a:r>
              <a:rPr lang="hu-HU" sz="2000" i="1" dirty="0" smtClean="0"/>
              <a:t>küszöbén.”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941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5800299" y="1309171"/>
            <a:ext cx="55021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/>
            <a:r>
              <a:rPr lang="hu-HU" sz="4800" b="1" dirty="0" err="1" smtClean="0">
                <a:solidFill>
                  <a:srgbClr val="FFFFFF"/>
                </a:solidFill>
                <a:latin typeface="Calibri Light" pitchFamily="34" charset="0"/>
              </a:rPr>
              <a:t>www.fek.hu</a:t>
            </a:r>
            <a:endParaRPr lang="hu-HU" sz="4800" b="1" dirty="0" smtClean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err="1" smtClean="0">
                <a:solidFill>
                  <a:srgbClr val="FFFFFF"/>
                </a:solidFill>
                <a:latin typeface="Calibri Light" pitchFamily="34" charset="0"/>
              </a:rPr>
              <a:t>fek</a:t>
            </a:r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@</a:t>
            </a:r>
            <a:r>
              <a:rPr lang="hu-HU" sz="4800" b="1" dirty="0" err="1" smtClean="0">
                <a:solidFill>
                  <a:srgbClr val="FFFFFF"/>
                </a:solidFill>
                <a:latin typeface="Calibri Light" pitchFamily="34" charset="0"/>
              </a:rPr>
              <a:t>fek.hu</a:t>
            </a:r>
            <a:endParaRPr lang="hu-HU" sz="4800" b="1" dirty="0" smtClean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www.12kosar.hu</a:t>
            </a:r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03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/>
          <a:srcRect l="18613" r="6221" b="4341"/>
          <a:stretch>
            <a:fillRect/>
          </a:stretch>
        </p:blipFill>
        <p:spPr bwMode="auto">
          <a:xfrm>
            <a:off x="0" y="0"/>
            <a:ext cx="3624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2027238"/>
            <a:ext cx="29321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3871913" y="5297488"/>
            <a:ext cx="6215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Önismeret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-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és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kapcsolatfejlesztő</a:t>
            </a:r>
            <a:endParaRPr lang="en-US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tartalmas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felnőtt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életre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 Light" pitchFamily="34" charset="0"/>
              </a:rPr>
              <a:t>felkészítő</a:t>
            </a:r>
            <a:r>
              <a:rPr lang="en-US" dirty="0">
                <a:solidFill>
                  <a:srgbClr val="FFFFFF"/>
                </a:solidFill>
                <a:latin typeface="Calibri Light" pitchFamily="34" charset="0"/>
              </a:rPr>
              <a:t> program</a:t>
            </a:r>
          </a:p>
        </p:txBody>
      </p:sp>
      <p:sp>
        <p:nvSpPr>
          <p:cNvPr id="59397" name="TextBox 16"/>
          <p:cNvSpPr txBox="1">
            <a:spLocks noChangeArrowheads="1"/>
          </p:cNvSpPr>
          <p:nvPr/>
        </p:nvSpPr>
        <p:spPr bwMode="auto">
          <a:xfrm>
            <a:off x="3871913" y="627063"/>
            <a:ext cx="400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VHF Szakmai Nap</a:t>
            </a:r>
            <a:endParaRPr lang="en-US" sz="3200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201</a:t>
            </a:r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7</a:t>
            </a:r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. </a:t>
            </a:r>
            <a:r>
              <a:rPr lang="hu-HU" sz="3200" dirty="0">
                <a:solidFill>
                  <a:srgbClr val="FFFFFF"/>
                </a:solidFill>
                <a:latin typeface="Calibri Light" pitchFamily="34" charset="0"/>
              </a:rPr>
              <a:t>n</a:t>
            </a:r>
            <a:r>
              <a:rPr lang="hu-HU" sz="3200" dirty="0" smtClean="0">
                <a:solidFill>
                  <a:srgbClr val="FFFFFF"/>
                </a:solidFill>
                <a:latin typeface="Calibri Light" pitchFamily="34" charset="0"/>
              </a:rPr>
              <a:t>ovember 21</a:t>
            </a:r>
            <a:r>
              <a:rPr lang="en-US" sz="3200" dirty="0" smtClean="0">
                <a:solidFill>
                  <a:srgbClr val="FFFFFF"/>
                </a:solidFill>
                <a:latin typeface="Calibri Light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sp>
        <p:nvSpPr>
          <p:cNvPr id="59398" name="TextBox 21"/>
          <p:cNvSpPr txBox="1">
            <a:spLocks noChangeArrowheads="1"/>
          </p:cNvSpPr>
          <p:nvPr/>
        </p:nvSpPr>
        <p:spPr bwMode="auto">
          <a:xfrm>
            <a:off x="9078913" y="525463"/>
            <a:ext cx="232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ÖNISMERET</a:t>
            </a:r>
          </a:p>
        </p:txBody>
      </p:sp>
      <p:sp>
        <p:nvSpPr>
          <p:cNvPr id="59399" name="TextBox 22"/>
          <p:cNvSpPr txBox="1">
            <a:spLocks noChangeArrowheads="1"/>
          </p:cNvSpPr>
          <p:nvPr/>
        </p:nvSpPr>
        <p:spPr bwMode="auto">
          <a:xfrm>
            <a:off x="9078913" y="1395413"/>
            <a:ext cx="232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KAPCSOLATOK</a:t>
            </a:r>
          </a:p>
        </p:txBody>
      </p:sp>
      <p:sp>
        <p:nvSpPr>
          <p:cNvPr id="59400" name="TextBox 23"/>
          <p:cNvSpPr txBox="1">
            <a:spLocks noChangeArrowheads="1"/>
          </p:cNvSpPr>
          <p:nvPr/>
        </p:nvSpPr>
        <p:spPr bwMode="auto">
          <a:xfrm>
            <a:off x="9078913" y="2254250"/>
            <a:ext cx="232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>
                <a:solidFill>
                  <a:srgbClr val="FFFFFF"/>
                </a:solidFill>
                <a:latin typeface="Calibri Light" pitchFamily="34" charset="0"/>
              </a:rPr>
              <a:t>CÉLOK</a:t>
            </a:r>
          </a:p>
        </p:txBody>
      </p:sp>
      <p:sp>
        <p:nvSpPr>
          <p:cNvPr id="25" name="Oval 24"/>
          <p:cNvSpPr/>
          <p:nvPr/>
        </p:nvSpPr>
        <p:spPr>
          <a:xfrm>
            <a:off x="8229600" y="627063"/>
            <a:ext cx="720725" cy="719137"/>
          </a:xfrm>
          <a:prstGeom prst="ellipse">
            <a:avLst/>
          </a:prstGeom>
          <a:noFill/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958263" y="985838"/>
            <a:ext cx="3233737" cy="0"/>
          </a:xfrm>
          <a:prstGeom prst="line">
            <a:avLst/>
          </a:prstGeom>
          <a:ln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29600" y="1497013"/>
            <a:ext cx="720725" cy="71913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950325" y="1860550"/>
            <a:ext cx="323373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58263" y="2717800"/>
            <a:ext cx="32337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239125" y="2371725"/>
            <a:ext cx="719138" cy="71913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0193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Miért</a:t>
            </a:r>
            <a:r>
              <a:rPr lang="hu-HU" sz="4800" dirty="0" smtClean="0">
                <a:solidFill>
                  <a:srgbClr val="FFFFFF"/>
                </a:solidFill>
                <a:latin typeface="Calibri Light" pitchFamily="34" charset="0"/>
              </a:rPr>
              <a:t> van szükség rá?</a:t>
            </a:r>
          </a:p>
          <a:p>
            <a:pPr defTabSz="914400" eaLnBrk="1" hangingPunct="1"/>
            <a:endParaRPr lang="hu-HU" sz="4800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Mit</a:t>
            </a:r>
            <a:r>
              <a:rPr lang="hu-HU" sz="4800" dirty="0" smtClean="0">
                <a:solidFill>
                  <a:srgbClr val="FFFFFF"/>
                </a:solidFill>
                <a:latin typeface="Calibri Light" pitchFamily="34" charset="0"/>
              </a:rPr>
              <a:t> tartalmazzon?</a:t>
            </a:r>
          </a:p>
          <a:p>
            <a:pPr defTabSz="914400" eaLnBrk="1" hangingPunct="1"/>
            <a:endParaRPr lang="hu-HU" sz="4800" dirty="0">
              <a:solidFill>
                <a:srgbClr val="FFFFFF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Hogyan</a:t>
            </a:r>
            <a:r>
              <a:rPr lang="hu-HU" sz="4800" dirty="0" smtClean="0">
                <a:solidFill>
                  <a:srgbClr val="FFFFFF"/>
                </a:solidFill>
                <a:latin typeface="Calibri Light" pitchFamily="34" charset="0"/>
              </a:rPr>
              <a:t> tanítsuk?</a:t>
            </a:r>
            <a:endParaRPr lang="en-US" sz="4800" dirty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028410" y="1287905"/>
            <a:ext cx="75929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WHO ajánlások az AIDS </a:t>
            </a:r>
            <a:r>
              <a:rPr lang="hu-HU" sz="2000" dirty="0" err="1" smtClean="0">
                <a:solidFill>
                  <a:srgbClr val="FFFFFF"/>
                </a:solidFill>
                <a:latin typeface="+mj-lt"/>
              </a:rPr>
              <a:t>pandémia</a:t>
            </a:r>
            <a:r>
              <a:rPr lang="hu-HU" sz="2000" dirty="0" smtClean="0">
                <a:solidFill>
                  <a:srgbClr val="FFFFFF"/>
                </a:solidFill>
                <a:latin typeface="+mj-lt"/>
              </a:rPr>
              <a:t> megfékezésére:</a:t>
            </a:r>
          </a:p>
          <a:p>
            <a:endParaRPr lang="hu-HU" sz="2000" dirty="0" smtClean="0">
              <a:solidFill>
                <a:srgbClr val="FFFFFF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törekvés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a partnerváltások számának csökkentésére, ideális esetként a kölcsönösen hűséges, monogám párkapcsolatok preferálása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342900" indent="-342900"/>
            <a:endParaRPr lang="hu-HU" sz="2000" dirty="0">
              <a:solidFill>
                <a:schemeClr val="bg1"/>
              </a:solidFill>
              <a:latin typeface="+mj-lt"/>
            </a:endParaRPr>
          </a:p>
          <a:p>
            <a:r>
              <a:rPr lang="hu-HU" sz="2000" dirty="0">
                <a:solidFill>
                  <a:schemeClr val="bg1"/>
                </a:solidFill>
                <a:latin typeface="+mj-lt"/>
              </a:rPr>
              <a:t>2. a partner szexuális előéletének megismerésére, szűrővizsgálaton való részvételre biztatás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endParaRPr lang="hu-HU" sz="2000" dirty="0">
              <a:solidFill>
                <a:schemeClr val="bg1"/>
              </a:solidFill>
              <a:latin typeface="+mj-lt"/>
            </a:endParaRPr>
          </a:p>
          <a:p>
            <a:r>
              <a:rPr lang="hu-HU" sz="2000" dirty="0">
                <a:solidFill>
                  <a:schemeClr val="bg1"/>
                </a:solidFill>
                <a:latin typeface="+mj-lt"/>
              </a:rPr>
              <a:t>3. felhívás egyes különösen veszélyes érintkezési módok kerülésére;</a:t>
            </a:r>
          </a:p>
          <a:p>
            <a:endParaRPr lang="hu-HU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. az óvszerhasználat propagálása, különösen a kiemelt rizikócsoportok (homoszexuálisok, prostituáltak stb.) körében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hu-H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941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4"/>
          <p:cNvSpPr txBox="1">
            <a:spLocks noChangeArrowheads="1"/>
          </p:cNvSpPr>
          <p:nvPr/>
        </p:nvSpPr>
        <p:spPr bwMode="auto">
          <a:xfrm>
            <a:off x="558800" y="6075363"/>
            <a:ext cx="292867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hu-HU" sz="1800" dirty="0" smtClean="0">
                <a:solidFill>
                  <a:srgbClr val="000000"/>
                </a:solidFill>
                <a:latin typeface="Calibri Light" pitchFamily="34" charset="0"/>
              </a:rPr>
              <a:t>VHF Szakmai Nap</a:t>
            </a:r>
            <a:endParaRPr lang="en-US" sz="1800" dirty="0">
              <a:solidFill>
                <a:srgbClr val="000000"/>
              </a:solidFill>
              <a:latin typeface="Calibri Light" pitchFamily="34" charset="0"/>
            </a:endParaRPr>
          </a:p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latin typeface="Calibri Light" pitchFamily="34" charset="0"/>
              </a:rPr>
              <a:t>201</a:t>
            </a:r>
            <a:r>
              <a:rPr lang="hu-HU" sz="1800" dirty="0" smtClean="0">
                <a:solidFill>
                  <a:srgbClr val="000000"/>
                </a:solidFill>
                <a:latin typeface="Calibri Light" pitchFamily="34" charset="0"/>
              </a:rPr>
              <a:t>7 november</a:t>
            </a:r>
            <a:r>
              <a:rPr lang="en-US" sz="1800" dirty="0" smtClean="0">
                <a:solidFill>
                  <a:srgbClr val="000000"/>
                </a:solidFill>
                <a:latin typeface="Calibri Light" pitchFamily="34" charset="0"/>
              </a:rPr>
              <a:t> </a:t>
            </a:r>
            <a:r>
              <a:rPr lang="hu-HU" sz="1800" dirty="0" smtClean="0">
                <a:solidFill>
                  <a:srgbClr val="000000"/>
                </a:solidFill>
                <a:latin typeface="Calibri Light" pitchFamily="34" charset="0"/>
              </a:rPr>
              <a:t>21</a:t>
            </a:r>
            <a:r>
              <a:rPr lang="en-US" sz="1800" dirty="0" smtClean="0">
                <a:solidFill>
                  <a:srgbClr val="000000"/>
                </a:solidFill>
                <a:latin typeface="Calibri Light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pic>
        <p:nvPicPr>
          <p:cNvPr id="3994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 descr="Képtalálat a következőre: „iceberg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88" y="344561"/>
            <a:ext cx="5619750" cy="5514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019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1. Reális önismeret</a:t>
            </a:r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01935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>
              <a:buAutoNum type="arabicPeriod"/>
            </a:pPr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Reális önismeret</a:t>
            </a: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lvl="0" indent="-914400" defTabSz="914400" eaLnBrk="1" hangingPunct="1"/>
            <a:r>
              <a:rPr lang="hu-HU" sz="2000" dirty="0" smtClean="0"/>
              <a:t>Az </a:t>
            </a:r>
            <a:r>
              <a:rPr lang="hu-HU" sz="2000" dirty="0"/>
              <a:t>illető értékes, jelentőséggel bíró személynek érzi magát,</a:t>
            </a:r>
          </a:p>
          <a:p>
            <a:pPr marL="914400" indent="-914400" defTabSz="914400" eaLnBrk="1" hangingPunct="1"/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01935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>
              <a:buAutoNum type="arabicPeriod"/>
            </a:pPr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Reális önismeret</a:t>
            </a: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lvl="0" indent="-914400" defTabSz="914400" eaLnBrk="1" hangingPunct="1"/>
            <a:r>
              <a:rPr lang="hu-HU" sz="2000" dirty="0"/>
              <a:t>az illető értékes, jelentőséggel bíró személynek érzi magát</a:t>
            </a:r>
            <a:r>
              <a:rPr lang="hu-HU" sz="2000" dirty="0" smtClean="0"/>
              <a:t>,</a:t>
            </a:r>
          </a:p>
          <a:p>
            <a:pPr marL="914400" lvl="0" indent="-914400" defTabSz="914400" eaLnBrk="1" hangingPunct="1"/>
            <a:endParaRPr lang="hu-HU" sz="2000" dirty="0"/>
          </a:p>
          <a:p>
            <a:pPr marL="914400" indent="-914400" defTabSz="914400" eaLnBrk="1" hangingPunct="1"/>
            <a:r>
              <a:rPr lang="hu-HU" sz="2000" dirty="0"/>
              <a:t>aki tartozik egy (vagy több) közösséghez, fontos valaki(k)</a:t>
            </a:r>
            <a:r>
              <a:rPr lang="hu-HU" sz="2000" dirty="0" err="1"/>
              <a:t>nek</a:t>
            </a:r>
            <a:r>
              <a:rPr lang="hu-HU" sz="2000" dirty="0"/>
              <a:t>, és</a:t>
            </a:r>
          </a:p>
          <a:p>
            <a:pPr marL="914400" lvl="0" indent="-914400" defTabSz="914400" eaLnBrk="1" hangingPunct="1"/>
            <a:endParaRPr lang="hu-HU" sz="2000" dirty="0"/>
          </a:p>
          <a:p>
            <a:pPr marL="914400" indent="-914400" defTabSz="914400" eaLnBrk="1" hangingPunct="1"/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01935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>
              <a:buAutoNum type="arabicPeriod"/>
            </a:pPr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Reális önismeret</a:t>
            </a: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lvl="0" indent="-914400" defTabSz="914400" eaLnBrk="1" hangingPunct="1"/>
            <a:r>
              <a:rPr lang="hu-HU" sz="2000" dirty="0" smtClean="0"/>
              <a:t>Az </a:t>
            </a:r>
            <a:r>
              <a:rPr lang="hu-HU" sz="2000" dirty="0"/>
              <a:t>illető értékes, jelentőséggel bíró személynek érzi magát</a:t>
            </a:r>
            <a:r>
              <a:rPr lang="hu-HU" sz="2000" dirty="0" smtClean="0"/>
              <a:t>,</a:t>
            </a:r>
          </a:p>
          <a:p>
            <a:pPr marL="914400" lvl="0" indent="-914400" defTabSz="914400" eaLnBrk="1" hangingPunct="1"/>
            <a:endParaRPr lang="hu-HU" sz="2000" dirty="0"/>
          </a:p>
          <a:p>
            <a:pPr marL="914400" indent="-914400" defTabSz="914400" eaLnBrk="1" hangingPunct="1"/>
            <a:r>
              <a:rPr lang="hu-HU" sz="2000" dirty="0"/>
              <a:t>aki tartozik egy (vagy több) közösséghez, fontos valaki(k)</a:t>
            </a:r>
            <a:r>
              <a:rPr lang="hu-HU" sz="2000" dirty="0" err="1"/>
              <a:t>nek</a:t>
            </a:r>
            <a:r>
              <a:rPr lang="hu-HU" sz="2000" dirty="0"/>
              <a:t>, </a:t>
            </a:r>
            <a:r>
              <a:rPr lang="hu-HU" sz="2000" dirty="0" smtClean="0"/>
              <a:t>és</a:t>
            </a:r>
          </a:p>
          <a:p>
            <a:pPr marL="914400" indent="-914400" defTabSz="914400" eaLnBrk="1" hangingPunct="1"/>
            <a:endParaRPr lang="hu-HU" sz="2000" dirty="0"/>
          </a:p>
          <a:p>
            <a:pPr marL="914400" indent="-914400" defTabSz="914400" eaLnBrk="1" hangingPunct="1"/>
            <a:r>
              <a:rPr lang="hu-HU" sz="2000" dirty="0"/>
              <a:t>meg van győződve róla, hogy képes a saját életét érdemben befolyásoló lépéseket tenni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 l="26888" r="6221" b="4341"/>
          <a:stretch>
            <a:fillRect/>
          </a:stretch>
        </p:blipFill>
        <p:spPr bwMode="auto">
          <a:xfrm>
            <a:off x="398463" y="0"/>
            <a:ext cx="322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528140" y="1309171"/>
            <a:ext cx="67742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1. Reális önismeret</a:t>
            </a:r>
          </a:p>
          <a:p>
            <a:pPr marL="914400" indent="-914400" defTabSz="914400" eaLnBrk="1" hangingPunct="1">
              <a:buAutoNum type="arabicPeriod"/>
            </a:pPr>
            <a:endParaRPr lang="hu-HU" sz="4800" b="1" dirty="0">
              <a:solidFill>
                <a:srgbClr val="FFFFFF"/>
              </a:solidFill>
              <a:latin typeface="Calibri Light" pitchFamily="34" charset="0"/>
            </a:endParaRPr>
          </a:p>
          <a:p>
            <a:pPr marL="914400" indent="-914400" defTabSz="914400" eaLnBrk="1" hangingPunct="1"/>
            <a:r>
              <a:rPr lang="hu-HU" sz="4800" b="1" dirty="0" smtClean="0">
                <a:solidFill>
                  <a:srgbClr val="FFFFFF"/>
                </a:solidFill>
                <a:latin typeface="Calibri Light" pitchFamily="34" charset="0"/>
              </a:rPr>
              <a:t>2. Bensőséges kapcsolatok  </a:t>
            </a:r>
            <a:endParaRPr lang="hu-HU" sz="4800" dirty="0" smtClean="0">
              <a:solidFill>
                <a:srgbClr val="FFFFFF"/>
              </a:solidFill>
              <a:latin typeface="Calibri Light" pitchFamily="34" charset="0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2563"/>
            <a:ext cx="12207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K szimp pentek este slide" id="{E712A4B2-A1FB-5640-B28E-496C7F25003B}" vid="{EF30DCB6-9817-554F-A305-1B526648C5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TS101875468.potx</Template>
  <TotalTime>6529</TotalTime>
  <Words>256</Words>
  <Application>Microsoft Office PowerPoint</Application>
  <PresentationFormat>Egyéni</PresentationFormat>
  <Paragraphs>96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Enikő</dc:creator>
  <cp:lastModifiedBy>Windows-felhasználó</cp:lastModifiedBy>
  <cp:revision>453</cp:revision>
  <dcterms:modified xsi:type="dcterms:W3CDTF">2017-11-21T10:39:22Z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