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FFFFCC"/>
    <a:srgbClr val="FFFFFF"/>
    <a:srgbClr val="E1DEC9"/>
    <a:srgbClr val="9E0000"/>
    <a:srgbClr val="CCCC00"/>
    <a:srgbClr val="938853"/>
    <a:srgbClr val="BEB78C"/>
    <a:srgbClr val="1D1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824052"/>
      </p:ext>
    </p:extLst>
  </p:cSld>
  <p:clrMapOvr>
    <a:masterClrMapping/>
  </p:clrMapOvr>
  <p:transition spd="med" advClick="0" advTm="22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742865"/>
      </p:ext>
    </p:extLst>
  </p:cSld>
  <p:clrMapOvr>
    <a:masterClrMapping/>
  </p:clrMapOvr>
  <p:transition spd="med" advClick="0" advTm="22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522199"/>
      </p:ext>
    </p:extLst>
  </p:cSld>
  <p:clrMapOvr>
    <a:masterClrMapping/>
  </p:clrMapOvr>
  <p:transition spd="med" advClick="0" advTm="22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057178"/>
      </p:ext>
    </p:extLst>
  </p:cSld>
  <p:clrMapOvr>
    <a:masterClrMapping/>
  </p:clrMapOvr>
  <p:transition spd="med" advClick="0" advTm="22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0951223"/>
      </p:ext>
    </p:extLst>
  </p:cSld>
  <p:clrMapOvr>
    <a:masterClrMapping/>
  </p:clrMapOvr>
  <p:transition spd="med" advClick="0" advTm="22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579964"/>
      </p:ext>
    </p:extLst>
  </p:cSld>
  <p:clrMapOvr>
    <a:masterClrMapping/>
  </p:clrMapOvr>
  <p:transition spd="med" advClick="0" advTm="22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265829"/>
      </p:ext>
    </p:extLst>
  </p:cSld>
  <p:clrMapOvr>
    <a:masterClrMapping/>
  </p:clrMapOvr>
  <p:transition spd="med" advClick="0" advTm="22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097365"/>
      </p:ext>
    </p:extLst>
  </p:cSld>
  <p:clrMapOvr>
    <a:masterClrMapping/>
  </p:clrMapOvr>
  <p:transition spd="med" advClick="0" advTm="22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3808082"/>
      </p:ext>
    </p:extLst>
  </p:cSld>
  <p:clrMapOvr>
    <a:masterClrMapping/>
  </p:clrMapOvr>
  <p:transition spd="med" advClick="0" advTm="22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251551"/>
      </p:ext>
    </p:extLst>
  </p:cSld>
  <p:clrMapOvr>
    <a:masterClrMapping/>
  </p:clrMapOvr>
  <p:transition spd="med" advClick="0" advTm="22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9924590"/>
      </p:ext>
    </p:extLst>
  </p:cSld>
  <p:clrMapOvr>
    <a:masterClrMapping/>
  </p:clrMapOvr>
  <p:transition spd="med" advClick="0" advTm="22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C686-CA7E-47D9-9865-1DCAE11D8371}" type="datetimeFigureOut">
              <a:rPr lang="hu-HU" smtClean="0"/>
              <a:pPr/>
              <a:t>2017. 11. 21.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DC94-1E3A-4C65-8DB1-A85A30D72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38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22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hf.h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vhf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3849" y="195"/>
            <a:ext cx="4463988" cy="2975992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1907705" y="3177705"/>
            <a:ext cx="5256584" cy="1144204"/>
          </a:xfrm>
          <a:solidFill>
            <a:srgbClr val="BEB78C">
              <a:alpha val="64706"/>
            </a:srgbClr>
          </a:solidFill>
        </p:spPr>
        <p:txBody>
          <a:bodyPr>
            <a:normAutofit/>
          </a:bodyPr>
          <a:lstStyle/>
          <a:p>
            <a:r>
              <a:rPr lang="hu-HU" b="1" cap="small" dirty="0">
                <a:latin typeface="Footlight MT Light" panose="0204060206030A020304" pitchFamily="18" charset="0"/>
              </a:rPr>
              <a:t>Ifjúságsegítés értékközvetítéssel</a:t>
            </a:r>
            <a:endParaRPr lang="hu-HU" dirty="0">
              <a:latin typeface="Footlight MT Light" panose="0204060206030A020304" pitchFamily="18" charset="0"/>
            </a:endParaRPr>
          </a:p>
        </p:txBody>
      </p:sp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2821641" y="1772816"/>
            <a:ext cx="3744416" cy="1440160"/>
          </a:xfrm>
          <a:solidFill>
            <a:srgbClr val="938853">
              <a:alpha val="35000"/>
            </a:srgbClr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SZAKMAI NAP</a:t>
            </a:r>
            <a:br>
              <a:rPr lang="hu-HU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hu-HU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2017</a:t>
            </a:r>
            <a:endParaRPr lang="hu-HU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3891859"/>
            <a:ext cx="1977428" cy="296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567">
            <a:off x="215151" y="4455834"/>
            <a:ext cx="3487727" cy="232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3077399" cy="2448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564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2000">
        <p:split orient="vert"/>
      </p:transition>
    </mc:Choice>
    <mc:Fallback>
      <p:transition spd="slow" advClick="0" advTm="2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907704" y="0"/>
            <a:ext cx="5760640" cy="6858000"/>
          </a:xfrm>
          <a:solidFill>
            <a:schemeClr val="accent3">
              <a:lumMod val="20000"/>
              <a:lumOff val="80000"/>
              <a:alpha val="89804"/>
            </a:schemeClr>
          </a:solidFill>
        </p:spPr>
        <p:txBody>
          <a:bodyPr>
            <a:normAutofit fontScale="40000" lnSpcReduction="20000"/>
          </a:bodyPr>
          <a:lstStyle/>
          <a:p>
            <a:pPr algn="l"/>
            <a:endParaRPr lang="hu-HU" dirty="0" smtClean="0"/>
          </a:p>
          <a:p>
            <a:pPr algn="l"/>
            <a:r>
              <a:rPr lang="hu-HU" dirty="0" smtClean="0"/>
              <a:t>9.30 </a:t>
            </a:r>
            <a:r>
              <a:rPr lang="hu-HU" dirty="0"/>
              <a:t>	</a:t>
            </a:r>
            <a:r>
              <a:rPr lang="hu-HU" b="1" i="1" dirty="0" smtClean="0"/>
              <a:t>„</a:t>
            </a:r>
            <a:r>
              <a:rPr lang="hu-HU" b="1" i="1" dirty="0"/>
              <a:t>Az én templomom” Kárpát-medencei Vándorkiállítás</a:t>
            </a:r>
            <a:r>
              <a:rPr lang="hu-HU" b="1" dirty="0"/>
              <a:t> </a:t>
            </a:r>
          </a:p>
          <a:p>
            <a:pPr algn="l"/>
            <a:r>
              <a:rPr lang="hu-HU" dirty="0"/>
              <a:t>         	Megnyitja: dr. Takáts István érseki kancellár</a:t>
            </a:r>
          </a:p>
          <a:p>
            <a:pPr algn="l"/>
            <a:r>
              <a:rPr lang="hu-HU" dirty="0"/>
              <a:t>        </a:t>
            </a:r>
          </a:p>
          <a:p>
            <a:pPr algn="l"/>
            <a:r>
              <a:rPr lang="hu-HU" dirty="0"/>
              <a:t>10.00 	</a:t>
            </a:r>
            <a:r>
              <a:rPr lang="hu-HU" b="1" i="1" dirty="0"/>
              <a:t>A Szakmai Nap megnyitása és a VHF Szociális Szakképzésének </a:t>
            </a:r>
            <a:r>
              <a:rPr lang="hu-HU" b="1" i="1" dirty="0" smtClean="0"/>
              <a:t>	Elkötelezettje </a:t>
            </a:r>
            <a:r>
              <a:rPr lang="hu-HU" b="1" i="1" dirty="0"/>
              <a:t>díj átadása</a:t>
            </a:r>
            <a:endParaRPr lang="hu-HU" b="1" dirty="0"/>
          </a:p>
          <a:p>
            <a:pPr algn="l"/>
            <a:r>
              <a:rPr lang="hu-HU" dirty="0"/>
              <a:t>          	dr</a:t>
            </a:r>
            <a:r>
              <a:rPr lang="hu-HU" dirty="0" smtClean="0"/>
              <a:t>. Varga </a:t>
            </a:r>
            <a:r>
              <a:rPr lang="hu-HU" dirty="0"/>
              <a:t>István rektor</a:t>
            </a:r>
          </a:p>
          <a:p>
            <a:pPr algn="l"/>
            <a:r>
              <a:rPr lang="hu-HU" dirty="0"/>
              <a:t> </a:t>
            </a:r>
          </a:p>
          <a:p>
            <a:pPr algn="l"/>
            <a:r>
              <a:rPr lang="hu-HU" dirty="0"/>
              <a:t>10.15 	</a:t>
            </a:r>
            <a:r>
              <a:rPr lang="hu-HU" sz="3300" b="1" i="1" dirty="0"/>
              <a:t>Kamaszkorról a pszichológus szemével</a:t>
            </a:r>
          </a:p>
          <a:p>
            <a:pPr algn="l"/>
            <a:r>
              <a:rPr lang="hu-HU" dirty="0"/>
              <a:t>          	Előadó: Bálint Bánk pszichológus, VHF főiskolai docens</a:t>
            </a:r>
          </a:p>
          <a:p>
            <a:pPr algn="l"/>
            <a:r>
              <a:rPr lang="hu-HU" dirty="0"/>
              <a:t> </a:t>
            </a:r>
          </a:p>
          <a:p>
            <a:pPr algn="l"/>
            <a:r>
              <a:rPr lang="hu-HU" dirty="0"/>
              <a:t>10.30 	</a:t>
            </a:r>
            <a:r>
              <a:rPr lang="hu-HU" sz="3300" b="1" i="1" dirty="0"/>
              <a:t>Betekintés a "Boldogabb családokért" </a:t>
            </a:r>
          </a:p>
          <a:p>
            <a:pPr algn="l"/>
            <a:r>
              <a:rPr lang="hu-HU" sz="3300" b="1" i="1" dirty="0"/>
              <a:t>         	Családi Életre Nevelés program módszertanába</a:t>
            </a:r>
          </a:p>
          <a:p>
            <a:pPr algn="l"/>
            <a:r>
              <a:rPr lang="hu-HU" dirty="0"/>
              <a:t>        	Előadó: Hortobágyiné dr. Nagy Ágnes orvos, szakmai felelős, </a:t>
            </a:r>
            <a:r>
              <a:rPr lang="hu-HU" dirty="0" smtClean="0"/>
              <a:t>	Kecskemét-Széchenyivárosi </a:t>
            </a:r>
            <a:r>
              <a:rPr lang="hu-HU" dirty="0"/>
              <a:t>Közösségépítő Egyesület (SZÉK)</a:t>
            </a:r>
          </a:p>
          <a:p>
            <a:pPr algn="l"/>
            <a:r>
              <a:rPr lang="hu-HU" dirty="0"/>
              <a:t> </a:t>
            </a:r>
          </a:p>
          <a:p>
            <a:pPr algn="l"/>
            <a:r>
              <a:rPr lang="hu-HU" dirty="0"/>
              <a:t>11.15 	</a:t>
            </a:r>
            <a:r>
              <a:rPr lang="hu-HU" i="1" dirty="0" smtClean="0"/>
              <a:t>Kávészünet – </a:t>
            </a:r>
            <a:r>
              <a:rPr lang="hu-HU" b="1" i="1" dirty="0" smtClean="0"/>
              <a:t>Főiskolai képzések bemutatása</a:t>
            </a:r>
            <a:endParaRPr lang="hu-HU" b="1" dirty="0"/>
          </a:p>
          <a:p>
            <a:pPr algn="l"/>
            <a:r>
              <a:rPr lang="hu-HU" i="1" dirty="0"/>
              <a:t> </a:t>
            </a:r>
            <a:endParaRPr lang="hu-HU" dirty="0">
              <a:effectLst/>
            </a:endParaRPr>
          </a:p>
          <a:p>
            <a:pPr algn="l"/>
            <a:r>
              <a:rPr lang="hu-HU" dirty="0"/>
              <a:t>11.45 	</a:t>
            </a:r>
            <a:r>
              <a:rPr lang="hu-HU" sz="3300" b="1" i="1" dirty="0"/>
              <a:t>Fiatalok az Élet Küszöbén (FÉK)</a:t>
            </a:r>
          </a:p>
          <a:p>
            <a:pPr algn="l"/>
            <a:r>
              <a:rPr lang="hu-HU" dirty="0"/>
              <a:t>          	Előadó: Kenessey Béla mentálhigiénés szakember,</a:t>
            </a:r>
          </a:p>
          <a:p>
            <a:pPr algn="l"/>
            <a:r>
              <a:rPr lang="hu-HU" dirty="0"/>
              <a:t>          	a FÉK program munkatársa</a:t>
            </a:r>
          </a:p>
          <a:p>
            <a:pPr algn="l"/>
            <a:r>
              <a:rPr lang="hu-HU" dirty="0"/>
              <a:t>      </a:t>
            </a:r>
          </a:p>
          <a:p>
            <a:pPr algn="l"/>
            <a:r>
              <a:rPr lang="hu-HU" dirty="0"/>
              <a:t>12.15 	</a:t>
            </a:r>
            <a:r>
              <a:rPr lang="hu-HU" sz="3300" b="1" i="1" dirty="0"/>
              <a:t>Társ-Suli: a párkapcsolat értékének közvetítése a fiatalok számára</a:t>
            </a:r>
          </a:p>
          <a:p>
            <a:pPr algn="l"/>
            <a:r>
              <a:rPr lang="hu-HU" dirty="0"/>
              <a:t>          	Előadók: Kocsis Tamás görög katolikus lelkész,</a:t>
            </a:r>
          </a:p>
          <a:p>
            <a:pPr algn="l"/>
            <a:r>
              <a:rPr lang="hu-HU" dirty="0" smtClean="0"/>
              <a:t>	Kocsis </a:t>
            </a:r>
            <a:r>
              <a:rPr lang="hu-HU" dirty="0"/>
              <a:t>Szászi Anna szociálpedagógus</a:t>
            </a:r>
          </a:p>
          <a:p>
            <a:pPr algn="l"/>
            <a:r>
              <a:rPr lang="hu-HU" dirty="0"/>
              <a:t> </a:t>
            </a:r>
          </a:p>
          <a:p>
            <a:pPr algn="l"/>
            <a:r>
              <a:rPr lang="hu-HU" dirty="0"/>
              <a:t>12.45 	</a:t>
            </a:r>
            <a:r>
              <a:rPr lang="hu-HU" b="1" i="1" dirty="0"/>
              <a:t>Hogyan kísérjük a kamaszokat meggyőződéseik formálásában?</a:t>
            </a:r>
            <a:endParaRPr lang="hu-HU" b="1" dirty="0"/>
          </a:p>
          <a:p>
            <a:pPr algn="l"/>
            <a:r>
              <a:rPr lang="hu-HU" dirty="0"/>
              <a:t>         	Előadó: Kis Brigitta programvezető, Pure Program</a:t>
            </a:r>
          </a:p>
          <a:p>
            <a:pPr algn="l"/>
            <a:r>
              <a:rPr lang="hu-HU" dirty="0"/>
              <a:t> </a:t>
            </a:r>
          </a:p>
          <a:p>
            <a:pPr algn="l"/>
            <a:r>
              <a:rPr lang="hu-HU" dirty="0"/>
              <a:t>13.15 	</a:t>
            </a:r>
            <a:r>
              <a:rPr lang="hu-HU" i="1" dirty="0"/>
              <a:t>Ebéd</a:t>
            </a:r>
            <a:endParaRPr lang="hu-HU" dirty="0"/>
          </a:p>
          <a:p>
            <a:pPr algn="l"/>
            <a:r>
              <a:rPr lang="hu-HU" i="1" dirty="0"/>
              <a:t> </a:t>
            </a:r>
            <a:endParaRPr lang="hu-HU" dirty="0"/>
          </a:p>
          <a:p>
            <a:r>
              <a:rPr lang="hu-HU" i="1" dirty="0"/>
              <a:t>Moderátor: Magvas Mária főiskolai </a:t>
            </a:r>
            <a:r>
              <a:rPr lang="hu-HU" i="1" dirty="0" smtClean="0"/>
              <a:t>adjunktus</a:t>
            </a:r>
          </a:p>
          <a:p>
            <a:endParaRPr lang="hu-HU" dirty="0"/>
          </a:p>
          <a:p>
            <a:r>
              <a:rPr lang="hu-HU" i="1" dirty="0"/>
              <a:t>A Vándorkiállítás megvalósulását a </a:t>
            </a:r>
            <a:r>
              <a:rPr lang="hu-HU" b="1" i="1" dirty="0"/>
              <a:t>Lakitelek Népfőiskola </a:t>
            </a:r>
            <a:r>
              <a:rPr lang="hu-HU" i="1" dirty="0"/>
              <a:t>támogatta. </a:t>
            </a:r>
            <a:endParaRPr lang="hu-HU" dirty="0"/>
          </a:p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 rot="20616859">
            <a:off x="231257" y="499889"/>
            <a:ext cx="1570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PROGRAM</a:t>
            </a:r>
            <a:endParaRPr lang="hu-HU" sz="2400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89040"/>
      </p:ext>
    </p:extLst>
  </p:cSld>
  <p:clrMapOvr>
    <a:masterClrMapping/>
  </p:clrMapOvr>
  <p:transition spd="med" advClick="0" advTm="22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ím 2"/>
          <p:cNvSpPr>
            <a:spLocks noGrp="1"/>
          </p:cNvSpPr>
          <p:nvPr>
            <p:ph type="title"/>
          </p:nvPr>
        </p:nvSpPr>
        <p:spPr>
          <a:xfrm>
            <a:off x="0" y="1664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altLang="hu-HU" sz="3600" dirty="0" smtClean="0">
                <a:latin typeface="Footlight MT Light" pitchFamily="18" charset="0"/>
              </a:rPr>
              <a:t>Veszprémi Érseki Hittudományi Főiskola</a:t>
            </a:r>
            <a:br>
              <a:rPr lang="hu-HU" altLang="hu-HU" sz="3600" dirty="0" smtClean="0">
                <a:latin typeface="Footlight MT Light" pitchFamily="18" charset="0"/>
              </a:rPr>
            </a:br>
            <a:r>
              <a:rPr lang="hu-HU" altLang="hu-HU" sz="3600" dirty="0" smtClean="0">
                <a:latin typeface="Footlight MT Light" pitchFamily="18" charset="0"/>
              </a:rPr>
              <a:t>Képzési Kínálata 2018-ban</a:t>
            </a:r>
          </a:p>
        </p:txBody>
      </p:sp>
      <p:sp>
        <p:nvSpPr>
          <p:cNvPr id="9" name="Tartalom helye 3"/>
          <p:cNvSpPr txBox="1">
            <a:spLocks/>
          </p:cNvSpPr>
          <p:nvPr/>
        </p:nvSpPr>
        <p:spPr>
          <a:xfrm>
            <a:off x="125412" y="1501770"/>
            <a:ext cx="4321175" cy="136817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hu-HU" sz="2400" b="1" kern="0" cap="small" dirty="0" smtClean="0">
                <a:latin typeface="Footlight MT Light" pitchFamily="18" charset="0"/>
                <a:cs typeface="+mn-cs"/>
              </a:rPr>
              <a:t>Alapképzéseink </a:t>
            </a:r>
            <a:r>
              <a:rPr lang="hu-HU" sz="2400" b="1" kern="0" cap="small" dirty="0">
                <a:latin typeface="Footlight MT Light" pitchFamily="18" charset="0"/>
                <a:cs typeface="+mn-cs"/>
              </a:rPr>
              <a:t>(BA)</a:t>
            </a:r>
            <a:endParaRPr lang="hu-HU" sz="2400" kern="0" dirty="0">
              <a:latin typeface="Footlight MT Light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hu-HU" kern="0" dirty="0" smtClean="0">
              <a:solidFill>
                <a:srgbClr val="C00000"/>
              </a:solidFill>
              <a:latin typeface="Footlight MT Light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hu-HU" b="1" kern="0" cap="small" dirty="0" smtClean="0">
              <a:solidFill>
                <a:srgbClr val="002060"/>
              </a:solidFill>
              <a:latin typeface="Footlight MT Light" pitchFamily="18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hu-HU" sz="2400" b="1" kern="0" cap="small" dirty="0">
                <a:latin typeface="Footlight MT Light" pitchFamily="18" charset="0"/>
              </a:rPr>
              <a:t>Egységes </a:t>
            </a:r>
            <a:r>
              <a:rPr lang="hu-HU" sz="2400" b="1" kern="0" cap="small" dirty="0">
                <a:latin typeface="Footlight MT Light" pitchFamily="18" charset="0"/>
              </a:rPr>
              <a:t>osztatlan </a:t>
            </a:r>
            <a:r>
              <a:rPr lang="hu-HU" sz="2400" b="1" kern="0" cap="small" dirty="0">
                <a:latin typeface="Footlight MT Light" pitchFamily="18" charset="0"/>
              </a:rPr>
              <a:t>képzéseink</a:t>
            </a:r>
            <a:endParaRPr lang="hu-HU" sz="2400" b="1" kern="0" cap="small" dirty="0">
              <a:latin typeface="Footlight MT Light" pitchFamily="18" charset="0"/>
            </a:endParaRPr>
          </a:p>
        </p:txBody>
      </p:sp>
      <p:sp>
        <p:nvSpPr>
          <p:cNvPr id="10" name="Tartalom helye 4"/>
          <p:cNvSpPr txBox="1">
            <a:spLocks/>
          </p:cNvSpPr>
          <p:nvPr/>
        </p:nvSpPr>
        <p:spPr>
          <a:xfrm>
            <a:off x="4516350" y="1485701"/>
            <a:ext cx="4038600" cy="39591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hu-HU" sz="2400" b="1" kern="0" cap="small" dirty="0">
                <a:latin typeface="Footlight MT Light" pitchFamily="18" charset="0"/>
              </a:rPr>
              <a:t>Egyéb </a:t>
            </a:r>
            <a:r>
              <a:rPr lang="hu-HU" sz="2400" b="1" kern="0" cap="small" dirty="0">
                <a:latin typeface="Footlight MT Light" pitchFamily="18" charset="0"/>
              </a:rPr>
              <a:t>képzéseink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hu-HU" kern="0" dirty="0">
              <a:solidFill>
                <a:srgbClr val="C00000"/>
              </a:solidFill>
              <a:latin typeface="Footlight MT Light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hu-HU" sz="3200" kern="0" dirty="0">
              <a:latin typeface="+mn-lt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16671" y="5202253"/>
            <a:ext cx="4419825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Pedagógus szakvizsga (tehetséggondozás, tehetségfejlesztés tanulmányterülettel)</a:t>
            </a:r>
          </a:p>
        </p:txBody>
      </p:sp>
      <p:sp>
        <p:nvSpPr>
          <p:cNvPr id="4" name="Téglalap 3"/>
          <p:cNvSpPr/>
          <p:nvPr/>
        </p:nvSpPr>
        <p:spPr>
          <a:xfrm>
            <a:off x="4606037" y="4390261"/>
            <a:ext cx="43584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Közoktatási vezető és pedagógus szakvizsga továbbképzés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594966" y="3539343"/>
            <a:ext cx="436952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Alkalmazott szociális gerontológia szakirányú továbbképzés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15699" y="2738111"/>
            <a:ext cx="439248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Iskolai szociális munka szakirányú </a:t>
            </a:r>
            <a:r>
              <a:rPr lang="hu-HU" kern="0" dirty="0" smtClean="0">
                <a:solidFill>
                  <a:schemeClr val="tx1"/>
                </a:solidFill>
                <a:latin typeface="Footlight MT Light" pitchFamily="18" charset="0"/>
              </a:rPr>
              <a:t>továbbképzés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41118" y="5997753"/>
            <a:ext cx="2057241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ts val="2400"/>
              </a:spcBef>
              <a:defRPr/>
            </a:pPr>
            <a:endParaRPr lang="hu-HU" sz="700" kern="0" dirty="0" smtClean="0">
              <a:solidFill>
                <a:srgbClr val="9E0000"/>
              </a:solidFill>
              <a:latin typeface="Footlight MT Light" pitchFamily="18" charset="0"/>
            </a:endParaRPr>
          </a:p>
          <a:p>
            <a:pPr eaLnBrk="0" hangingPunct="0">
              <a:defRPr/>
            </a:pPr>
            <a:r>
              <a:rPr lang="hu-HU" kern="0" dirty="0" smtClean="0">
                <a:solidFill>
                  <a:schemeClr val="tx1"/>
                </a:solidFill>
                <a:latin typeface="Footlight MT Light" pitchFamily="18" charset="0"/>
              </a:rPr>
              <a:t>Karitász modul  </a:t>
            </a:r>
            <a:r>
              <a:rPr lang="hu-HU" kern="0" dirty="0" smtClean="0">
                <a:solidFill>
                  <a:srgbClr val="9E0000"/>
                </a:solidFill>
                <a:latin typeface="Footlight MT Light" pitchFamily="18" charset="0"/>
              </a:rPr>
              <a:t>            </a:t>
            </a:r>
            <a:endParaRPr lang="hu-HU" sz="3200" kern="0" dirty="0">
              <a:solidFill>
                <a:srgbClr val="9E0000"/>
              </a:solidFill>
              <a:latin typeface="Footlight MT Light" pitchFamily="18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87" y="116056"/>
            <a:ext cx="869646" cy="165676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4" y="5857228"/>
            <a:ext cx="450013" cy="645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Szövegdoboz 14"/>
          <p:cNvSpPr txBox="1"/>
          <p:nvPr/>
        </p:nvSpPr>
        <p:spPr>
          <a:xfrm>
            <a:off x="1043608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252496" y="2036356"/>
            <a:ext cx="252028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Szociális munka szak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218229" y="3028039"/>
            <a:ext cx="409647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Hittanár­  nevelőtanár </a:t>
            </a:r>
            <a:r>
              <a:rPr lang="hu-HU" kern="0" dirty="0" smtClean="0">
                <a:solidFill>
                  <a:schemeClr val="tx1"/>
                </a:solidFill>
                <a:latin typeface="Footlight MT Light" pitchFamily="18" charset="0"/>
              </a:rPr>
              <a:t>szak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25692" y="3493177"/>
            <a:ext cx="40890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Hittanár - angol nyelv és kultúra tanár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52496" y="4498087"/>
            <a:ext cx="406220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Hittanár - dráma és színházismeret tanár</a:t>
            </a:r>
          </a:p>
        </p:txBody>
      </p:sp>
      <p:sp>
        <p:nvSpPr>
          <p:cNvPr id="22" name="Téglalap 21"/>
          <p:cNvSpPr/>
          <p:nvPr/>
        </p:nvSpPr>
        <p:spPr>
          <a:xfrm>
            <a:off x="274152" y="5036592"/>
            <a:ext cx="404055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Hittanár - informatikatanár</a:t>
            </a:r>
          </a:p>
        </p:txBody>
      </p:sp>
      <p:sp>
        <p:nvSpPr>
          <p:cNvPr id="23" name="Téglalap 22"/>
          <p:cNvSpPr/>
          <p:nvPr/>
        </p:nvSpPr>
        <p:spPr>
          <a:xfrm>
            <a:off x="294790" y="5525419"/>
            <a:ext cx="404055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Hittanár - magyartanár </a:t>
            </a:r>
          </a:p>
        </p:txBody>
      </p:sp>
      <p:sp>
        <p:nvSpPr>
          <p:cNvPr id="24" name="Téglalap 23"/>
          <p:cNvSpPr/>
          <p:nvPr/>
        </p:nvSpPr>
        <p:spPr>
          <a:xfrm>
            <a:off x="232882" y="3954842"/>
            <a:ext cx="408182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Hittanár - német nyelv- és kultúra tanár</a:t>
            </a:r>
          </a:p>
        </p:txBody>
      </p:sp>
      <p:sp>
        <p:nvSpPr>
          <p:cNvPr id="26" name="Téglalap 25"/>
          <p:cNvSpPr/>
          <p:nvPr/>
        </p:nvSpPr>
        <p:spPr>
          <a:xfrm>
            <a:off x="294791" y="5995446"/>
            <a:ext cx="218897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kern="0" dirty="0">
                <a:solidFill>
                  <a:schemeClr val="tx1"/>
                </a:solidFill>
                <a:latin typeface="Footlight MT Light" pitchFamily="18" charset="0"/>
              </a:rPr>
              <a:t>Teológia szak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4594966" y="2003453"/>
            <a:ext cx="4360005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kern="0" dirty="0" smtClean="0">
                <a:solidFill>
                  <a:schemeClr val="tx1"/>
                </a:solidFill>
                <a:latin typeface="Footlight MT Light" pitchFamily="18" charset="0"/>
              </a:rPr>
              <a:t>Rövid ciklusú osztott hittanár-nevelőtanár szak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2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0">
        <p14:ferris dir="l"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806">
            <a:off x="4565461" y="4883122"/>
            <a:ext cx="4442144" cy="156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29916"/>
            <a:ext cx="7560840" cy="487809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Poor Richard" panose="02080502050505020702" pitchFamily="18" charset="0"/>
              </a:rPr>
              <a:t>Szakirányú továbbképzési ajánlataink</a:t>
            </a:r>
            <a:endParaRPr lang="hu-HU" sz="4800" dirty="0">
              <a:latin typeface="Poor Richard" panose="02080502050505020702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4014" y="1112152"/>
            <a:ext cx="8822214" cy="5741260"/>
          </a:xfrm>
        </p:spPr>
        <p:txBody>
          <a:bodyPr>
            <a:normAutofit fontScale="25000" lnSpcReduction="20000"/>
          </a:bodyPr>
          <a:lstStyle/>
          <a:p>
            <a:pPr marL="0" indent="0" algn="ctr" eaLnBrk="0" hangingPunct="0">
              <a:buNone/>
              <a:defRPr/>
            </a:pPr>
            <a:endParaRPr lang="hu-HU" sz="12800" u="sng" kern="0" dirty="0" smtClean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hu-HU" dirty="0" smtClean="0"/>
          </a:p>
          <a:p>
            <a:pPr marL="0" indent="0">
              <a:buNone/>
            </a:pPr>
            <a:endParaRPr lang="hu-HU" sz="5200" b="1" dirty="0" smtClean="0"/>
          </a:p>
          <a:p>
            <a:pPr marL="0" indent="0">
              <a:buNone/>
            </a:pPr>
            <a:r>
              <a:rPr lang="hu-HU" sz="5600" b="1" dirty="0" smtClean="0"/>
              <a:t>Képzés célja: </a:t>
            </a:r>
            <a:r>
              <a:rPr lang="hu-HU" sz="5600" dirty="0" smtClean="0"/>
              <a:t>Az </a:t>
            </a:r>
            <a:r>
              <a:rPr lang="hu-HU" sz="5600" dirty="0"/>
              <a:t>időskor és az öregedés jellemzőinek pontosabb megismerése, a segítés, gondozás, fejlesztés, kutatás, tudomány legújabb eredményeinek </a:t>
            </a:r>
            <a:r>
              <a:rPr lang="hu-HU" sz="5600" dirty="0" smtClean="0"/>
              <a:t>megismertetése. </a:t>
            </a:r>
            <a:r>
              <a:rPr lang="hu-HU" sz="5600" dirty="0"/>
              <a:t> </a:t>
            </a:r>
            <a:r>
              <a:rPr lang="hu-HU" sz="5600" dirty="0" smtClean="0"/>
              <a:t>G</a:t>
            </a:r>
            <a:r>
              <a:rPr lang="hu-HU" sz="5600" dirty="0" smtClean="0"/>
              <a:t>yakorlat </a:t>
            </a:r>
            <a:r>
              <a:rPr lang="hu-HU" sz="5600" dirty="0"/>
              <a:t>orientált </a:t>
            </a:r>
            <a:r>
              <a:rPr lang="hu-HU" sz="5600" dirty="0" smtClean="0"/>
              <a:t>képzés. </a:t>
            </a:r>
            <a:endParaRPr lang="hu-HU" sz="5600" dirty="0"/>
          </a:p>
          <a:p>
            <a:pPr marL="0" indent="0">
              <a:buNone/>
            </a:pPr>
            <a:endParaRPr lang="hu-HU" sz="5600" dirty="0" smtClean="0"/>
          </a:p>
          <a:p>
            <a:pPr marL="0" indent="0">
              <a:buNone/>
            </a:pPr>
            <a:r>
              <a:rPr lang="hu-HU" sz="5600" b="1" dirty="0" smtClean="0"/>
              <a:t>Jelentkezéshez </a:t>
            </a:r>
            <a:r>
              <a:rPr lang="hu-HU" sz="5600" b="1" dirty="0" smtClean="0"/>
              <a:t>szükséges végzettségek: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5600" dirty="0" smtClean="0"/>
              <a:t>Társadalomtudományi </a:t>
            </a:r>
            <a:r>
              <a:rPr lang="hu-HU" sz="5600" dirty="0"/>
              <a:t>képzési területen: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5600" dirty="0"/>
              <a:t>szociális munka vagy </a:t>
            </a:r>
            <a:r>
              <a:rPr lang="hu-HU" sz="5600" dirty="0" err="1"/>
              <a:t>szociálpedagógia</a:t>
            </a:r>
            <a:r>
              <a:rPr lang="hu-HU" sz="5600" dirty="0"/>
              <a:t> alapképzési szakon  (korábban a megfelelő főiskolai képzésben) szerzett oklevél.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5600" dirty="0"/>
              <a:t>Orvos- és egészségtudomány képzési területen: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5600" dirty="0"/>
              <a:t>ápolás és betegellátás alapképzési szak ápoló vagy </a:t>
            </a:r>
            <a:r>
              <a:rPr lang="hu-HU" sz="5600" b="1" dirty="0"/>
              <a:t>gyógytornász</a:t>
            </a:r>
            <a:r>
              <a:rPr lang="hu-HU" sz="5600" dirty="0"/>
              <a:t> szakirányán, vagy egészségügyi gondozás és prevenció alapképzési szak </a:t>
            </a:r>
            <a:r>
              <a:rPr lang="hu-HU" sz="5600" b="1" dirty="0"/>
              <a:t>védőnő szakirányán </a:t>
            </a:r>
            <a:r>
              <a:rPr lang="hu-HU" sz="5600" i="1" dirty="0"/>
              <a:t>(korábban a megfelelő főiskolai képzésben)</a:t>
            </a:r>
            <a:r>
              <a:rPr lang="hu-HU" sz="5600" dirty="0"/>
              <a:t> szerzett oklevél.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5600" dirty="0"/>
              <a:t>Hitéleti képzési területen alapképzésben (korábban főiskolai szintű képzésben) szerzett oklevél.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5600" dirty="0"/>
              <a:t>Pedagógus képzési területen alapképzésben (korábban főiskolai szintű képzésben) szerzett oklevél. </a:t>
            </a:r>
          </a:p>
          <a:p>
            <a:pPr marL="0" indent="0">
              <a:buNone/>
            </a:pPr>
            <a:r>
              <a:rPr lang="hu-HU" sz="5600" b="1" dirty="0" smtClean="0"/>
              <a:t>A </a:t>
            </a:r>
            <a:r>
              <a:rPr lang="hu-HU" sz="5600" b="1" dirty="0"/>
              <a:t>felvétel feltétele továbbá egy év idősekkel </a:t>
            </a:r>
            <a:r>
              <a:rPr lang="hu-HU" sz="5600" dirty="0"/>
              <a:t>kapcsolatos szociális, vagy egészségügyi ellátásban szerzett igazolt </a:t>
            </a:r>
            <a:r>
              <a:rPr lang="hu-HU" sz="5600" b="1" dirty="0"/>
              <a:t>szakmai gyakorlat</a:t>
            </a:r>
            <a:r>
              <a:rPr lang="hu-HU" sz="5600" dirty="0"/>
              <a:t>. </a:t>
            </a:r>
            <a:endParaRPr lang="hu-HU" sz="5600" dirty="0" smtClean="0"/>
          </a:p>
          <a:p>
            <a:pPr marL="0" indent="0">
              <a:buNone/>
            </a:pPr>
            <a:endParaRPr lang="hu-HU" sz="5200" dirty="0"/>
          </a:p>
          <a:p>
            <a:pPr marL="0" indent="0">
              <a:buNone/>
            </a:pPr>
            <a:r>
              <a:rPr lang="hu-HU" sz="5200" b="1" dirty="0"/>
              <a:t>Képzés ideje:</a:t>
            </a:r>
            <a:r>
              <a:rPr lang="hu-HU" sz="5200" dirty="0"/>
              <a:t>	2 félév</a:t>
            </a:r>
          </a:p>
          <a:p>
            <a:pPr marL="0" indent="0">
              <a:buNone/>
            </a:pPr>
            <a:r>
              <a:rPr lang="hu-HU" sz="5200" b="1" dirty="0"/>
              <a:t>Képzési </a:t>
            </a:r>
            <a:r>
              <a:rPr lang="hu-HU" sz="5200" b="1" dirty="0" smtClean="0"/>
              <a:t>forma: </a:t>
            </a:r>
            <a:r>
              <a:rPr lang="hu-HU" sz="5200" dirty="0" smtClean="0"/>
              <a:t>levelező </a:t>
            </a:r>
            <a:r>
              <a:rPr lang="hu-HU" sz="5200" dirty="0"/>
              <a:t>képzés</a:t>
            </a:r>
          </a:p>
          <a:p>
            <a:pPr marL="0" indent="0">
              <a:buNone/>
            </a:pPr>
            <a:r>
              <a:rPr lang="hu-HU" sz="5200" b="1" dirty="0"/>
              <a:t>Képzési díj:</a:t>
            </a:r>
            <a:r>
              <a:rPr lang="hu-HU" sz="5200" dirty="0"/>
              <a:t>	85 000 Ft/félév</a:t>
            </a:r>
          </a:p>
          <a:p>
            <a:pPr marL="0" indent="0">
              <a:buNone/>
            </a:pPr>
            <a:r>
              <a:rPr lang="hu-HU" sz="5200" b="1" dirty="0"/>
              <a:t>Minimális létszám:</a:t>
            </a:r>
            <a:r>
              <a:rPr lang="hu-HU" sz="5200" dirty="0"/>
              <a:t>   10 fő</a:t>
            </a:r>
          </a:p>
          <a:p>
            <a:pPr marL="0" indent="0">
              <a:buNone/>
            </a:pPr>
            <a:r>
              <a:rPr lang="hu-HU" sz="5200" b="1" dirty="0" smtClean="0"/>
              <a:t>A </a:t>
            </a:r>
            <a:r>
              <a:rPr lang="hu-HU" sz="5200" b="1" dirty="0"/>
              <a:t>képzési idő kontakt óra száma:</a:t>
            </a:r>
            <a:r>
              <a:rPr lang="hu-HU" sz="5200" dirty="0"/>
              <a:t>  200 óra</a:t>
            </a:r>
          </a:p>
          <a:p>
            <a:pPr marL="0" indent="0">
              <a:buNone/>
            </a:pPr>
            <a:r>
              <a:rPr lang="hu-HU" sz="5200" b="1" dirty="0" smtClean="0"/>
              <a:t>Helyszín: </a:t>
            </a:r>
            <a:r>
              <a:rPr lang="hu-HU" sz="5200" dirty="0" smtClean="0"/>
              <a:t>Veszprémi </a:t>
            </a:r>
            <a:r>
              <a:rPr lang="hu-HU" sz="5200" dirty="0"/>
              <a:t>Érseki Hittudományi Főiskola, Veszprém, Jutai út 18/2 </a:t>
            </a:r>
          </a:p>
          <a:p>
            <a:pPr marL="0" indent="0">
              <a:buNone/>
            </a:pPr>
            <a:r>
              <a:rPr lang="hu-HU" sz="5200" b="1" dirty="0"/>
              <a:t>Képzési koordinátor:</a:t>
            </a:r>
            <a:r>
              <a:rPr lang="hu-HU" sz="5200" dirty="0"/>
              <a:t>	Feketéné Magyar Zsófia  </a:t>
            </a:r>
          </a:p>
          <a:p>
            <a:pPr eaLnBrk="0" hangingPunct="0">
              <a:buFontTx/>
              <a:buChar char="•"/>
              <a:defRPr/>
            </a:pPr>
            <a:endParaRPr lang="hu-HU" sz="5200" kern="0" dirty="0">
              <a:solidFill>
                <a:srgbClr val="602E04"/>
              </a:solidFill>
              <a:latin typeface="Footlight MT Light" pitchFamily="18" charset="0"/>
            </a:endParaRPr>
          </a:p>
          <a:p>
            <a:pPr marL="0" indent="0" algn="ctr" eaLnBrk="0" hangingPunct="0">
              <a:buNone/>
              <a:defRPr/>
            </a:pPr>
            <a:r>
              <a:rPr lang="hu-HU" sz="7200" kern="0" dirty="0" smtClean="0">
                <a:solidFill>
                  <a:srgbClr val="602E04"/>
                </a:solidFill>
                <a:latin typeface="Footlight MT Light" pitchFamily="18" charset="0"/>
              </a:rPr>
              <a:t>További részletek </a:t>
            </a:r>
            <a:r>
              <a:rPr lang="hu-HU" sz="7200" kern="0" dirty="0" err="1" smtClean="0">
                <a:solidFill>
                  <a:srgbClr val="602E04"/>
                </a:solidFill>
                <a:latin typeface="Footlight MT Light" pitchFamily="18" charset="0"/>
                <a:hlinkClick r:id="rId3"/>
              </a:rPr>
              <a:t>www.vhf.hu</a:t>
            </a:r>
            <a:r>
              <a:rPr lang="hu-HU" sz="7200" kern="0" dirty="0" smtClean="0">
                <a:solidFill>
                  <a:srgbClr val="602E04"/>
                </a:solidFill>
                <a:latin typeface="Footlight MT Light" pitchFamily="18" charset="0"/>
              </a:rPr>
              <a:t>  </a:t>
            </a:r>
            <a:r>
              <a:rPr lang="hu-HU" sz="7200" kern="0" dirty="0" smtClean="0">
                <a:solidFill>
                  <a:srgbClr val="602E04"/>
                </a:solidFill>
                <a:latin typeface="Footlight MT Light" pitchFamily="18" charset="0"/>
              </a:rPr>
              <a:t>honlapon Posztgraduális cím alatt! </a:t>
            </a:r>
            <a:endParaRPr lang="hu-HU" sz="7200" kern="0" dirty="0">
              <a:solidFill>
                <a:srgbClr val="602E04"/>
              </a:solidFill>
              <a:latin typeface="Footlight MT Light" pitchFamily="18" charset="0"/>
            </a:endParaRPr>
          </a:p>
        </p:txBody>
      </p:sp>
      <p:pic>
        <p:nvPicPr>
          <p:cNvPr id="5" name="Kép 4" descr="Képtalálat a következ&amp;odblac;re: „old people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037">
            <a:off x="7172008" y="554651"/>
            <a:ext cx="1892263" cy="1115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1331640" y="1052736"/>
            <a:ext cx="6192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kern="0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Alkalmazott szociális gerontológia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3829701"/>
      </p:ext>
    </p:extLst>
  </p:cSld>
  <p:clrMapOvr>
    <a:masterClrMapping/>
  </p:clrMapOvr>
  <p:transition spd="slow" advClick="0" advTm="22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Race To The Finish |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  <a14:imgEffect>
                      <a14:brightnessContrast bright="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796">
            <a:off x="7434221" y="304733"/>
            <a:ext cx="1696671" cy="12428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056784" cy="1124744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hu-HU" sz="3100" u="sng" kern="0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Iskolai szociális munka szakirányú </a:t>
            </a:r>
            <a:r>
              <a:rPr lang="hu-HU" sz="3100" u="sng" kern="0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továbbképzés</a:t>
            </a:r>
            <a:endParaRPr lang="hu-HU" sz="3100" u="sng" kern="0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7" y="1412776"/>
            <a:ext cx="8352928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2600" b="1" dirty="0"/>
              <a:t>A képzés célja: </a:t>
            </a:r>
            <a:r>
              <a:rPr lang="hu-HU" sz="2600" dirty="0"/>
              <a:t> a képzés során a hallgatók átfogó pedagógiai, pszichológiai, szociális munka, szociológiai és szociálpolitikai ismereteket szereznek, amelyek révén felépíthetik és menedzselhetik az iskolai szociális munka tevékenységét.</a:t>
            </a:r>
          </a:p>
          <a:p>
            <a:pPr marL="0" indent="0">
              <a:buNone/>
            </a:pPr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/>
              <a:t> </a:t>
            </a:r>
            <a:r>
              <a:rPr lang="hu-HU" sz="2600" b="1" dirty="0"/>
              <a:t>A kurzusok felkészítést</a:t>
            </a:r>
            <a:r>
              <a:rPr lang="hu-HU" sz="2600" dirty="0"/>
              <a:t> </a:t>
            </a:r>
            <a:r>
              <a:rPr lang="hu-HU" sz="2600" b="1" dirty="0"/>
              <a:t>nyújtanak</a:t>
            </a:r>
            <a:r>
              <a:rPr lang="hu-HU" sz="2600" dirty="0"/>
              <a:t> az iskolai szociális munka széleskörű feladatellátására: a problémák diagnosztizálására, sok szempontú értékelésére, elemzésére, a kockázatok felmérésére, beavatkozási eszközök kiválasztására és kidolgozására, változásmenedzselésre.</a:t>
            </a:r>
          </a:p>
          <a:p>
            <a:pPr marL="0" lvl="0" indent="0">
              <a:buNone/>
            </a:pPr>
            <a:endParaRPr lang="hu-HU" sz="2900" b="1" dirty="0" smtClean="0"/>
          </a:p>
          <a:p>
            <a:pPr marL="0" lvl="0" indent="0">
              <a:buNone/>
            </a:pPr>
            <a:r>
              <a:rPr lang="hu-HU" sz="2900" b="1" dirty="0" smtClean="0"/>
              <a:t>A </a:t>
            </a:r>
            <a:r>
              <a:rPr lang="hu-HU" sz="2900" b="1" dirty="0"/>
              <a:t>felvétel feltételei:</a:t>
            </a:r>
            <a:endParaRPr lang="hu-HU" sz="2900" dirty="0"/>
          </a:p>
          <a:p>
            <a:r>
              <a:rPr lang="hu-HU" sz="2900" dirty="0"/>
              <a:t>Legalább alapképzésben szerzett oklevél társadalomtudomány vagy bölcsészettudomány képzési területen.</a:t>
            </a:r>
          </a:p>
          <a:p>
            <a:pPr marL="0" lvl="0" indent="0">
              <a:buNone/>
            </a:pPr>
            <a:endParaRPr lang="hu-HU" sz="2900" b="1" dirty="0" smtClean="0"/>
          </a:p>
          <a:p>
            <a:pPr marL="0" lvl="0" indent="0">
              <a:buNone/>
            </a:pPr>
            <a:r>
              <a:rPr lang="hu-HU" sz="2600" b="1" dirty="0" smtClean="0"/>
              <a:t>A </a:t>
            </a:r>
            <a:r>
              <a:rPr lang="hu-HU" sz="2600" b="1" dirty="0"/>
              <a:t>képzés formája: </a:t>
            </a:r>
            <a:r>
              <a:rPr lang="hu-HU" sz="2600" dirty="0"/>
              <a:t>levelező</a:t>
            </a:r>
          </a:p>
          <a:p>
            <a:pPr marL="0" indent="0">
              <a:buNone/>
            </a:pPr>
            <a:r>
              <a:rPr lang="hu-HU" sz="2600" b="1" dirty="0" smtClean="0"/>
              <a:t>A </a:t>
            </a:r>
            <a:r>
              <a:rPr lang="hu-HU" sz="2600" b="1" dirty="0"/>
              <a:t>képzési idő: </a:t>
            </a:r>
            <a:r>
              <a:rPr lang="hu-HU" sz="2600" dirty="0"/>
              <a:t>2 félév</a:t>
            </a:r>
          </a:p>
          <a:p>
            <a:pPr marL="0" indent="0">
              <a:buNone/>
            </a:pPr>
            <a:r>
              <a:rPr lang="hu-HU" sz="2600" b="1" dirty="0" smtClean="0"/>
              <a:t>A </a:t>
            </a:r>
            <a:r>
              <a:rPr lang="hu-HU" sz="2600" b="1" dirty="0"/>
              <a:t>képzési idő kontakt óra száma:</a:t>
            </a:r>
            <a:r>
              <a:rPr lang="hu-HU" sz="2600" dirty="0"/>
              <a:t> 148 óra</a:t>
            </a:r>
          </a:p>
          <a:p>
            <a:pPr marL="0" indent="0">
              <a:buNone/>
            </a:pPr>
            <a:r>
              <a:rPr lang="hu-HU" sz="2600" b="1" dirty="0" smtClean="0"/>
              <a:t>Képzési </a:t>
            </a:r>
            <a:r>
              <a:rPr lang="hu-HU" sz="2600" b="1" dirty="0"/>
              <a:t>díj: </a:t>
            </a:r>
            <a:r>
              <a:rPr lang="hu-HU" sz="2600" dirty="0"/>
              <a:t>70 ezer forint / félév</a:t>
            </a:r>
          </a:p>
          <a:p>
            <a:pPr marL="0" indent="0">
              <a:buNone/>
            </a:pPr>
            <a:r>
              <a:rPr lang="hu-HU" sz="2600" b="1" dirty="0" smtClean="0"/>
              <a:t>Min. létszám</a:t>
            </a:r>
            <a:r>
              <a:rPr lang="hu-HU" sz="2600" b="1" dirty="0"/>
              <a:t>:</a:t>
            </a:r>
            <a:r>
              <a:rPr lang="hu-HU" sz="2600" dirty="0"/>
              <a:t> 10 </a:t>
            </a:r>
            <a:r>
              <a:rPr lang="hu-HU" sz="2600" dirty="0" smtClean="0"/>
              <a:t>fő</a:t>
            </a:r>
          </a:p>
          <a:p>
            <a:pPr marL="0" indent="0">
              <a:buNone/>
            </a:pPr>
            <a:r>
              <a:rPr lang="hu-HU" sz="2600" b="1" dirty="0"/>
              <a:t>Képzési koordinátor: </a:t>
            </a:r>
            <a:r>
              <a:rPr lang="hu-HU" sz="2600" dirty="0"/>
              <a:t>Kalocsai Adrienn</a:t>
            </a:r>
          </a:p>
          <a:p>
            <a:pPr marL="0" indent="0">
              <a:buNone/>
            </a:pPr>
            <a:endParaRPr lang="hu-HU" sz="2600" b="1" dirty="0"/>
          </a:p>
          <a:p>
            <a:pPr marL="0" indent="0" algn="ctr" eaLnBrk="0" hangingPunct="0">
              <a:buNone/>
              <a:defRPr/>
            </a:pPr>
            <a:endParaRPr lang="hu-HU" kern="0" dirty="0" smtClean="0">
              <a:solidFill>
                <a:srgbClr val="602E04"/>
              </a:solidFill>
              <a:latin typeface="Footlight MT Light" pitchFamily="18" charset="0"/>
            </a:endParaRPr>
          </a:p>
          <a:p>
            <a:pPr marL="0" indent="0" algn="ctr" eaLnBrk="0" hangingPunct="0">
              <a:buNone/>
              <a:defRPr/>
            </a:pPr>
            <a:r>
              <a:rPr lang="hu-HU" kern="0" dirty="0" smtClean="0">
                <a:solidFill>
                  <a:srgbClr val="602E04"/>
                </a:solidFill>
                <a:latin typeface="Footlight MT Light" pitchFamily="18" charset="0"/>
              </a:rPr>
              <a:t>További </a:t>
            </a:r>
            <a:r>
              <a:rPr lang="hu-HU" kern="0" dirty="0">
                <a:solidFill>
                  <a:srgbClr val="602E04"/>
                </a:solidFill>
                <a:latin typeface="Footlight MT Light" pitchFamily="18" charset="0"/>
              </a:rPr>
              <a:t>részletek </a:t>
            </a:r>
            <a:r>
              <a:rPr lang="hu-HU" kern="0" dirty="0" err="1" smtClean="0">
                <a:solidFill>
                  <a:srgbClr val="602E04"/>
                </a:solidFill>
                <a:latin typeface="Footlight MT Light" pitchFamily="18" charset="0"/>
                <a:hlinkClick r:id="rId4"/>
              </a:rPr>
              <a:t>www.vhf.hu</a:t>
            </a:r>
            <a:r>
              <a:rPr lang="hu-HU" kern="0" dirty="0" smtClean="0">
                <a:solidFill>
                  <a:srgbClr val="602E04"/>
                </a:solidFill>
                <a:latin typeface="Footlight MT Light" pitchFamily="18" charset="0"/>
              </a:rPr>
              <a:t>  </a:t>
            </a:r>
            <a:r>
              <a:rPr lang="hu-HU" kern="0" dirty="0">
                <a:solidFill>
                  <a:srgbClr val="602E04"/>
                </a:solidFill>
                <a:latin typeface="Footlight MT Light" pitchFamily="18" charset="0"/>
              </a:rPr>
              <a:t>honlapon Posztgraduális cím alatt!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918">
            <a:off x="4150155" y="3934755"/>
            <a:ext cx="4830739" cy="1690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07150"/>
      </p:ext>
    </p:extLst>
  </p:cSld>
  <p:clrMapOvr>
    <a:masterClrMapping/>
  </p:clrMapOvr>
  <p:transition spd="slow" advClick="0" advTm="22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586</TotalTime>
  <Words>236</Words>
  <Application>Microsoft Office PowerPoint</Application>
  <PresentationFormat>Diavetítés a képernyőre (4:3 oldalarány)</PresentationFormat>
  <Paragraphs>98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SZAKMAI NAP 2017</vt:lpstr>
      <vt:lpstr>PowerPoint bemutató</vt:lpstr>
      <vt:lpstr>Veszprémi Érseki Hittudományi Főiskola Képzési Kínálata 2018-ban</vt:lpstr>
      <vt:lpstr>Szakirányú továbbképzési ajánlataink</vt:lpstr>
      <vt:lpstr>Iskolai szociális munka szakirányú továbbképzés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NAP 2015</dc:title>
  <dc:creator>Magvas Mária</dc:creator>
  <cp:lastModifiedBy>Windows-felhasználó</cp:lastModifiedBy>
  <cp:revision>40</cp:revision>
  <dcterms:created xsi:type="dcterms:W3CDTF">2015-11-18T12:16:36Z</dcterms:created>
  <dcterms:modified xsi:type="dcterms:W3CDTF">2017-11-21T02:31:45Z</dcterms:modified>
</cp:coreProperties>
</file>