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00"/>
    <a:srgbClr val="FFFFCC"/>
    <a:srgbClr val="938853"/>
    <a:srgbClr val="BEB78C"/>
    <a:srgbClr val="1D1B11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11824052"/>
      </p:ext>
    </p:extLst>
  </p:cSld>
  <p:clrMapOvr>
    <a:masterClrMapping/>
  </p:clrMapOvr>
  <p:transition spd="med" advClick="0" advTm="2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23742865"/>
      </p:ext>
    </p:extLst>
  </p:cSld>
  <p:clrMapOvr>
    <a:masterClrMapping/>
  </p:clrMapOvr>
  <p:transition spd="med" advClick="0" advTm="2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45522199"/>
      </p:ext>
    </p:extLst>
  </p:cSld>
  <p:clrMapOvr>
    <a:masterClrMapping/>
  </p:clrMapOvr>
  <p:transition spd="med" advClick="0" advTm="2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03057178"/>
      </p:ext>
    </p:extLst>
  </p:cSld>
  <p:clrMapOvr>
    <a:masterClrMapping/>
  </p:clrMapOvr>
  <p:transition spd="med" advClick="0" advTm="2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10951223"/>
      </p:ext>
    </p:extLst>
  </p:cSld>
  <p:clrMapOvr>
    <a:masterClrMapping/>
  </p:clrMapOvr>
  <p:transition spd="med" advClick="0" advTm="2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66579964"/>
      </p:ext>
    </p:extLst>
  </p:cSld>
  <p:clrMapOvr>
    <a:masterClrMapping/>
  </p:clrMapOvr>
  <p:transition spd="med" advClick="0" advTm="2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11265829"/>
      </p:ext>
    </p:extLst>
  </p:cSld>
  <p:clrMapOvr>
    <a:masterClrMapping/>
  </p:clrMapOvr>
  <p:transition spd="med" advClick="0" advTm="2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23097365"/>
      </p:ext>
    </p:extLst>
  </p:cSld>
  <p:clrMapOvr>
    <a:masterClrMapping/>
  </p:clrMapOvr>
  <p:transition spd="med" advClick="0" advTm="2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83808082"/>
      </p:ext>
    </p:extLst>
  </p:cSld>
  <p:clrMapOvr>
    <a:masterClrMapping/>
  </p:clrMapOvr>
  <p:transition spd="med" advClick="0" advTm="2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77251551"/>
      </p:ext>
    </p:extLst>
  </p:cSld>
  <p:clrMapOvr>
    <a:masterClrMapping/>
  </p:clrMapOvr>
  <p:transition spd="med" advClick="0" advTm="2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59924590"/>
      </p:ext>
    </p:extLst>
  </p:cSld>
  <p:clrMapOvr>
    <a:masterClrMapping/>
  </p:clrMapOvr>
  <p:transition spd="med" advClick="0" advTm="2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C686-CA7E-47D9-9865-1DCAE11D8371}" type="datetimeFigureOut">
              <a:rPr lang="hu-HU" smtClean="0"/>
              <a:pPr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7738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22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hf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hf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" y="-23658"/>
            <a:ext cx="3657600" cy="27432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88" y="4419600"/>
            <a:ext cx="3657600" cy="24384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54" y="-424"/>
            <a:ext cx="2743200" cy="3657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571750" cy="3429000"/>
          </a:xfrm>
          <a:prstGeom prst="rect">
            <a:avLst/>
          </a:prstGeom>
        </p:spPr>
      </p:pic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1907704" y="2932868"/>
            <a:ext cx="5256584" cy="1486732"/>
          </a:xfrm>
          <a:solidFill>
            <a:srgbClr val="BEB78C">
              <a:alpha val="64706"/>
            </a:srgbClr>
          </a:solidFill>
        </p:spPr>
        <p:txBody>
          <a:bodyPr>
            <a:normAutofit/>
          </a:bodyPr>
          <a:lstStyle/>
          <a:p>
            <a:r>
              <a:rPr lang="hu-HU" b="1" cap="small" dirty="0">
                <a:solidFill>
                  <a:schemeClr val="bg1"/>
                </a:solidFill>
              </a:rPr>
              <a:t>időskorban felmerülő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b="1" cap="small" dirty="0">
                <a:solidFill>
                  <a:schemeClr val="bg1"/>
                </a:solidFill>
              </a:rPr>
              <a:t>Problémák és megoldásmódok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2771801" y="1484785"/>
            <a:ext cx="3744416" cy="1440160"/>
          </a:xfrm>
          <a:solidFill>
            <a:srgbClr val="938853">
              <a:alpha val="35000"/>
            </a:srgbClr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SZAKMAI NAP</a:t>
            </a:r>
            <a:br>
              <a:rPr lang="hu-HU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hu-HU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2016</a:t>
            </a:r>
            <a:endParaRPr lang="hu-HU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642187"/>
      </p:ext>
    </p:extLst>
  </p:cSld>
  <p:clrMapOvr>
    <a:masterClrMapping/>
  </p:clrMapOvr>
  <p:transition spd="med" advClick="0" advTm="22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23" y="188689"/>
            <a:ext cx="10858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ím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altLang="hu-HU" sz="3600" dirty="0" smtClean="0">
                <a:latin typeface="Footlight MT Light" pitchFamily="18" charset="0"/>
              </a:rPr>
              <a:t>Veszprémi Érseki Hittudományi Főiskola</a:t>
            </a:r>
            <a:br>
              <a:rPr lang="hu-HU" altLang="hu-HU" sz="3600" dirty="0" smtClean="0">
                <a:latin typeface="Footlight MT Light" pitchFamily="18" charset="0"/>
              </a:rPr>
            </a:br>
            <a:r>
              <a:rPr lang="hu-HU" altLang="hu-HU" sz="3600" dirty="0" smtClean="0">
                <a:latin typeface="Footlight MT Light" pitchFamily="18" charset="0"/>
              </a:rPr>
              <a:t>Képzési Kínálata 2017-től</a:t>
            </a: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133898" y="1628775"/>
            <a:ext cx="4321175" cy="467000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hu-HU" b="1" kern="0" cap="small" dirty="0">
                <a:solidFill>
                  <a:srgbClr val="002060"/>
                </a:solidFill>
                <a:latin typeface="Footlight MT Light" pitchFamily="18" charset="0"/>
                <a:cs typeface="+mn-cs"/>
              </a:rPr>
              <a:t>Alapképzéseink (BA)</a:t>
            </a:r>
            <a:endParaRPr lang="hu-HU" kern="0" dirty="0">
              <a:solidFill>
                <a:srgbClr val="002060"/>
              </a:solidFill>
              <a:latin typeface="Footlight MT Light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Szociális munka szak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 err="1">
                <a:solidFill>
                  <a:srgbClr val="C00000"/>
                </a:solidFill>
                <a:latin typeface="Footlight MT Light" pitchFamily="18" charset="0"/>
                <a:cs typeface="+mn-cs"/>
              </a:rPr>
              <a:t>Katekéta</a:t>
            </a: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 - lelkipásztori munkatárs </a:t>
            </a:r>
            <a:r>
              <a:rPr lang="hu-HU" kern="0" dirty="0" smtClean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szak</a:t>
            </a:r>
          </a:p>
          <a:p>
            <a:pPr eaLnBrk="0" hangingPunct="0">
              <a:spcBef>
                <a:spcPct val="20000"/>
              </a:spcBef>
              <a:defRPr/>
            </a:pPr>
            <a:endParaRPr lang="hu-HU" kern="0" dirty="0">
              <a:solidFill>
                <a:srgbClr val="C00000"/>
              </a:solidFill>
              <a:latin typeface="Footlight MT Light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hu-HU" b="1" kern="0" cap="small" dirty="0">
                <a:solidFill>
                  <a:srgbClr val="002060"/>
                </a:solidFill>
                <a:latin typeface="Footlight MT Light" pitchFamily="18" charset="0"/>
                <a:cs typeface="+mn-cs"/>
              </a:rPr>
              <a:t>Egységes osztatlan képzéseink</a:t>
            </a:r>
            <a:endParaRPr lang="hu-HU" kern="0" dirty="0">
              <a:solidFill>
                <a:srgbClr val="002060"/>
              </a:solidFill>
              <a:latin typeface="Footlight MT Light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Hittanár­  nevelőtanár szak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Hittanár - angol nyelv és kultúra tanár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Hittanár - dráma és színházismeret tanár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Hittanár - informatikatanár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Hittanár - magyartanár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Hittanár - német nyelv- és kultúra tanár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Hittanár - természetismeret/ környezetismeret tanár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Teológia szak</a:t>
            </a:r>
          </a:p>
        </p:txBody>
      </p:sp>
      <p:sp>
        <p:nvSpPr>
          <p:cNvPr id="10" name="Tartalom helye 4"/>
          <p:cNvSpPr txBox="1">
            <a:spLocks/>
          </p:cNvSpPr>
          <p:nvPr/>
        </p:nvSpPr>
        <p:spPr>
          <a:xfrm>
            <a:off x="4365848" y="1258458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hu-HU" b="1" kern="0" cap="small" dirty="0" smtClean="0">
                <a:solidFill>
                  <a:srgbClr val="002060"/>
                </a:solidFill>
                <a:latin typeface="Footlight MT Light" pitchFamily="18" charset="0"/>
                <a:cs typeface="+mn-cs"/>
              </a:rPr>
              <a:t>Egyéb </a:t>
            </a:r>
            <a:r>
              <a:rPr lang="hu-HU" b="1" kern="0" cap="small" dirty="0">
                <a:solidFill>
                  <a:srgbClr val="002060"/>
                </a:solidFill>
                <a:latin typeface="Footlight MT Light" pitchFamily="18" charset="0"/>
                <a:cs typeface="+mn-cs"/>
              </a:rPr>
              <a:t>képzéseink</a:t>
            </a:r>
            <a:endParaRPr lang="hu-HU" kern="0" dirty="0">
              <a:solidFill>
                <a:srgbClr val="002060"/>
              </a:solidFill>
              <a:latin typeface="Footlight MT Light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Pedagógus szakvizsga (tehetséggondozás, tehetségfejlesztés tanulmányterülettel)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Közoktatási vezető és pedagógus szakvizsga továbbképzés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  <a:cs typeface="+mn-cs"/>
              </a:rPr>
              <a:t>Karitász specializáció</a:t>
            </a:r>
            <a:endParaRPr lang="hu-HU" sz="3200" kern="0" dirty="0">
              <a:solidFill>
                <a:srgbClr val="C00000"/>
              </a:solidFill>
              <a:latin typeface="Footlight MT Light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</a:rPr>
              <a:t>Alkalmazott szociális gerontológia szakirányú </a:t>
            </a:r>
            <a:r>
              <a:rPr lang="hu-HU" kern="0" dirty="0" smtClean="0">
                <a:solidFill>
                  <a:srgbClr val="C00000"/>
                </a:solidFill>
                <a:latin typeface="Footlight MT Light" pitchFamily="18" charset="0"/>
              </a:rPr>
              <a:t>továbbképzés</a:t>
            </a:r>
            <a:endParaRPr lang="hu-HU" kern="0" dirty="0">
              <a:solidFill>
                <a:srgbClr val="C00000"/>
              </a:solidFill>
              <a:latin typeface="Footlight MT Light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kern="0" dirty="0">
                <a:solidFill>
                  <a:srgbClr val="C00000"/>
                </a:solidFill>
                <a:latin typeface="Footlight MT Light" pitchFamily="18" charset="0"/>
              </a:rPr>
              <a:t>Iskolai szociális munka szakirányú </a:t>
            </a:r>
            <a:r>
              <a:rPr lang="hu-HU" kern="0" dirty="0" smtClean="0">
                <a:solidFill>
                  <a:srgbClr val="C00000"/>
                </a:solidFill>
                <a:latin typeface="Footlight MT Light" pitchFamily="18" charset="0"/>
              </a:rPr>
              <a:t>továbbképzés</a:t>
            </a:r>
            <a:endParaRPr lang="hu-HU" kern="0" dirty="0">
              <a:solidFill>
                <a:srgbClr val="C00000"/>
              </a:solidFill>
              <a:latin typeface="Footlight MT Light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hu-HU" sz="3200" kern="0" dirty="0">
              <a:latin typeface="+mn-lt"/>
              <a:cs typeface="+mn-cs"/>
            </a:endParaRPr>
          </a:p>
        </p:txBody>
      </p:sp>
      <p:pic>
        <p:nvPicPr>
          <p:cNvPr id="11" name="Kép 10" descr="v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35194"/>
            <a:ext cx="3384376" cy="244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28128727"/>
      </p:ext>
    </p:extLst>
  </p:cSld>
  <p:clrMapOvr>
    <a:masterClrMapping/>
  </p:clrMapOvr>
  <p:transition spd="med" advClick="0" advTm="22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z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55" y="0"/>
            <a:ext cx="1635451" cy="1635451"/>
          </a:xfrm>
          <a:prstGeom prst="rect">
            <a:avLst/>
          </a:prstGeom>
          <a:solidFill>
            <a:srgbClr val="FFFFFF">
              <a:alpha val="8588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29916"/>
            <a:ext cx="7560840" cy="487809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Poor Richard" panose="02080502050505020702" pitchFamily="18" charset="0"/>
              </a:rPr>
              <a:t>Szakirányú továbbképzési ajánlataink</a:t>
            </a:r>
            <a:endParaRPr lang="hu-HU" sz="4800" dirty="0">
              <a:latin typeface="Poor Richard" panose="02080502050505020702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000108"/>
            <a:ext cx="8822214" cy="5741260"/>
          </a:xfrm>
        </p:spPr>
        <p:txBody>
          <a:bodyPr>
            <a:normAutofit fontScale="25000" lnSpcReduction="20000"/>
          </a:bodyPr>
          <a:lstStyle/>
          <a:p>
            <a:pPr marL="0" indent="0" eaLnBrk="0" hangingPunct="0">
              <a:buNone/>
              <a:defRPr/>
            </a:pPr>
            <a:r>
              <a:rPr lang="hu-HU" sz="12800" u="sng" kern="0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Alkalmazott szociális </a:t>
            </a:r>
            <a:r>
              <a:rPr lang="hu-HU" sz="12800" u="sng" kern="0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gerontológia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sz="5200" b="1" dirty="0" smtClean="0"/>
              <a:t>Cél: </a:t>
            </a:r>
            <a:r>
              <a:rPr lang="hu-HU" sz="5200" dirty="0" smtClean="0"/>
              <a:t>Az </a:t>
            </a:r>
            <a:r>
              <a:rPr lang="hu-HU" sz="5200" dirty="0"/>
              <a:t>időskor és az öregedés jellemzőinek pontosabb megismerése, a segítés, gondozás, fejlesztés, kutatás, tudomány legújabb eredményeinek </a:t>
            </a:r>
            <a:r>
              <a:rPr lang="hu-HU" sz="5200" dirty="0" smtClean="0"/>
              <a:t>megismertetése. Képzésünk a gyakorlat </a:t>
            </a:r>
            <a:r>
              <a:rPr lang="hu-HU" sz="5200" dirty="0"/>
              <a:t>orientált és a nemzetközi tapasztalatokkal rendelkező Debreceni Egyetem Egészségügyi Kar Gerontológiai Koordinációs Központ </a:t>
            </a:r>
            <a:r>
              <a:rPr lang="hu-HU" sz="5200" dirty="0" smtClean="0"/>
              <a:t>által összeállított  képzési tematikát vette alapul.  </a:t>
            </a:r>
            <a:endParaRPr lang="hu-HU" sz="5200" dirty="0"/>
          </a:p>
          <a:p>
            <a:pPr marL="0" indent="0">
              <a:buNone/>
            </a:pPr>
            <a:endParaRPr lang="hu-HU" sz="5200" dirty="0" smtClean="0"/>
          </a:p>
          <a:p>
            <a:pPr marL="0" indent="0">
              <a:buNone/>
            </a:pPr>
            <a:r>
              <a:rPr lang="hu-HU" sz="5200" b="1" dirty="0" smtClean="0"/>
              <a:t>Jelentkezéshez szükséges végzettségek: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5200" dirty="0" smtClean="0"/>
              <a:t>Társadalomtudományi </a:t>
            </a:r>
            <a:r>
              <a:rPr lang="hu-HU" sz="5200" dirty="0"/>
              <a:t>képzési területen: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5200" dirty="0"/>
              <a:t>szociális munka vagy </a:t>
            </a:r>
            <a:r>
              <a:rPr lang="hu-HU" sz="5200" dirty="0" err="1"/>
              <a:t>szociálpedagógia</a:t>
            </a:r>
            <a:r>
              <a:rPr lang="hu-HU" sz="5200" dirty="0"/>
              <a:t> alapképzési szakon  (korábban a megfelelő főiskolai képzésben) szerzett oklevél.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5200" dirty="0"/>
              <a:t>Orvos- és egészségtudomány képzési területen: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5200" dirty="0"/>
              <a:t>ápolás és betegellátás alapképzési szak ápoló vagy gyógytornász szakirányán, vagy egészségügyi gondozás és prevenció alapképzési szak védőnő szakirányán </a:t>
            </a:r>
            <a:r>
              <a:rPr lang="hu-HU" sz="5200" i="1" dirty="0"/>
              <a:t>(korábban a megfelelő főiskolai képzésben)</a:t>
            </a:r>
            <a:r>
              <a:rPr lang="hu-HU" sz="5200" dirty="0"/>
              <a:t> szerzett oklevél.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5200" dirty="0"/>
              <a:t>Hitéleti képzési területen alapképzésben (korábban főiskolai szintű képzésben) szerzett oklevél.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5200" dirty="0"/>
              <a:t>Pedagógus képzési területen alapképzésben (korábban főiskolai szintű képzésben) szerzett oklevél. </a:t>
            </a:r>
          </a:p>
          <a:p>
            <a:pPr marL="0" indent="0">
              <a:buNone/>
            </a:pPr>
            <a:r>
              <a:rPr lang="hu-HU" sz="5200" b="1" dirty="0" smtClean="0"/>
              <a:t>A </a:t>
            </a:r>
            <a:r>
              <a:rPr lang="hu-HU" sz="5200" b="1" dirty="0"/>
              <a:t>felvétel feltétele továbbá egy év idősekkel </a:t>
            </a:r>
            <a:r>
              <a:rPr lang="hu-HU" sz="5200" dirty="0"/>
              <a:t>kapcsolatos szociális, vagy egészségügyi ellátásban szerzett igazolt </a:t>
            </a:r>
            <a:r>
              <a:rPr lang="hu-HU" sz="5200" b="1" dirty="0"/>
              <a:t>szakmai gyakorlat</a:t>
            </a:r>
            <a:r>
              <a:rPr lang="hu-HU" sz="5200" dirty="0"/>
              <a:t>. </a:t>
            </a:r>
            <a:endParaRPr lang="hu-HU" sz="5200" dirty="0" smtClean="0"/>
          </a:p>
          <a:p>
            <a:pPr marL="0" indent="0">
              <a:buNone/>
            </a:pPr>
            <a:endParaRPr lang="hu-HU" sz="5200" dirty="0"/>
          </a:p>
          <a:p>
            <a:pPr marL="0" indent="0">
              <a:buNone/>
            </a:pPr>
            <a:r>
              <a:rPr lang="hu-HU" sz="5200" b="1" dirty="0"/>
              <a:t>Képzés ideje:</a:t>
            </a:r>
            <a:r>
              <a:rPr lang="hu-HU" sz="5200" dirty="0"/>
              <a:t>	2 félév</a:t>
            </a:r>
          </a:p>
          <a:p>
            <a:pPr marL="0" indent="0">
              <a:buNone/>
            </a:pPr>
            <a:r>
              <a:rPr lang="hu-HU" sz="5200" b="1" dirty="0"/>
              <a:t>Képzési </a:t>
            </a:r>
            <a:r>
              <a:rPr lang="hu-HU" sz="5200" b="1" dirty="0" smtClean="0"/>
              <a:t>forma: </a:t>
            </a:r>
            <a:r>
              <a:rPr lang="hu-HU" sz="5200" dirty="0" smtClean="0"/>
              <a:t>levelező </a:t>
            </a:r>
            <a:r>
              <a:rPr lang="hu-HU" sz="5200" dirty="0"/>
              <a:t>képzés</a:t>
            </a:r>
          </a:p>
          <a:p>
            <a:pPr marL="0" indent="0">
              <a:buNone/>
            </a:pPr>
            <a:r>
              <a:rPr lang="hu-HU" sz="5200" b="1" dirty="0"/>
              <a:t>Képzési díj:</a:t>
            </a:r>
            <a:r>
              <a:rPr lang="hu-HU" sz="5200" dirty="0"/>
              <a:t>	85 000 Ft/félév</a:t>
            </a:r>
          </a:p>
          <a:p>
            <a:pPr marL="0" indent="0">
              <a:buNone/>
            </a:pPr>
            <a:r>
              <a:rPr lang="hu-HU" sz="5200" b="1" dirty="0"/>
              <a:t>Minimális létszám:</a:t>
            </a:r>
            <a:r>
              <a:rPr lang="hu-HU" sz="5200" dirty="0"/>
              <a:t>   10 fő</a:t>
            </a:r>
          </a:p>
          <a:p>
            <a:pPr marL="0" indent="0">
              <a:buNone/>
            </a:pPr>
            <a:r>
              <a:rPr lang="hu-HU" sz="5200" b="1" dirty="0"/>
              <a:t>Szerezhető kredit</a:t>
            </a:r>
            <a:r>
              <a:rPr lang="hu-HU" sz="5200" b="1" dirty="0" smtClean="0"/>
              <a:t>:</a:t>
            </a:r>
            <a:r>
              <a:rPr lang="hu-HU" sz="5200" dirty="0" smtClean="0"/>
              <a:t>  </a:t>
            </a:r>
            <a:r>
              <a:rPr lang="hu-HU" sz="5200" dirty="0"/>
              <a:t>60 kredit</a:t>
            </a:r>
          </a:p>
          <a:p>
            <a:pPr marL="0" indent="0">
              <a:buNone/>
            </a:pPr>
            <a:r>
              <a:rPr lang="hu-HU" sz="5200" b="1" dirty="0"/>
              <a:t>A képzési idő kontakt óra száma:</a:t>
            </a:r>
            <a:r>
              <a:rPr lang="hu-HU" sz="5200" dirty="0"/>
              <a:t>  200 óra</a:t>
            </a:r>
          </a:p>
          <a:p>
            <a:pPr marL="0" indent="0">
              <a:buNone/>
            </a:pPr>
            <a:r>
              <a:rPr lang="hu-HU" sz="5200" b="1" dirty="0" smtClean="0"/>
              <a:t>Helyszín: </a:t>
            </a:r>
            <a:r>
              <a:rPr lang="hu-HU" sz="5200" dirty="0" smtClean="0"/>
              <a:t>Veszprémi </a:t>
            </a:r>
            <a:r>
              <a:rPr lang="hu-HU" sz="5200" dirty="0"/>
              <a:t>Érseki Hittudományi Főiskola, Veszprém, Jutai út 18/2 </a:t>
            </a:r>
          </a:p>
          <a:p>
            <a:pPr marL="0" indent="0">
              <a:buNone/>
            </a:pPr>
            <a:r>
              <a:rPr lang="hu-HU" sz="5200" b="1" dirty="0"/>
              <a:t>Képzési koordinátor:</a:t>
            </a:r>
            <a:r>
              <a:rPr lang="hu-HU" sz="5200" dirty="0"/>
              <a:t>	Feketéné Magyar Zsófia  </a:t>
            </a:r>
          </a:p>
          <a:p>
            <a:pPr eaLnBrk="0" hangingPunct="0">
              <a:buFontTx/>
              <a:buChar char="•"/>
              <a:defRPr/>
            </a:pPr>
            <a:endParaRPr lang="hu-HU" sz="5200" kern="0" dirty="0">
              <a:solidFill>
                <a:srgbClr val="602E04"/>
              </a:solidFill>
              <a:latin typeface="Footlight MT Light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hu-HU" sz="5200" kern="0" dirty="0" smtClean="0">
                <a:solidFill>
                  <a:srgbClr val="602E04"/>
                </a:solidFill>
                <a:latin typeface="Footlight MT Light" pitchFamily="18" charset="0"/>
              </a:rPr>
              <a:t>További részletek, információk 2016. decembertől a </a:t>
            </a:r>
            <a:r>
              <a:rPr lang="hu-HU" sz="5200" kern="0" dirty="0" err="1" smtClean="0">
                <a:solidFill>
                  <a:srgbClr val="602E04"/>
                </a:solidFill>
                <a:latin typeface="Footlight MT Light" pitchFamily="18" charset="0"/>
                <a:hlinkClick r:id="rId3"/>
              </a:rPr>
              <a:t>www.vhf</a:t>
            </a:r>
            <a:r>
              <a:rPr lang="hu-HU" sz="5200" kern="0" dirty="0" smtClean="0">
                <a:solidFill>
                  <a:srgbClr val="602E04"/>
                </a:solidFill>
                <a:latin typeface="Footlight MT Light" pitchFamily="18" charset="0"/>
              </a:rPr>
              <a:t> honlapon „Egyéb képzéseink” címsor alatt!  </a:t>
            </a:r>
            <a:endParaRPr lang="hu-HU" sz="5200" kern="0" dirty="0">
              <a:solidFill>
                <a:srgbClr val="602E04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829701"/>
      </p:ext>
    </p:extLst>
  </p:cSld>
  <p:clrMapOvr>
    <a:masterClrMapping/>
  </p:clrMapOvr>
  <p:transition spd="med" advClick="0" advTm="22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 eaLnBrk="0" hangingPunct="0">
              <a:defRPr/>
            </a:pPr>
            <a:r>
              <a:rPr lang="hu-HU" sz="3100" u="sng" kern="0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Iskolai szociális munka szakirányú </a:t>
            </a:r>
            <a:r>
              <a:rPr lang="hu-HU" sz="3100" u="sng" kern="0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továbbképzés</a:t>
            </a:r>
            <a:endParaRPr lang="hu-HU" sz="3100" u="sng" kern="0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hu-HU" b="1" dirty="0" smtClean="0"/>
              <a:t>Cél: </a:t>
            </a:r>
            <a:r>
              <a:rPr lang="hu-HU" dirty="0"/>
              <a:t>Az iskolai szociális munka szakirányú továbbképzés megszerzésével a szakember olyan speciális tudású segítőjévé válik az iskolai közösségnek, aki képes rendszerszemléletűen elemezni a családokban-, közösségben-, iskolai keretek között zajló folyamatokat, felismerni és hatékonyan kezelni a szociális problémákat, megelőző célú projekteket kidolgozni és levezényelni, támogató szolgáltatásokat kiépíteni. </a:t>
            </a:r>
            <a:endParaRPr lang="hu-HU" b="1" dirty="0" smtClean="0"/>
          </a:p>
          <a:p>
            <a:pPr marL="0" lvl="0" indent="0">
              <a:buNone/>
            </a:pPr>
            <a:r>
              <a:rPr lang="hu-HU" b="1" dirty="0"/>
              <a:t>A felvétel feltételei:</a:t>
            </a:r>
            <a:endParaRPr lang="hu-HU" dirty="0"/>
          </a:p>
          <a:p>
            <a:r>
              <a:rPr lang="hu-HU" dirty="0"/>
              <a:t>Legalább alapképzésben szerzett oklevél társadalomtudomány vagy bölcsészettudomány képzési területen.</a:t>
            </a:r>
          </a:p>
          <a:p>
            <a:pPr marL="0" lvl="0" indent="0">
              <a:buNone/>
            </a:pPr>
            <a:endParaRPr lang="hu-HU" b="1" dirty="0" smtClean="0"/>
          </a:p>
          <a:p>
            <a:pPr marL="0" lvl="0" indent="0">
              <a:buNone/>
            </a:pPr>
            <a:r>
              <a:rPr lang="hu-HU" b="1" dirty="0" smtClean="0"/>
              <a:t>A </a:t>
            </a:r>
            <a:r>
              <a:rPr lang="hu-HU" b="1" dirty="0"/>
              <a:t>képzés formája: </a:t>
            </a:r>
            <a:r>
              <a:rPr lang="hu-HU" dirty="0"/>
              <a:t>levelező</a:t>
            </a:r>
          </a:p>
          <a:p>
            <a:pPr marL="0" indent="0">
              <a:buNone/>
            </a:pPr>
            <a:r>
              <a:rPr lang="hu-HU" b="1" dirty="0"/>
              <a:t> </a:t>
            </a:r>
            <a:r>
              <a:rPr lang="hu-HU" b="1" dirty="0" smtClean="0"/>
              <a:t>A </a:t>
            </a:r>
            <a:r>
              <a:rPr lang="hu-HU" b="1" dirty="0"/>
              <a:t>képzés szerkezete: 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A képzési idő: </a:t>
            </a:r>
            <a:r>
              <a:rPr lang="hu-HU" dirty="0"/>
              <a:t>2 félév</a:t>
            </a:r>
          </a:p>
          <a:p>
            <a:pPr marL="0" indent="0">
              <a:buNone/>
            </a:pPr>
            <a:r>
              <a:rPr lang="hu-HU" b="1" dirty="0"/>
              <a:t>Oklevélhez szükséges kredit száma:</a:t>
            </a:r>
            <a:r>
              <a:rPr lang="hu-HU" dirty="0"/>
              <a:t> 60 kredit</a:t>
            </a:r>
          </a:p>
          <a:p>
            <a:pPr marL="0" indent="0">
              <a:buNone/>
            </a:pPr>
            <a:r>
              <a:rPr lang="hu-HU" b="1" dirty="0"/>
              <a:t>A képzési idő kontakt óra száma:</a:t>
            </a:r>
            <a:r>
              <a:rPr lang="hu-HU" dirty="0"/>
              <a:t> 148 óra</a:t>
            </a:r>
          </a:p>
          <a:p>
            <a:pPr marL="0" indent="0">
              <a:buNone/>
            </a:pPr>
            <a:r>
              <a:rPr lang="hu-HU" b="1" dirty="0"/>
              <a:t>Az elmélet és a gyakorlat aránya: </a:t>
            </a:r>
            <a:r>
              <a:rPr lang="hu-HU" dirty="0"/>
              <a:t>elmélet 40 %, gyakorlat 60 %</a:t>
            </a:r>
          </a:p>
          <a:p>
            <a:pPr marL="0" indent="0">
              <a:buNone/>
            </a:pPr>
            <a:r>
              <a:rPr lang="hu-HU" b="1" dirty="0" smtClean="0"/>
              <a:t>Képzési </a:t>
            </a:r>
            <a:r>
              <a:rPr lang="hu-HU" b="1" dirty="0"/>
              <a:t>díj: </a:t>
            </a:r>
            <a:r>
              <a:rPr lang="hu-HU" dirty="0"/>
              <a:t>70 ezer forint / félév</a:t>
            </a:r>
          </a:p>
          <a:p>
            <a:pPr marL="0" indent="0">
              <a:buNone/>
            </a:pPr>
            <a:r>
              <a:rPr lang="hu-HU" b="1" dirty="0" err="1"/>
              <a:t>Min.létszám</a:t>
            </a:r>
            <a:r>
              <a:rPr lang="hu-HU" b="1" dirty="0"/>
              <a:t>:</a:t>
            </a:r>
            <a:r>
              <a:rPr lang="hu-HU" dirty="0"/>
              <a:t> 10 </a:t>
            </a:r>
            <a:r>
              <a:rPr lang="hu-HU" dirty="0" smtClean="0"/>
              <a:t>fő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kern="0" dirty="0">
                <a:solidFill>
                  <a:srgbClr val="602E04"/>
                </a:solidFill>
                <a:latin typeface="Footlight MT Light" pitchFamily="18" charset="0"/>
              </a:rPr>
              <a:t>További részletek, információk 2016. decembertől a </a:t>
            </a:r>
            <a:r>
              <a:rPr lang="hu-HU" kern="0" dirty="0" err="1">
                <a:solidFill>
                  <a:srgbClr val="602E04"/>
                </a:solidFill>
                <a:latin typeface="Footlight MT Light" pitchFamily="18" charset="0"/>
                <a:hlinkClick r:id="rId2"/>
              </a:rPr>
              <a:t>www.vhf</a:t>
            </a:r>
            <a:r>
              <a:rPr lang="hu-HU" kern="0" dirty="0">
                <a:solidFill>
                  <a:srgbClr val="602E04"/>
                </a:solidFill>
                <a:latin typeface="Footlight MT Light" pitchFamily="18" charset="0"/>
              </a:rPr>
              <a:t> honlapon „Egyéb képzéseink” címsor alatt!  </a:t>
            </a:r>
            <a:endParaRPr lang="hu-HU" dirty="0"/>
          </a:p>
          <a:p>
            <a:endParaRPr lang="hu-HU" dirty="0"/>
          </a:p>
        </p:txBody>
      </p:sp>
      <p:pic>
        <p:nvPicPr>
          <p:cNvPr id="4" name="Picture 6" descr="Sz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928934"/>
            <a:ext cx="1635451" cy="1635451"/>
          </a:xfrm>
          <a:prstGeom prst="rect">
            <a:avLst/>
          </a:prstGeom>
          <a:solidFill>
            <a:srgbClr val="FFFFFF">
              <a:alpha val="8588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207150"/>
      </p:ext>
    </p:extLst>
  </p:cSld>
  <p:clrMapOvr>
    <a:masterClrMapping/>
  </p:clrMapOvr>
  <p:transition spd="med" advClick="0" advTm="22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204</TotalTime>
  <Words>330</Words>
  <Application>Microsoft Office PowerPoint</Application>
  <PresentationFormat>Diavetítés a képernyőre (4:3 oldalarány)</PresentationFormat>
  <Paragraphs>62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Office-téma</vt:lpstr>
      <vt:lpstr>SZAKMAI NAP 2016</vt:lpstr>
      <vt:lpstr>Veszprémi Érseki Hittudományi Főiskola Képzési Kínálata 2017-től</vt:lpstr>
      <vt:lpstr>Szakirányú továbbképzési ajánlataink</vt:lpstr>
      <vt:lpstr>Iskolai szociális munka szakirányú továbbképzés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NAP 2015</dc:title>
  <dc:creator>Magvas Mária</dc:creator>
  <cp:lastModifiedBy>Zsófi</cp:lastModifiedBy>
  <cp:revision>18</cp:revision>
  <dcterms:created xsi:type="dcterms:W3CDTF">2015-11-18T12:16:36Z</dcterms:created>
  <dcterms:modified xsi:type="dcterms:W3CDTF">2016-11-22T01:13:45Z</dcterms:modified>
</cp:coreProperties>
</file>