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66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da" initials="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8T17:26:00.803" idx="3">
    <p:pos x="10" y="10"/>
    <p:text>Az egyik legfontosabb vezérelv a humor. Mit értünk ez alatt, ez van itt felsorolva. Az első kép Devecserben az Őszifény nyugdíjas klubban készült, a második pedig a vörösiszap károsultak lakótelepén. Itt a Vöröskereszt épületében kaptunk helyet. Teljesen új csoport, akik együtt maradtak és már több, mint egy éve működnek önállóan. Nekik annyira hiányzott a nevetés az életükből, hogy minden vidám percért hálásak voltak. Ezt ők mondták el nekem később.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8T17:07:20.428" idx="1">
    <p:pos x="10" y="10"/>
    <p:text>Első csoportfoglalkozásom, ahol az idősek többsége erősen korlátozott volt mozgásban és egyéb készségekben is. Jó hatásfokkal lehetett alkalmazni a ritmusgyakorlatokat, valamint a szinekkel való játékot. Örömmel vettek részt a foglalkozásokon, bár az első alkalommal felhívták a figyelmemet, hogy velük már nem sokra megyek, mert Ők már csak a halált várják. A tizedik alkalom után nehezen bucsuztunk el egymástól.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8T17:21:05.943" idx="2">
    <p:pos x="10" y="10"/>
    <p:text>A különböző feladatok a csoport képességeihez igazodnak, nincs meghatározott szint, vagy gyakorlat, amit mindenképpen el kell végezni. A tréner felelősége az, hogy mindenkinek legyen sikerélménye és mindenkinek legyen némi kihívás is egy-egy foglalkozás.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8T17:44:57.885" idx="4">
    <p:pos x="10" y="10"/>
    <p:text>Úgy gondolom, hogy az idősképzés minden területről kell, hogy támogatva legyen, mert mindegyikhez tartozik egy kicsit, de legfontosabb mégis az egész társadalomnak, hogy vidám, emberhez méltó időskora legyen mindenkinek.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4189A1-0447-408C-B3D4-57118A0AF162}" type="datetimeFigureOut">
              <a:rPr lang="hu-HU" smtClean="0"/>
              <a:pPr/>
              <a:t>2016.11.18.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6E950D-1323-4688-8914-F2E2FFB5EC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57388"/>
          </a:xfrm>
        </p:spPr>
        <p:txBody>
          <a:bodyPr/>
          <a:lstStyle/>
          <a:p>
            <a:r>
              <a:rPr lang="hu-HU" dirty="0" err="1" smtClean="0">
                <a:solidFill>
                  <a:srgbClr val="FFC000"/>
                </a:solidFill>
              </a:rPr>
              <a:t>Senior</a:t>
            </a:r>
            <a:r>
              <a:rPr lang="hu-HU" dirty="0" smtClean="0">
                <a:solidFill>
                  <a:srgbClr val="FFC000"/>
                </a:solidFill>
              </a:rPr>
              <a:t> fejlesztő program a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Katolikus Ifjúsági és Felnőttképzési Egyesület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működtetésében</a:t>
            </a:r>
          </a:p>
          <a:p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Idősen is fiatalosan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 descr="ani_logo_rov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2117321" cy="1728192"/>
          </a:xfrm>
          <a:prstGeom prst="rect">
            <a:avLst/>
          </a:prstGeom>
        </p:spPr>
      </p:pic>
      <p:pic>
        <p:nvPicPr>
          <p:cNvPr id="7" name="Kép 6" descr="KIFE _logo-szines na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Befejezés 1"/>
          <p:cNvSpPr/>
          <p:nvPr/>
        </p:nvSpPr>
        <p:spPr>
          <a:xfrm>
            <a:off x="1547664" y="404664"/>
            <a:ext cx="6120680" cy="10081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Lucida Calligraphy" panose="03010101010101010101" pitchFamily="66" charset="0"/>
              </a:rPr>
              <a:t>Memória fejlesztés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27584" y="1988840"/>
            <a:ext cx="7560840" cy="3785652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Nevek tanulása, vagy bevásárló lista készítése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Vers tanulás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Rejtvény fejtés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Különböző logikai feladatok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Szövegek kiegészítése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Elbújtatott szavak keresése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Közmondás részletek párosítása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Játékos matematika / </a:t>
            </a:r>
            <a:r>
              <a:rPr lang="hu-HU" sz="1600" dirty="0"/>
              <a:t>egy liba megy két liba előtt, egy liba megy két liba mögött egy liba megy két liba között /</a:t>
            </a:r>
          </a:p>
        </p:txBody>
      </p:sp>
    </p:spTree>
    <p:extLst>
      <p:ext uri="{BB962C8B-B14F-4D97-AF65-F5344CB8AC3E}">
        <p14:creationId xmlns:p14="http://schemas.microsoft.com/office/powerpoint/2010/main" val="7152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lag alulnézetben 1"/>
          <p:cNvSpPr/>
          <p:nvPr/>
        </p:nvSpPr>
        <p:spPr>
          <a:xfrm>
            <a:off x="251520" y="188640"/>
            <a:ext cx="8712968" cy="6408712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Mit ad a képzés?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Közösség építés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Kompetencia fejlesztés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Koordináció javítás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Kondíció javítás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Motiváció a készségek bemutatásához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Szellemi tréning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Vidámság</a:t>
            </a:r>
          </a:p>
          <a:p>
            <a:pPr algn="ctr"/>
            <a:r>
              <a:rPr lang="hu-HU" sz="4000" u="sng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Mire jó!</a:t>
            </a:r>
            <a:endParaRPr lang="hu-HU" sz="4000" u="sng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Depresszió oldása</a:t>
            </a:r>
            <a:endParaRPr lang="hu-HU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Magány elkerülése</a:t>
            </a:r>
            <a:endParaRPr lang="hu-HU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Unalom elűzése</a:t>
            </a:r>
            <a:endParaRPr lang="hu-HU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0000"/>
                </a:solidFill>
              </a:rPr>
              <a:t>Feleslegesség </a:t>
            </a:r>
            <a:r>
              <a:rPr lang="hu-HU" b="1" dirty="0" smtClean="0">
                <a:solidFill>
                  <a:srgbClr val="FF0000"/>
                </a:solidFill>
              </a:rPr>
              <a:t>érzés megszüntetése</a:t>
            </a:r>
            <a:endParaRPr lang="hu-HU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Időskori </a:t>
            </a:r>
            <a:r>
              <a:rPr lang="hu-HU" b="1" dirty="0" err="1" smtClean="0">
                <a:solidFill>
                  <a:srgbClr val="FF0000"/>
                </a:solidFill>
              </a:rPr>
              <a:t>demencia</a:t>
            </a:r>
            <a:r>
              <a:rPr lang="hu-HU" b="1" dirty="0" smtClean="0">
                <a:solidFill>
                  <a:srgbClr val="FF0000"/>
                </a:solidFill>
              </a:rPr>
              <a:t> késleltetése</a:t>
            </a:r>
            <a:endParaRPr lang="hu-HU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Egymás segítésének lehetősége</a:t>
            </a:r>
            <a:endParaRPr lang="hu-HU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ercs függőlegesen 2"/>
          <p:cNvSpPr/>
          <p:nvPr/>
        </p:nvSpPr>
        <p:spPr>
          <a:xfrm>
            <a:off x="899592" y="188640"/>
            <a:ext cx="6984776" cy="648072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Mi kell ehhez?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Óriási propaganda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Egyházi személyektől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Orvosoktól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Szociális munkásoktól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Hivataloktól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Különböző minisztériumoktól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Önkéntesek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Középiskolások, diákok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Nyugdíjasok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Hely és eszköz igény kielégítése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Önkormányzatok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Kultúrházak, esetleg iskolák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Képzők képzése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Képzőintézmények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Egyházak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Adatbázis</a:t>
            </a:r>
          </a:p>
        </p:txBody>
      </p:sp>
    </p:spTree>
    <p:extLst>
      <p:ext uri="{BB962C8B-B14F-4D97-AF65-F5344CB8AC3E}">
        <p14:creationId xmlns:p14="http://schemas.microsoft.com/office/powerpoint/2010/main" val="23215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435270" y="2926980"/>
            <a:ext cx="3174871" cy="1070590"/>
            <a:chOff x="322815" y="2586863"/>
            <a:chExt cx="3910411" cy="1070590"/>
          </a:xfrm>
        </p:grpSpPr>
        <p:sp>
          <p:nvSpPr>
            <p:cNvPr id="33" name="Lekerekített téglalap 32"/>
            <p:cNvSpPr/>
            <p:nvPr/>
          </p:nvSpPr>
          <p:spPr>
            <a:xfrm>
              <a:off x="322815" y="2586863"/>
              <a:ext cx="3910411" cy="1070590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4" name="Lekerekített téglalap 4"/>
            <p:cNvSpPr/>
            <p:nvPr/>
          </p:nvSpPr>
          <p:spPr>
            <a:xfrm>
              <a:off x="482291" y="2629457"/>
              <a:ext cx="3396763" cy="1007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7465" tIns="37465" rIns="37465" bIns="37465" numCol="1" spcCol="1270" anchor="ctr" anchorCtr="0">
              <a:noAutofit/>
            </a:bodyPr>
            <a:lstStyle/>
            <a:p>
              <a:pPr marL="0" marR="0" lvl="0" indent="0" algn="ctr" defTabSz="2622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IDŐSKÉPZÉS</a:t>
              </a:r>
              <a:endPara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3961537" y="1361385"/>
            <a:ext cx="99067" cy="1981342"/>
            <a:chOff x="4250529" y="1231901"/>
            <a:chExt cx="99067" cy="1981342"/>
          </a:xfrm>
        </p:grpSpPr>
        <p:sp>
          <p:nvSpPr>
            <p:cNvPr id="31" name="Egyenes összekötő 5"/>
            <p:cNvSpPr/>
            <p:nvPr/>
          </p:nvSpPr>
          <p:spPr>
            <a:xfrm rot="17589678">
              <a:off x="3309391" y="2208861"/>
              <a:ext cx="1981342" cy="274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710"/>
                  </a:moveTo>
                  <a:lnTo>
                    <a:pt x="1981342" y="1371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2" name="Egyenes összekötő 6"/>
            <p:cNvSpPr/>
            <p:nvPr/>
          </p:nvSpPr>
          <p:spPr>
            <a:xfrm rot="17589678">
              <a:off x="4250529" y="2173038"/>
              <a:ext cx="99067" cy="990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4379668" y="1174869"/>
            <a:ext cx="4339763" cy="743489"/>
            <a:chOff x="4689714" y="940003"/>
            <a:chExt cx="4339763" cy="743489"/>
          </a:xfrm>
        </p:grpSpPr>
        <p:sp>
          <p:nvSpPr>
            <p:cNvPr id="29" name="Lekerekített téglalap 28"/>
            <p:cNvSpPr/>
            <p:nvPr/>
          </p:nvSpPr>
          <p:spPr>
            <a:xfrm>
              <a:off x="4689714" y="940003"/>
              <a:ext cx="4339763" cy="743489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0" name="Lekerekített téglalap 8"/>
            <p:cNvSpPr/>
            <p:nvPr/>
          </p:nvSpPr>
          <p:spPr>
            <a:xfrm>
              <a:off x="4711490" y="961779"/>
              <a:ext cx="4296211" cy="6999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KULTÚRA</a:t>
              </a: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4020473" y="2187224"/>
            <a:ext cx="60825" cy="1216515"/>
            <a:chOff x="4269650" y="2058074"/>
            <a:chExt cx="60825" cy="1216515"/>
          </a:xfrm>
        </p:grpSpPr>
        <p:sp>
          <p:nvSpPr>
            <p:cNvPr id="27" name="Egyenes összekötő 9"/>
            <p:cNvSpPr/>
            <p:nvPr/>
          </p:nvSpPr>
          <p:spPr>
            <a:xfrm rot="18590209">
              <a:off x="3691805" y="2652621"/>
              <a:ext cx="1216515" cy="274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710"/>
                  </a:moveTo>
                  <a:lnTo>
                    <a:pt x="1216515" y="1371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8" name="Egyenes összekötő 10"/>
            <p:cNvSpPr/>
            <p:nvPr/>
          </p:nvSpPr>
          <p:spPr>
            <a:xfrm rot="18590209">
              <a:off x="4269650" y="2635919"/>
              <a:ext cx="60825" cy="60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4371435" y="2090786"/>
            <a:ext cx="4338991" cy="741944"/>
            <a:chOff x="4689714" y="1828296"/>
            <a:chExt cx="4338991" cy="741944"/>
          </a:xfrm>
        </p:grpSpPr>
        <p:sp>
          <p:nvSpPr>
            <p:cNvPr id="25" name="Lekerekített téglalap 24"/>
            <p:cNvSpPr/>
            <p:nvPr/>
          </p:nvSpPr>
          <p:spPr>
            <a:xfrm>
              <a:off x="4689714" y="1828296"/>
              <a:ext cx="4338991" cy="741944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6" name="Lekerekített téglalap 12"/>
            <p:cNvSpPr/>
            <p:nvPr/>
          </p:nvSpPr>
          <p:spPr>
            <a:xfrm>
              <a:off x="4711445" y="1850027"/>
              <a:ext cx="4295529" cy="6984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SPORT</a:t>
              </a: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622706" y="3291389"/>
            <a:ext cx="779374" cy="38968"/>
            <a:chOff x="3910375" y="3119182"/>
            <a:chExt cx="779374" cy="38968"/>
          </a:xfrm>
        </p:grpSpPr>
        <p:sp>
          <p:nvSpPr>
            <p:cNvPr id="23" name="Egyenes összekötő 13"/>
            <p:cNvSpPr/>
            <p:nvPr/>
          </p:nvSpPr>
          <p:spPr>
            <a:xfrm rot="46500">
              <a:off x="3910375" y="3124956"/>
              <a:ext cx="779374" cy="274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710"/>
                  </a:moveTo>
                  <a:lnTo>
                    <a:pt x="779374" y="1371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4" name="Egyenes összekötő 14"/>
            <p:cNvSpPr/>
            <p:nvPr/>
          </p:nvSpPr>
          <p:spPr>
            <a:xfrm rot="46500">
              <a:off x="4280578" y="3119182"/>
              <a:ext cx="38968" cy="389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4371435" y="2943097"/>
            <a:ext cx="4334473" cy="816875"/>
            <a:chOff x="4689714" y="2735500"/>
            <a:chExt cx="4334473" cy="816875"/>
          </a:xfrm>
        </p:grpSpPr>
        <p:sp>
          <p:nvSpPr>
            <p:cNvPr id="21" name="Lekerekített téglalap 20"/>
            <p:cNvSpPr/>
            <p:nvPr/>
          </p:nvSpPr>
          <p:spPr>
            <a:xfrm>
              <a:off x="4689714" y="2735500"/>
              <a:ext cx="4334473" cy="816875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2" name="Lekerekített téglalap 16"/>
            <p:cNvSpPr/>
            <p:nvPr/>
          </p:nvSpPr>
          <p:spPr>
            <a:xfrm>
              <a:off x="4713639" y="2759425"/>
              <a:ext cx="4286623" cy="769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MŰVELŐDÉS</a:t>
              </a: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4000360" y="3196153"/>
            <a:ext cx="60940" cy="1218814"/>
            <a:chOff x="4269592" y="2992549"/>
            <a:chExt cx="60940" cy="1218814"/>
          </a:xfrm>
        </p:grpSpPr>
        <p:sp>
          <p:nvSpPr>
            <p:cNvPr id="19" name="Egyenes összekötő 17"/>
            <p:cNvSpPr/>
            <p:nvPr/>
          </p:nvSpPr>
          <p:spPr>
            <a:xfrm rot="3015198">
              <a:off x="3690655" y="3588245"/>
              <a:ext cx="1218814" cy="274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710"/>
                  </a:moveTo>
                  <a:lnTo>
                    <a:pt x="1218814" y="1371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Egyenes összekötő 18"/>
            <p:cNvSpPr/>
            <p:nvPr/>
          </p:nvSpPr>
          <p:spPr>
            <a:xfrm rot="3015198">
              <a:off x="4269592" y="3571486"/>
              <a:ext cx="60940" cy="609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434749" y="3938646"/>
            <a:ext cx="4284158" cy="787586"/>
            <a:chOff x="4689714" y="3676723"/>
            <a:chExt cx="4284158" cy="787586"/>
          </a:xfrm>
        </p:grpSpPr>
        <p:sp>
          <p:nvSpPr>
            <p:cNvPr id="17" name="Lekerekített téglalap 16"/>
            <p:cNvSpPr/>
            <p:nvPr/>
          </p:nvSpPr>
          <p:spPr>
            <a:xfrm>
              <a:off x="4689714" y="3676723"/>
              <a:ext cx="4284158" cy="787586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8" name="Lekerekített téglalap 20"/>
            <p:cNvSpPr/>
            <p:nvPr/>
          </p:nvSpPr>
          <p:spPr>
            <a:xfrm>
              <a:off x="4712782" y="3699791"/>
              <a:ext cx="4238022" cy="7414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EGÉSZSÉGÜGY</a:t>
              </a: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3972345" y="3306316"/>
            <a:ext cx="101271" cy="2025434"/>
            <a:chOff x="4249427" y="3055434"/>
            <a:chExt cx="101271" cy="2025434"/>
          </a:xfrm>
        </p:grpSpPr>
        <p:sp>
          <p:nvSpPr>
            <p:cNvPr id="15" name="Egyenes összekötő 21"/>
            <p:cNvSpPr/>
            <p:nvPr/>
          </p:nvSpPr>
          <p:spPr>
            <a:xfrm rot="4042274">
              <a:off x="3287345" y="4054440"/>
              <a:ext cx="2025434" cy="274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710"/>
                  </a:moveTo>
                  <a:lnTo>
                    <a:pt x="2025434" y="1371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6" name="Egyenes összekötő 22"/>
            <p:cNvSpPr/>
            <p:nvPr/>
          </p:nvSpPr>
          <p:spPr>
            <a:xfrm rot="4042274">
              <a:off x="4249427" y="4017515"/>
              <a:ext cx="101271" cy="1012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4454890" y="4897824"/>
            <a:ext cx="4240949" cy="787586"/>
            <a:chOff x="4689714" y="4609113"/>
            <a:chExt cx="4240949" cy="787586"/>
          </a:xfrm>
        </p:grpSpPr>
        <p:sp>
          <p:nvSpPr>
            <p:cNvPr id="13" name="Lekerekített téglalap 12"/>
            <p:cNvSpPr/>
            <p:nvPr/>
          </p:nvSpPr>
          <p:spPr>
            <a:xfrm>
              <a:off x="4689714" y="4609113"/>
              <a:ext cx="4240949" cy="787586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Lekerekített téglalap 24"/>
            <p:cNvSpPr/>
            <p:nvPr/>
          </p:nvSpPr>
          <p:spPr>
            <a:xfrm>
              <a:off x="4712782" y="4632181"/>
              <a:ext cx="4194813" cy="7414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OKTATÁS</a:t>
              </a: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3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ím 1"/>
          <p:cNvSpPr txBox="1">
            <a:spLocks/>
          </p:cNvSpPr>
          <p:nvPr/>
        </p:nvSpPr>
        <p:spPr>
          <a:xfrm>
            <a:off x="1980828" y="1124744"/>
            <a:ext cx="5182344" cy="14700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Köszönöm a figyelmet!</a:t>
            </a:r>
            <a:br>
              <a:rPr lang="hu-HU" dirty="0" smtClean="0"/>
            </a:br>
            <a:r>
              <a:rPr lang="hu-HU" dirty="0" smtClean="0"/>
              <a:t>Várom a kérdéseiket!</a:t>
            </a:r>
            <a:endParaRPr lang="hu-HU" dirty="0"/>
          </a:p>
        </p:txBody>
      </p:sp>
      <p:sp>
        <p:nvSpPr>
          <p:cNvPr id="37" name="Alcím 2"/>
          <p:cNvSpPr txBox="1">
            <a:spLocks/>
          </p:cNvSpPr>
          <p:nvPr/>
        </p:nvSpPr>
        <p:spPr>
          <a:xfrm>
            <a:off x="1371600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Dömötöri Melinda   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2016.11.22 </a:t>
            </a:r>
          </a:p>
        </p:txBody>
      </p:sp>
    </p:spTree>
    <p:extLst>
      <p:ext uri="{BB962C8B-B14F-4D97-AF65-F5344CB8AC3E}">
        <p14:creationId xmlns:p14="http://schemas.microsoft.com/office/powerpoint/2010/main" val="25013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>
                <a:solidFill>
                  <a:srgbClr val="FFC000"/>
                </a:solidFill>
              </a:rPr>
              <a:t>Idősödő társadalom</a:t>
            </a:r>
          </a:p>
          <a:p>
            <a:r>
              <a:rPr lang="hu-HU" sz="2400" dirty="0" smtClean="0">
                <a:solidFill>
                  <a:srgbClr val="FFC000"/>
                </a:solidFill>
              </a:rPr>
              <a:t>Nyugdíjkorhatár növelése korlátozott</a:t>
            </a:r>
          </a:p>
          <a:p>
            <a:r>
              <a:rPr lang="hu-HU" sz="2400" dirty="0" smtClean="0">
                <a:solidFill>
                  <a:srgbClr val="FFC000"/>
                </a:solidFill>
              </a:rPr>
              <a:t>Egészségügyi ellátó rendszer </a:t>
            </a:r>
          </a:p>
          <a:p>
            <a:pPr>
              <a:buNone/>
            </a:pPr>
            <a:r>
              <a:rPr lang="hu-HU" sz="2400" dirty="0" smtClean="0">
                <a:solidFill>
                  <a:srgbClr val="FFC000"/>
                </a:solidFill>
              </a:rPr>
              <a:t>			kapacitásai végesek</a:t>
            </a:r>
          </a:p>
          <a:p>
            <a:r>
              <a:rPr lang="hu-HU" sz="2400" dirty="0" smtClean="0">
                <a:solidFill>
                  <a:srgbClr val="FFC000"/>
                </a:solidFill>
              </a:rPr>
              <a:t>Elmagányosodás a </a:t>
            </a:r>
            <a:r>
              <a:rPr lang="hu-HU" sz="2400" dirty="0" err="1" smtClean="0">
                <a:solidFill>
                  <a:srgbClr val="FFC000"/>
                </a:solidFill>
              </a:rPr>
              <a:t>seniorok</a:t>
            </a:r>
            <a:r>
              <a:rPr lang="hu-HU" sz="2400" dirty="0" smtClean="0">
                <a:solidFill>
                  <a:srgbClr val="FFC000"/>
                </a:solidFill>
              </a:rPr>
              <a:t> körében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Szemléletbeli változás szükséges</a:t>
            </a:r>
          </a:p>
          <a:p>
            <a:pPr algn="r"/>
            <a:r>
              <a:rPr lang="hu-HU" dirty="0" smtClean="0">
                <a:solidFill>
                  <a:srgbClr val="FFFF00"/>
                </a:solidFill>
              </a:rPr>
              <a:t>idősek eltartotti rétegként való kezelése helyett társadalmi erőként való gondolkodás </a:t>
            </a:r>
          </a:p>
          <a:p>
            <a:pPr algn="r"/>
            <a:r>
              <a:rPr lang="hu-HU" dirty="0" smtClean="0">
                <a:solidFill>
                  <a:srgbClr val="FFFF00"/>
                </a:solidFill>
              </a:rPr>
              <a:t>élethosszig tartó tanulás gyakorlati megnyilvánulása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Helyzetkép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 descr="KSH Nepesseg 2013apr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4664"/>
            <a:ext cx="303783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3970784" cy="255307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Emberi érték alapú idősügyi hozzáállás kialakítása: hasznosság, fontosság, bölcsesség, elégedettség érzésének stabilizálása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Tudáskapacitás közösségben tartása: helyi társadalomban kifejtett aktív hatás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Célok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39952" y="3789040"/>
            <a:ext cx="4536504" cy="180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hu-HU" sz="2200" dirty="0">
                <a:solidFill>
                  <a:srgbClr val="FFC000"/>
                </a:solidFill>
              </a:rPr>
              <a:t>Társadalmi elégedettség: testi, szellemi és lelki kondicionálás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hu-HU" sz="2200" dirty="0">
                <a:solidFill>
                  <a:srgbClr val="FFC000"/>
                </a:solidFill>
              </a:rPr>
              <a:t>Gazdasági haszon: egészségi állapot javulás/stagnálás, vásárló erő fenntartása, rászorultság csökkentése</a:t>
            </a:r>
          </a:p>
        </p:txBody>
      </p:sp>
      <p:pic>
        <p:nvPicPr>
          <p:cNvPr id="5" name="Kép 4" descr="IMG_5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3024336" cy="2268252"/>
          </a:xfrm>
          <a:prstGeom prst="rect">
            <a:avLst/>
          </a:prstGeom>
        </p:spPr>
      </p:pic>
      <p:pic>
        <p:nvPicPr>
          <p:cNvPr id="6" name="Kép 5" descr="DSCN1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933056"/>
            <a:ext cx="2915816" cy="218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3970784" cy="45720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50+ életkorúak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Nyugdíjasok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Idősek klubjai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Magányos időskorúak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Idősotthonok lakói</a:t>
            </a:r>
          </a:p>
          <a:p>
            <a:r>
              <a:rPr lang="hu-HU" dirty="0" err="1" smtClean="0">
                <a:solidFill>
                  <a:srgbClr val="FFC000"/>
                </a:solidFill>
              </a:rPr>
              <a:t>Demens</a:t>
            </a:r>
            <a:r>
              <a:rPr lang="hu-HU" dirty="0" smtClean="0">
                <a:solidFill>
                  <a:srgbClr val="FFC000"/>
                </a:solidFill>
              </a:rPr>
              <a:t> betegek</a:t>
            </a:r>
          </a:p>
          <a:p>
            <a:endParaRPr lang="hu-HU" dirty="0" smtClean="0"/>
          </a:p>
          <a:p>
            <a:pPr>
              <a:buNone/>
            </a:pPr>
            <a:endParaRPr lang="hu-H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Jelentősége különösen nagy a hátrányos helyzetű településeken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Célcsoport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Kép 4" descr="Idősotthon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2656"/>
            <a:ext cx="3131840" cy="2348880"/>
          </a:xfrm>
          <a:prstGeom prst="rect">
            <a:avLst/>
          </a:prstGeom>
        </p:spPr>
      </p:pic>
      <p:pic>
        <p:nvPicPr>
          <p:cNvPr id="4" name="Kép 3" descr="IMG_5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419872" cy="2564904"/>
          </a:xfrm>
          <a:prstGeom prst="rect">
            <a:avLst/>
          </a:prstGeom>
        </p:spPr>
      </p:pic>
      <p:pic>
        <p:nvPicPr>
          <p:cNvPr id="6" name="Kép 5" descr="IMG_3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93096"/>
            <a:ext cx="2752080" cy="206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FFC000"/>
                </a:solidFill>
              </a:rPr>
              <a:t>Időskorúak képzése</a:t>
            </a:r>
          </a:p>
          <a:p>
            <a:r>
              <a:rPr lang="hu-HU" sz="2400" dirty="0" smtClean="0">
                <a:solidFill>
                  <a:srgbClr val="FFC000"/>
                </a:solidFill>
              </a:rPr>
              <a:t>Idősek közösségi életének </a:t>
            </a:r>
          </a:p>
          <a:p>
            <a:pPr>
              <a:buNone/>
            </a:pPr>
            <a:r>
              <a:rPr lang="hu-HU" sz="2400" dirty="0" smtClean="0">
                <a:solidFill>
                  <a:srgbClr val="FFC000"/>
                </a:solidFill>
              </a:rPr>
              <a:t>				fejlesztése</a:t>
            </a:r>
          </a:p>
          <a:p>
            <a:r>
              <a:rPr lang="hu-HU" sz="2400" dirty="0" err="1" smtClean="0">
                <a:solidFill>
                  <a:srgbClr val="FFC000"/>
                </a:solidFill>
              </a:rPr>
              <a:t>Demens</a:t>
            </a:r>
            <a:r>
              <a:rPr lang="hu-HU" sz="2400" dirty="0" smtClean="0">
                <a:solidFill>
                  <a:srgbClr val="FFC000"/>
                </a:solidFill>
              </a:rPr>
              <a:t> betegek foglalkoztató </a:t>
            </a:r>
          </a:p>
          <a:p>
            <a:pPr>
              <a:buNone/>
            </a:pPr>
            <a:r>
              <a:rPr lang="hu-HU" sz="2400" dirty="0" smtClean="0">
                <a:solidFill>
                  <a:srgbClr val="FFC000"/>
                </a:solidFill>
              </a:rPr>
              <a:t>				csoportjai</a:t>
            </a:r>
          </a:p>
          <a:p>
            <a:r>
              <a:rPr lang="hu-HU" sz="2400" dirty="0" err="1" smtClean="0">
                <a:solidFill>
                  <a:srgbClr val="FFC000"/>
                </a:solidFill>
              </a:rPr>
              <a:t>Intergenerációs</a:t>
            </a:r>
            <a:r>
              <a:rPr lang="hu-HU" sz="2400" dirty="0" smtClean="0">
                <a:solidFill>
                  <a:srgbClr val="FFC000"/>
                </a:solidFill>
              </a:rPr>
              <a:t> tanulási alkalmak</a:t>
            </a: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Eszközök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79512" y="4797152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</a:rPr>
              <a:t>Senior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Kortárs Csoportvezető Képzés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411760" y="4797152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</a:rPr>
              <a:t>Senior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 fejlesztő módszertani online adatbázis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876256" y="4797152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</a:rPr>
              <a:t>Intergenerációs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Segítő Képzés</a:t>
            </a:r>
          </a:p>
        </p:txBody>
      </p:sp>
      <p:pic>
        <p:nvPicPr>
          <p:cNvPr id="7" name="Kép 6" descr="DSCN1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16632"/>
            <a:ext cx="3275856" cy="2456892"/>
          </a:xfrm>
          <a:prstGeom prst="rect">
            <a:avLst/>
          </a:prstGeom>
        </p:spPr>
      </p:pic>
      <p:pic>
        <p:nvPicPr>
          <p:cNvPr id="8" name="Kép 7" descr="DSC05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588" y="2132856"/>
            <a:ext cx="3264363" cy="2448272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79512" y="5949280"/>
            <a:ext cx="2376264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Budapest, Szeged, Békéscsaba</a:t>
            </a:r>
            <a:endParaRPr lang="hu-HU" sz="1400" dirty="0"/>
          </a:p>
        </p:txBody>
      </p:sp>
      <p:sp>
        <p:nvSpPr>
          <p:cNvPr id="10" name="Ellipszis 9"/>
          <p:cNvSpPr/>
          <p:nvPr/>
        </p:nvSpPr>
        <p:spPr>
          <a:xfrm>
            <a:off x="2123728" y="5949280"/>
            <a:ext cx="2736304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Képzést elvégzők  számára  segédanyagok</a:t>
            </a:r>
            <a:endParaRPr lang="hu-HU" sz="14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4644008" y="4797152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Időskorúak képzése, foglalkozásai</a:t>
            </a:r>
          </a:p>
        </p:txBody>
      </p:sp>
      <p:sp>
        <p:nvSpPr>
          <p:cNvPr id="12" name="Ellipszis 11"/>
          <p:cNvSpPr/>
          <p:nvPr/>
        </p:nvSpPr>
        <p:spPr>
          <a:xfrm>
            <a:off x="4499992" y="5949280"/>
            <a:ext cx="2376264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Országszerte számos helyszínen</a:t>
            </a:r>
            <a:endParaRPr lang="hu-HU" sz="1400" dirty="0"/>
          </a:p>
        </p:txBody>
      </p:sp>
      <p:sp>
        <p:nvSpPr>
          <p:cNvPr id="13" name="Ellipszis 12"/>
          <p:cNvSpPr/>
          <p:nvPr/>
        </p:nvSpPr>
        <p:spPr>
          <a:xfrm>
            <a:off x="6551712" y="5949280"/>
            <a:ext cx="2592288" cy="9087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2017-ben máltai magyar és dán együttműködésben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Együttműködő partnerek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524000"/>
            <a:ext cx="3826768" cy="2049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Forum </a:t>
            </a:r>
            <a:r>
              <a:rPr lang="hu-HU" sz="1600" dirty="0" err="1" smtClean="0">
                <a:solidFill>
                  <a:schemeClr val="accent2">
                    <a:lumMod val="75000"/>
                  </a:schemeClr>
                </a:solidFill>
              </a:rPr>
              <a:t>für</a:t>
            </a:r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accent2">
                    <a:lumMod val="75000"/>
                  </a:schemeClr>
                </a:solidFill>
              </a:rPr>
              <a:t>Katholischer</a:t>
            </a:r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accent2">
                    <a:lumMod val="75000"/>
                  </a:schemeClr>
                </a:solidFill>
              </a:rPr>
              <a:t>Erwachsenenbildung</a:t>
            </a:r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 – KIFE közös projekt</a:t>
            </a:r>
          </a:p>
          <a:p>
            <a:pPr algn="ctr"/>
            <a:r>
              <a:rPr lang="hu-HU" sz="1600" dirty="0" smtClean="0"/>
              <a:t>osztrák-magyar </a:t>
            </a:r>
            <a:r>
              <a:rPr lang="hu-HU" sz="1600" dirty="0" err="1" smtClean="0"/>
              <a:t>Grundtvig</a:t>
            </a:r>
            <a:r>
              <a:rPr lang="hu-HU" sz="1600" dirty="0" smtClean="0"/>
              <a:t> </a:t>
            </a:r>
            <a:r>
              <a:rPr lang="hu-HU" sz="1600" dirty="0" err="1" smtClean="0"/>
              <a:t>senior</a:t>
            </a:r>
            <a:r>
              <a:rPr lang="hu-HU" sz="1600" dirty="0" smtClean="0"/>
              <a:t> önkéntes program</a:t>
            </a:r>
            <a:endParaRPr lang="hu-HU" sz="16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491880" y="2780928"/>
            <a:ext cx="280831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Dömötöri Melinda</a:t>
            </a:r>
          </a:p>
          <a:p>
            <a:pPr algn="ctr"/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Rettegi Zsolt</a:t>
            </a:r>
          </a:p>
          <a:p>
            <a:pPr algn="ctr"/>
            <a:endParaRPr lang="hu-H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hazai adaptáció</a:t>
            </a:r>
          </a:p>
          <a:p>
            <a:pPr algn="ctr"/>
            <a:r>
              <a:rPr lang="hu-HU" sz="1600" dirty="0" err="1" smtClean="0">
                <a:solidFill>
                  <a:schemeClr val="accent2">
                    <a:lumMod val="75000"/>
                  </a:schemeClr>
                </a:solidFill>
              </a:rPr>
              <a:t>Senior</a:t>
            </a:r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</a:rPr>
              <a:t> Kortárs Csoportvezető Képzés</a:t>
            </a:r>
          </a:p>
        </p:txBody>
      </p:sp>
      <p:sp>
        <p:nvSpPr>
          <p:cNvPr id="6" name="Ellipszis 5"/>
          <p:cNvSpPr/>
          <p:nvPr/>
        </p:nvSpPr>
        <p:spPr>
          <a:xfrm>
            <a:off x="827584" y="3645024"/>
            <a:ext cx="2160240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önkormányzatok</a:t>
            </a:r>
            <a:endParaRPr lang="hu-HU" sz="1400" dirty="0"/>
          </a:p>
        </p:txBody>
      </p:sp>
      <p:sp>
        <p:nvSpPr>
          <p:cNvPr id="9" name="Ellipszis 8"/>
          <p:cNvSpPr/>
          <p:nvPr/>
        </p:nvSpPr>
        <p:spPr>
          <a:xfrm>
            <a:off x="6660232" y="2492896"/>
            <a:ext cx="2160240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egyházmegyék, plébániák,</a:t>
            </a:r>
            <a:endParaRPr lang="hu-HU" sz="1400" dirty="0"/>
          </a:p>
        </p:txBody>
      </p:sp>
      <p:sp>
        <p:nvSpPr>
          <p:cNvPr id="10" name="Ellipszis 9"/>
          <p:cNvSpPr/>
          <p:nvPr/>
        </p:nvSpPr>
        <p:spPr>
          <a:xfrm>
            <a:off x="5004048" y="4509120"/>
            <a:ext cx="4139952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Dél-alföldi Teleházak Egyesülete</a:t>
            </a:r>
          </a:p>
          <a:p>
            <a:pPr algn="ctr"/>
            <a:r>
              <a:rPr lang="hu-HU" sz="1400" dirty="0" smtClean="0"/>
              <a:t>Nemzetközi </a:t>
            </a:r>
            <a:r>
              <a:rPr lang="hu-HU" sz="1400" dirty="0" err="1" smtClean="0"/>
              <a:t>senior</a:t>
            </a:r>
            <a:r>
              <a:rPr lang="hu-HU" sz="1400" dirty="0" smtClean="0"/>
              <a:t> kortárs segítő képzés, </a:t>
            </a:r>
            <a:r>
              <a:rPr lang="hu-HU" sz="1400" dirty="0" err="1" smtClean="0"/>
              <a:t>Intergenerációs</a:t>
            </a:r>
            <a:r>
              <a:rPr lang="hu-HU" sz="1400" dirty="0" smtClean="0"/>
              <a:t> segítő képzés tananyagának kidolgozása</a:t>
            </a:r>
          </a:p>
          <a:p>
            <a:pPr algn="ctr"/>
            <a:endParaRPr lang="hu-HU" sz="1400" dirty="0" smtClean="0"/>
          </a:p>
          <a:p>
            <a:pPr algn="ctr"/>
            <a:r>
              <a:rPr lang="hu-HU" sz="1400" dirty="0" smtClean="0"/>
              <a:t>Erasmus+ stratégiai partnerségi programban partnerként </a:t>
            </a:r>
          </a:p>
          <a:p>
            <a:pPr algn="ctr"/>
            <a:r>
              <a:rPr lang="hu-HU" sz="1400" dirty="0" smtClean="0"/>
              <a:t>(magyar, máltai, dán partnerek)</a:t>
            </a:r>
            <a:endParaRPr lang="hu-HU" sz="1400" dirty="0"/>
          </a:p>
        </p:txBody>
      </p:sp>
      <p:cxnSp>
        <p:nvCxnSpPr>
          <p:cNvPr id="13" name="Egyenes összekötő nyíllal 12"/>
          <p:cNvCxnSpPr>
            <a:stCxn id="5" idx="1"/>
            <a:endCxn id="6" idx="6"/>
          </p:cNvCxnSpPr>
          <p:nvPr/>
        </p:nvCxnSpPr>
        <p:spPr>
          <a:xfrm flipH="1">
            <a:off x="2987824" y="3933056"/>
            <a:ext cx="50405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3491880" y="41490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5" idx="0"/>
            <a:endCxn id="8" idx="4"/>
          </p:cNvCxnSpPr>
          <p:nvPr/>
        </p:nvCxnSpPr>
        <p:spPr>
          <a:xfrm flipV="1">
            <a:off x="4896036" y="2348880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5" idx="3"/>
            <a:endCxn id="9" idx="3"/>
          </p:cNvCxnSpPr>
          <p:nvPr/>
        </p:nvCxnSpPr>
        <p:spPr>
          <a:xfrm flipV="1">
            <a:off x="6300192" y="3168985"/>
            <a:ext cx="676400" cy="764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 descr="IMG_3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460776"/>
            <a:ext cx="2592288" cy="1944216"/>
          </a:xfrm>
          <a:prstGeom prst="rect">
            <a:avLst/>
          </a:prstGeom>
        </p:spPr>
      </p:pic>
      <p:cxnSp>
        <p:nvCxnSpPr>
          <p:cNvPr id="27" name="Egyenes összekötő nyíllal 26"/>
          <p:cNvCxnSpPr>
            <a:stCxn id="5" idx="2"/>
            <a:endCxn id="7" idx="7"/>
          </p:cNvCxnSpPr>
          <p:nvPr/>
        </p:nvCxnSpPr>
        <p:spPr>
          <a:xfrm flipH="1">
            <a:off x="4399656" y="5085184"/>
            <a:ext cx="496380" cy="260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zis 6"/>
          <p:cNvSpPr/>
          <p:nvPr/>
        </p:nvSpPr>
        <p:spPr>
          <a:xfrm>
            <a:off x="2555776" y="5229200"/>
            <a:ext cx="2160240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idősotthonok</a:t>
            </a:r>
            <a:endParaRPr lang="hu-HU" sz="1400" dirty="0"/>
          </a:p>
        </p:txBody>
      </p:sp>
      <p:pic>
        <p:nvPicPr>
          <p:cNvPr id="29" name="Kép 28" descr="image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821683" cy="2116262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4211960" y="1556792"/>
            <a:ext cx="2160240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idősklubok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107504" y="476672"/>
            <a:ext cx="8676456" cy="223224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Lucida Calligraphy" panose="03010101010101010101" pitchFamily="66" charset="0"/>
              </a:rPr>
              <a:t>„ akinek humora van mindent tud, akinek nincs, mindenre képes…”</a:t>
            </a:r>
          </a:p>
        </p:txBody>
      </p:sp>
      <p:sp>
        <p:nvSpPr>
          <p:cNvPr id="3" name="Téglalap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Humor a legjobb feszültségoldó, </a:t>
            </a:r>
          </a:p>
          <a:p>
            <a:pPr algn="ctr"/>
            <a:r>
              <a:rPr lang="hu-HU" dirty="0"/>
              <a:t>mondta </a:t>
            </a:r>
            <a:r>
              <a:rPr lang="hu-HU" dirty="0" err="1"/>
              <a:t>Sigmud</a:t>
            </a:r>
            <a:r>
              <a:rPr lang="hu-HU" dirty="0"/>
              <a:t> </a:t>
            </a:r>
            <a:r>
              <a:rPr lang="hu-HU" dirty="0" err="1"/>
              <a:t>Feud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835880"/>
            <a:ext cx="3212242" cy="24091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35880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Befejezés 1"/>
          <p:cNvSpPr/>
          <p:nvPr/>
        </p:nvSpPr>
        <p:spPr>
          <a:xfrm>
            <a:off x="971600" y="404664"/>
            <a:ext cx="7056784" cy="122413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latin typeface="Lucida Calligraphy" panose="03010101010101010101" pitchFamily="66" charset="0"/>
              </a:rPr>
              <a:t>Mit értünk humor alatt?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8274"/>
            <a:ext cx="2952328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73982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467544" y="184827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Vidám gyakorlatokat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/>
              <a:t>Érdekes fejtörőket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/>
              <a:t>Közös játékot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/>
              <a:t>Közös éneklést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/>
              <a:t>Vidám zenéket</a:t>
            </a:r>
          </a:p>
        </p:txBody>
      </p:sp>
    </p:spTree>
    <p:extLst>
      <p:ext uri="{BB962C8B-B14F-4D97-AF65-F5344CB8AC3E}">
        <p14:creationId xmlns:p14="http://schemas.microsoft.com/office/powerpoint/2010/main" val="2751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yamatábra: Befejezés 5"/>
          <p:cNvSpPr/>
          <p:nvPr/>
        </p:nvSpPr>
        <p:spPr>
          <a:xfrm>
            <a:off x="885156" y="692696"/>
            <a:ext cx="7704856" cy="936104"/>
          </a:xfrm>
          <a:prstGeom prst="flowChartTerminator">
            <a:avLst/>
          </a:prstGeom>
          <a:solidFill>
            <a:schemeClr val="accent2">
              <a:lumMod val="75000"/>
              <a:alpha val="529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00B0F0"/>
                </a:solidFill>
                <a:latin typeface="Lucida Calligraphy" panose="03010101010101010101" pitchFamily="66" charset="0"/>
              </a:rPr>
              <a:t>Mozgási és szellemi tréning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6" y="2276872"/>
            <a:ext cx="3456384" cy="2592288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88" y="2266231"/>
            <a:ext cx="3470572" cy="2602929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Lekerekített téglalap 2"/>
          <p:cNvSpPr/>
          <p:nvPr/>
        </p:nvSpPr>
        <p:spPr>
          <a:xfrm>
            <a:off x="1425216" y="5373216"/>
            <a:ext cx="66247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i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Bentlakásos idősek otthona Ajka 2014</a:t>
            </a:r>
            <a:endParaRPr lang="hu-HU" sz="2400" b="1" i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367</Words>
  <Application>Microsoft Office PowerPoint</Application>
  <PresentationFormat>Diavetítés a képernyőre (4:3 oldalarány)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Papír</vt:lpstr>
      <vt:lpstr>Idősen is fiatalosan</vt:lpstr>
      <vt:lpstr>Helyzetkép</vt:lpstr>
      <vt:lpstr>Célok</vt:lpstr>
      <vt:lpstr>Célcsoport</vt:lpstr>
      <vt:lpstr>Eszközök</vt:lpstr>
      <vt:lpstr>Együttműködő partnerek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program</dc:title>
  <dc:creator>Edo</dc:creator>
  <cp:lastModifiedBy>Magvas Mária</cp:lastModifiedBy>
  <cp:revision>24</cp:revision>
  <dcterms:created xsi:type="dcterms:W3CDTF">2016-09-22T15:47:33Z</dcterms:created>
  <dcterms:modified xsi:type="dcterms:W3CDTF">2016-11-18T08:16:45Z</dcterms:modified>
</cp:coreProperties>
</file>