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8" r:id="rId3"/>
    <p:sldId id="257" r:id="rId4"/>
    <p:sldId id="285" r:id="rId5"/>
    <p:sldId id="293" r:id="rId6"/>
    <p:sldId id="256" r:id="rId7"/>
    <p:sldId id="282" r:id="rId8"/>
    <p:sldId id="273" r:id="rId9"/>
    <p:sldId id="294" r:id="rId10"/>
    <p:sldId id="274" r:id="rId11"/>
    <p:sldId id="275" r:id="rId12"/>
    <p:sldId id="280" r:id="rId13"/>
    <p:sldId id="281" r:id="rId14"/>
    <p:sldId id="278" r:id="rId15"/>
    <p:sldId id="284" r:id="rId16"/>
    <p:sldId id="283" r:id="rId17"/>
    <p:sldId id="301" r:id="rId18"/>
    <p:sldId id="258" r:id="rId19"/>
    <p:sldId id="260" r:id="rId20"/>
    <p:sldId id="261" r:id="rId21"/>
    <p:sldId id="263" r:id="rId22"/>
    <p:sldId id="289" r:id="rId23"/>
    <p:sldId id="290" r:id="rId24"/>
    <p:sldId id="266" r:id="rId25"/>
    <p:sldId id="267" r:id="rId26"/>
    <p:sldId id="268" r:id="rId27"/>
    <p:sldId id="269" r:id="rId28"/>
    <p:sldId id="265" r:id="rId29"/>
    <p:sldId id="291" r:id="rId30"/>
    <p:sldId id="277" r:id="rId31"/>
    <p:sldId id="287" r:id="rId32"/>
    <p:sldId id="295" r:id="rId33"/>
    <p:sldId id="296" r:id="rId34"/>
    <p:sldId id="297" r:id="rId35"/>
    <p:sldId id="298" r:id="rId36"/>
    <p:sldId id="292" r:id="rId37"/>
    <p:sldId id="300" r:id="rId38"/>
    <p:sldId id="270" r:id="rId39"/>
    <p:sldId id="271" r:id="rId40"/>
    <p:sldId id="272" r:id="rId41"/>
    <p:sldId id="299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6692-A61B-44A5-91D5-4D70FB19F636}" type="datetimeFigureOut">
              <a:rPr lang="hu-HU" smtClean="0"/>
              <a:pPr/>
              <a:t>2016.11.20.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4669-D756-4E63-B41E-238E5EA317F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hu-HU" sz="3200" dirty="0" smtClean="0"/>
              <a:t>Veszprémi Érseki Hittudományi Főiskola</a:t>
            </a:r>
            <a:br>
              <a:rPr lang="hu-HU" sz="3200" dirty="0" smtClean="0"/>
            </a:br>
            <a:r>
              <a:rPr lang="hu-HU" sz="3200" dirty="0" smtClean="0"/>
              <a:t>Szakmai nap</a:t>
            </a:r>
            <a:br>
              <a:rPr lang="hu-HU" sz="32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időskor mentális betegségei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736304"/>
          </a:xfrm>
        </p:spPr>
        <p:txBody>
          <a:bodyPr>
            <a:normAutofit/>
          </a:bodyPr>
          <a:lstStyle/>
          <a:p>
            <a:r>
              <a:rPr lang="hu-HU" dirty="0" err="1" smtClean="0"/>
              <a:t>dr</a:t>
            </a:r>
            <a:r>
              <a:rPr lang="hu-HU" dirty="0" smtClean="0"/>
              <a:t> </a:t>
            </a:r>
            <a:r>
              <a:rPr lang="hu-HU" dirty="0" err="1" smtClean="0"/>
              <a:t>Englert</a:t>
            </a:r>
            <a:r>
              <a:rPr lang="hu-HU" dirty="0" smtClean="0"/>
              <a:t> Tímea</a:t>
            </a:r>
          </a:p>
          <a:p>
            <a:r>
              <a:rPr lang="hu-HU" sz="2400" dirty="0" err="1" smtClean="0"/>
              <a:t>Csolnoky</a:t>
            </a:r>
            <a:r>
              <a:rPr lang="hu-HU" sz="2400" dirty="0" smtClean="0"/>
              <a:t> F. </a:t>
            </a:r>
            <a:r>
              <a:rPr lang="hu-HU" sz="2400" dirty="0" err="1" smtClean="0"/>
              <a:t>Kh</a:t>
            </a:r>
            <a:r>
              <a:rPr lang="hu-HU" sz="2400" dirty="0" smtClean="0"/>
              <a:t>., Pszichiátriai Szakrendelő és Gondozó</a:t>
            </a:r>
          </a:p>
          <a:p>
            <a:r>
              <a:rPr lang="hu-HU" dirty="0" smtClean="0"/>
              <a:t>2016.11.22.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666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hu-HU" sz="3200" dirty="0">
                <a:latin typeface="Arial Narrow" pitchFamily="34" charset="0"/>
              </a:rPr>
              <a:t>Mentális betegség lehetőségét felvető tünetek, panaszok</a:t>
            </a:r>
          </a:p>
        </p:txBody>
      </p:sp>
      <p:graphicFrame>
        <p:nvGraphicFramePr>
          <p:cNvPr id="101404" name="Group 28"/>
          <p:cNvGraphicFramePr>
            <a:graphicFrameLocks noGrp="1"/>
          </p:cNvGraphicFramePr>
          <p:nvPr/>
        </p:nvGraphicFramePr>
        <p:xfrm>
          <a:off x="899592" y="1556792"/>
          <a:ext cx="7300913" cy="4392488"/>
        </p:xfrm>
        <a:graphic>
          <a:graphicData uri="http://schemas.openxmlformats.org/drawingml/2006/table">
            <a:tbl>
              <a:tblPr/>
              <a:tblGrid>
                <a:gridCol w="1752600"/>
                <a:gridCol w="2921000"/>
                <a:gridCol w="2627313"/>
              </a:tblGrid>
              <a:tr h="309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Pszichés működés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Panaszok, tünetek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Tisztázandó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Emlékezet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Nagymértékű szórakozottság, szétszórtság, nevek nehezen jutnak az eszébe, rövid időn belül ugyanazt elmeséli, vagy megkérdezi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Feledékeny-e, ha igen, miben nyilvánul meg?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Mióta áll fen?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Állandó vagy időszakos?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Hogy változott az idők során?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Érzelmi élet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Érdeklődés beszűkülése, hobbik abbahagyása, fáradékonyság, csökkent vitalitás, hangulat kissé deprimált, örömérzés hiányzik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Milyen a saját megszokott átlagához képest, ha nyomottabb, van-e ebben napszaki ingadozás, alvása, étvágya változott-e?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7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Magatartás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Kezdeményezőkészség csökkenése, társas kapcsolatok beszűkülése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Kezdeményezőkészség változott-e? Társas kapcsolatai hogyan alakulnak?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043608" y="332656"/>
            <a:ext cx="7751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hu-HU" sz="3200" dirty="0">
                <a:latin typeface="Arial Narrow" pitchFamily="34" charset="0"/>
              </a:rPr>
              <a:t>A valódi és a </a:t>
            </a:r>
            <a:r>
              <a:rPr kumimoji="1" lang="hu-HU" sz="3200" dirty="0" err="1">
                <a:latin typeface="Arial Narrow" pitchFamily="34" charset="0"/>
              </a:rPr>
              <a:t>pszeudodemencia</a:t>
            </a:r>
            <a:r>
              <a:rPr kumimoji="1" lang="hu-HU" sz="3200" dirty="0">
                <a:latin typeface="Arial Narrow" pitchFamily="34" charset="0"/>
              </a:rPr>
              <a:t> elkülönítése</a:t>
            </a:r>
          </a:p>
        </p:txBody>
      </p:sp>
      <p:graphicFrame>
        <p:nvGraphicFramePr>
          <p:cNvPr id="100412" name="Group 60"/>
          <p:cNvGraphicFramePr>
            <a:graphicFrameLocks noGrp="1"/>
          </p:cNvGraphicFramePr>
          <p:nvPr/>
        </p:nvGraphicFramePr>
        <p:xfrm>
          <a:off x="899592" y="1052736"/>
          <a:ext cx="6986587" cy="5219512"/>
        </p:xfrm>
        <a:graphic>
          <a:graphicData uri="http://schemas.openxmlformats.org/drawingml/2006/table">
            <a:tbl>
              <a:tblPr/>
              <a:tblGrid>
                <a:gridCol w="2447925"/>
                <a:gridCol w="2252662"/>
                <a:gridCol w="22860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pszeudodemencia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demencia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Családi anamnézisben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Kedélybetegség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Demencia-betegség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Egyéni anamnézisben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Depresszió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(esetleg mánia)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Személyiségváltozás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Panasz emlékezetre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Előtérben áll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Gyakran hiányzik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Magatartás vizsgálatnál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Elutasító („nem tudom”) válaszok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Együttműködő, készséges („majdnem jó”) válaszok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Teljesítmény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Nagyfokban hullámzó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Stabil szintű, de hamar fárad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Tájékozódás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Lassú, jelentős eltérés nincs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Időbeli tájékozatlanság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Sikerélmény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Ha elfogadja a feladatot 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Kudarcra reakció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Közömbös iránta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Kétségbeesik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Mimika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Lehangoltságot tükröz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Kifejezéstelen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Kedélyállapot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Csak negatív irányú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Labilis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Öngyilkossági gondolatok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Lehetségesek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Nincsenek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 </a:t>
            </a:r>
            <a:r>
              <a:rPr lang="hu-HU" sz="3200" b="1" dirty="0"/>
              <a:t>Depresszió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sz="2800" dirty="0"/>
              <a:t>A mortalitásért és képességcsökkenésért felelős leggyakoribb betegségek között az unipoláris major depresszió világviszonylatban a 2. helyre várható 2020-ra az </a:t>
            </a:r>
            <a:r>
              <a:rPr lang="hu-HU" sz="2800" dirty="0" err="1"/>
              <a:t>ischaemiás</a:t>
            </a:r>
            <a:r>
              <a:rPr lang="hu-HU" sz="2800" dirty="0"/>
              <a:t> szívbetegségek után</a:t>
            </a:r>
            <a:r>
              <a:rPr lang="hu-HU" sz="2800" dirty="0" smtClean="0"/>
              <a:t>.</a:t>
            </a:r>
          </a:p>
          <a:p>
            <a:pPr>
              <a:buNone/>
            </a:pPr>
            <a:endParaRPr lang="hu-HU" sz="2800" dirty="0"/>
          </a:p>
          <a:p>
            <a:r>
              <a:rPr lang="hu-HU" sz="2800" dirty="0"/>
              <a:t>     Óriási egészségügyi, gazdasági  vonzattal bíró probléma, mely hatalmas nyomást gyakorol az ellátórendszerre!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 </a:t>
            </a:r>
            <a:r>
              <a:rPr lang="hu-HU" sz="3200" b="1" dirty="0"/>
              <a:t>A major depresszió </a:t>
            </a:r>
            <a:r>
              <a:rPr lang="hu-HU" sz="3200" b="1" dirty="0" err="1"/>
              <a:t>prevalenciája</a:t>
            </a:r>
            <a:r>
              <a:rPr lang="hu-HU" sz="3200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Élettartam </a:t>
            </a:r>
            <a:r>
              <a:rPr lang="hu-HU" dirty="0" err="1"/>
              <a:t>prevalencia</a:t>
            </a:r>
            <a:r>
              <a:rPr lang="hu-HU" dirty="0"/>
              <a:t>:		13 – 17%</a:t>
            </a:r>
          </a:p>
          <a:p>
            <a:pPr lvl="0"/>
            <a:r>
              <a:rPr lang="hu-HU" dirty="0"/>
              <a:t>1 éves </a:t>
            </a:r>
            <a:r>
              <a:rPr lang="hu-HU" dirty="0" err="1"/>
              <a:t>prevalencia</a:t>
            </a:r>
            <a:r>
              <a:rPr lang="hu-HU" dirty="0" smtClean="0"/>
              <a:t>:</a:t>
            </a:r>
            <a:r>
              <a:rPr lang="hu-HU" dirty="0"/>
              <a:t> </a:t>
            </a:r>
            <a:r>
              <a:rPr lang="hu-HU" dirty="0" smtClean="0"/>
              <a:t>                     7 </a:t>
            </a:r>
            <a:r>
              <a:rPr lang="hu-HU" dirty="0"/>
              <a:t>– 9%</a:t>
            </a:r>
          </a:p>
          <a:p>
            <a:pPr lvl="0"/>
            <a:r>
              <a:rPr lang="hu-HU" dirty="0"/>
              <a:t>1 hónapos </a:t>
            </a:r>
            <a:r>
              <a:rPr lang="hu-HU" dirty="0" err="1"/>
              <a:t>prevalencia</a:t>
            </a:r>
            <a:r>
              <a:rPr lang="hu-HU" dirty="0"/>
              <a:t>:		 2 – 4%</a:t>
            </a:r>
          </a:p>
          <a:p>
            <a:pPr>
              <a:buNone/>
            </a:pPr>
            <a:r>
              <a:rPr lang="hu-HU" dirty="0"/>
              <a:t>	</a:t>
            </a:r>
          </a:p>
          <a:p>
            <a:r>
              <a:rPr lang="hu-HU" dirty="0"/>
              <a:t>   Ugyanakkor a major depressziós </a:t>
            </a:r>
            <a:r>
              <a:rPr lang="hu-HU" dirty="0" smtClean="0"/>
              <a:t>betegek 25 </a:t>
            </a:r>
            <a:r>
              <a:rPr lang="hu-HU" dirty="0"/>
              <a:t>– 45 százaléka áll mindössze csak orvosi kezelés alatt!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/>
              <a:t>Depresszió főbb tünetei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Nyomott, mélyen fekvő hangulat </a:t>
            </a:r>
            <a:r>
              <a:rPr lang="hu-HU" dirty="0" smtClean="0"/>
              <a:t>– tartósan /legalább két héten át /</a:t>
            </a:r>
          </a:p>
          <a:p>
            <a:r>
              <a:rPr lang="hu-HU" dirty="0" smtClean="0"/>
              <a:t>A napi tevékenységek iránti </a:t>
            </a:r>
            <a:r>
              <a:rPr lang="hu-HU" b="1" dirty="0" smtClean="0">
                <a:solidFill>
                  <a:srgbClr val="FFFF00"/>
                </a:solidFill>
              </a:rPr>
              <a:t>érdeklődés elvesztése</a:t>
            </a:r>
            <a:r>
              <a:rPr lang="hu-HU" dirty="0" smtClean="0"/>
              <a:t>. A beteg elveszti az érdeklődését, illetve nem tudja élvezni azokat a tevékenységeket, amelyeket korábban élvezett, vagy amelyeket maga vagy családja érdekében meg kellene tennie.</a:t>
            </a:r>
          </a:p>
          <a:p>
            <a:r>
              <a:rPr lang="hu-HU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Az önértékelés alacsony szintje</a:t>
            </a:r>
            <a:r>
              <a:rPr lang="hu-HU" dirty="0" smtClean="0"/>
              <a:t>. A beteg elveszti önbizalmát, önértékelését, súlyosabb esetben egy kívülálló számára jelentéktelennek tűnő dolgokon rágódik, múltbeli cselekedetei miatt indokolatlan mértékű önvád kínozza.</a:t>
            </a:r>
          </a:p>
          <a:p>
            <a:r>
              <a:rPr lang="hu-HU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Alvászavar. </a:t>
            </a:r>
            <a:r>
              <a:rPr lang="hu-HU" dirty="0" smtClean="0"/>
              <a:t>Tipikusan túl korai ébredés és visszaalvási képtelenség, de atípusos esetben aluszékonyság is lehet.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Csökkent koncentrálás, akadályoztatott gondolkodás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  <a:r>
              <a:rPr lang="hu-HU" dirty="0" smtClean="0"/>
              <a:t>A betegnek koncentrálási és memória problémái vannak, melyeket jellemzően súlyosabbnak érez, mint amekkorák ténylegesen. Az érintett nehezen tud döntéseket meghozni, aggályos és habozó lesz.</a:t>
            </a:r>
          </a:p>
          <a:p>
            <a:r>
              <a:rPr lang="hu-HU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Testtömeg változás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  <a:r>
              <a:rPr lang="hu-HU" dirty="0" smtClean="0"/>
              <a:t>Az étvágy csökken (típusos esetben), vagy nő (atípusos esetben).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Agitáció vagy gátoltság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  <a:r>
              <a:rPr lang="hu-HU" dirty="0" smtClean="0"/>
              <a:t>A depresszió egy bizonyos fajtájában jellemző, nem minden esetben. A beteg nyugtalan, ingerlékenynek, könnyen felbosszantható, vagy éppen teljesen meglassult, semmire sem reagál, gesztusai lelassulnak. A beteg érzelemmentesen, monoton hangon beszél.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Szorongás</a:t>
            </a:r>
            <a:r>
              <a:rPr lang="hu-HU" dirty="0" smtClean="0">
                <a:solidFill>
                  <a:srgbClr val="FFFF00"/>
                </a:solidFill>
              </a:rPr>
              <a:t>, </a:t>
            </a:r>
            <a:r>
              <a:rPr lang="hu-HU" dirty="0" smtClean="0"/>
              <a:t>állandó vagy időszakosan felerősödő belső feszültség, ingerlékenység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Fáradtság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  <a:r>
              <a:rPr lang="hu-HU" dirty="0" smtClean="0"/>
              <a:t>Gyakori tünet, hogy a beteg nyúzottnak érzi magát, egyre kevesebb energiája van a tevékenységeihez. Lehet, hogy olyan fáradtnak érzi magát reggel, mint amilyen fáradt volt, amikor előző éjszaka lefeküdt, nincs kedve felkelni, súlyosabb esetben nem is kel fel.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Halállal kapcsolatos gondolatok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  <a:r>
              <a:rPr lang="hu-HU" dirty="0" smtClean="0"/>
              <a:t>A beteg sötéten látja a jövőt, gyakran gondol a halálra vagy az öngyilkosságra.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Testi panaszok </a:t>
            </a:r>
            <a:r>
              <a:rPr lang="hu-HU" dirty="0" smtClean="0"/>
              <a:t>– mozgásszervi fájdalmak, fejfájás, emésztési zavar, keringési tünetek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11252" y="495772"/>
            <a:ext cx="212115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 err="1">
                <a:solidFill>
                  <a:schemeClr val="bg2"/>
                </a:solidFill>
              </a:rPr>
              <a:t>Antidepresszívumok</a:t>
            </a:r>
            <a:endParaRPr lang="hu-HU" sz="1800" b="1" dirty="0">
              <a:solidFill>
                <a:schemeClr val="bg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965" y="1484784"/>
            <a:ext cx="108318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MAO-gátlók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265" y="1484784"/>
            <a:ext cx="139781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Reuptake-gátlók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952" y="1484784"/>
            <a:ext cx="186672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Receptor-antagonisták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32340" y="1484784"/>
            <a:ext cx="1516505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Reuptake-fokozók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139952" y="908522"/>
            <a:ext cx="0" cy="1444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258640" y="1052984"/>
            <a:ext cx="6408737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87427" y="1052984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148015" y="1052984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7667377" y="1052984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258640" y="1052984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15765" y="2608734"/>
            <a:ext cx="84991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smtClean="0">
                <a:solidFill>
                  <a:schemeClr val="bg2"/>
                </a:solidFill>
              </a:rPr>
              <a:t>Dopamin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123827" y="2608734"/>
            <a:ext cx="114364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err="1">
                <a:solidFill>
                  <a:schemeClr val="bg2"/>
                </a:solidFill>
              </a:rPr>
              <a:t>Noradrenalin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252" y="2608734"/>
            <a:ext cx="96148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bg2"/>
                </a:solidFill>
              </a:rPr>
              <a:t>Szerotonin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308602" y="2608734"/>
            <a:ext cx="96148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bg2"/>
                </a:solidFill>
              </a:rPr>
              <a:t>Szerotonin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716215" y="2608734"/>
            <a:ext cx="103784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bg2"/>
                </a:solidFill>
              </a:rPr>
              <a:t>Szerotonin-</a:t>
            </a:r>
          </a:p>
          <a:p>
            <a:r>
              <a:rPr lang="hu-HU" sz="1400" dirty="0" err="1">
                <a:solidFill>
                  <a:schemeClr val="bg2"/>
                </a:solidFill>
              </a:rPr>
              <a:t>antagonista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049715" y="2608734"/>
            <a:ext cx="103784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bg2"/>
                </a:solidFill>
              </a:rPr>
              <a:t>Alfa-2</a:t>
            </a:r>
          </a:p>
          <a:p>
            <a:r>
              <a:rPr lang="hu-HU" sz="1400" dirty="0" err="1">
                <a:solidFill>
                  <a:schemeClr val="bg2"/>
                </a:solidFill>
              </a:rPr>
              <a:t>antagonista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987427" y="1816572"/>
            <a:ext cx="0" cy="7921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619002" y="2248372"/>
            <a:ext cx="252095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619002" y="2248372"/>
            <a:ext cx="0" cy="3603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39952" y="2248372"/>
            <a:ext cx="0" cy="3603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219452" y="2248372"/>
            <a:ext cx="0" cy="3603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587877" y="2248372"/>
            <a:ext cx="0" cy="3603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>
            <a:off x="5219452" y="2248372"/>
            <a:ext cx="13684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724277" y="1816572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8027740" y="1816572"/>
            <a:ext cx="0" cy="7921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131890" y="3932709"/>
            <a:ext cx="47243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TCA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683965" y="5085234"/>
            <a:ext cx="5998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RIMA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620590" y="5085234"/>
            <a:ext cx="56618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NDRI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2412752" y="5085234"/>
            <a:ext cx="45236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NRI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131890" y="5085234"/>
            <a:ext cx="5373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SNRI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997077" y="5085234"/>
            <a:ext cx="50366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SSRI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789240" y="5085234"/>
            <a:ext cx="52552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SARI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580112" y="5085184"/>
            <a:ext cx="66819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NaSSA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6445002" y="5085234"/>
            <a:ext cx="92685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err="1">
                <a:solidFill>
                  <a:schemeClr val="bg2"/>
                </a:solidFill>
              </a:rPr>
              <a:t>mianserin</a:t>
            </a:r>
            <a:endParaRPr lang="hu-HU" sz="1400" b="1" dirty="0">
              <a:solidFill>
                <a:schemeClr val="bg2"/>
              </a:solidFill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813427" y="5085234"/>
            <a:ext cx="54373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chemeClr val="bg2"/>
                </a:solidFill>
              </a:rPr>
              <a:t>SSRE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8027740" y="2924647"/>
            <a:ext cx="0" cy="2160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2627065" y="2924647"/>
            <a:ext cx="0" cy="2160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2987427" y="2924647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4139952" y="2924647"/>
            <a:ext cx="0" cy="2160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6876802" y="3140547"/>
            <a:ext cx="0" cy="19446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826840" y="1772122"/>
            <a:ext cx="0" cy="331311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3779590" y="2924647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1331665" y="2924647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2268290" y="2924647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H="1">
            <a:off x="1331665" y="3645372"/>
            <a:ext cx="9366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 flipH="1">
            <a:off x="2987427" y="3645372"/>
            <a:ext cx="7921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 flipH="1">
            <a:off x="4427290" y="3645372"/>
            <a:ext cx="7921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4427290" y="2924647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V="1">
            <a:off x="5219452" y="3140547"/>
            <a:ext cx="0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 flipV="1">
            <a:off x="5508377" y="3140547"/>
            <a:ext cx="0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 flipV="1">
            <a:off x="6371977" y="3140547"/>
            <a:ext cx="0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 flipH="1">
            <a:off x="5508377" y="3645372"/>
            <a:ext cx="863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 flipV="1">
            <a:off x="1834902" y="3645372"/>
            <a:ext cx="0" cy="14398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 flipV="1">
            <a:off x="5003552" y="3645372"/>
            <a:ext cx="0" cy="14398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V="1">
            <a:off x="5867152" y="3645372"/>
            <a:ext cx="0" cy="14398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3419227" y="3645372"/>
            <a:ext cx="0" cy="2873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3419227" y="4364509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5379259"/>
            <a:ext cx="783579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moclobemid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bupropion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reboxetin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venlafaxin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sertralin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trazodon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mirtazapin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tianeptin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duloxetin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citalopram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paroxetin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fluoxetin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es-citalopram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Idős korban kialakuló depresszió </a:t>
            </a:r>
            <a:r>
              <a:rPr lang="hu-HU" sz="3200" dirty="0" smtClean="0"/>
              <a:t>kezelésének specifikumai: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u-HU" dirty="0" err="1" smtClean="0"/>
              <a:t>tri-</a:t>
            </a:r>
            <a:r>
              <a:rPr lang="hu-HU" dirty="0" smtClean="0"/>
              <a:t> és </a:t>
            </a:r>
            <a:r>
              <a:rPr lang="hu-HU" dirty="0" err="1" smtClean="0"/>
              <a:t>tetraciklikus</a:t>
            </a:r>
            <a:r>
              <a:rPr lang="hu-HU" dirty="0" smtClean="0"/>
              <a:t> szerek lehetőség szerinti kerülése, inkább SSRI, SNRI, RIMA szereket választunk</a:t>
            </a:r>
          </a:p>
          <a:p>
            <a:pPr lvl="0"/>
            <a:r>
              <a:rPr lang="hu-HU" dirty="0" smtClean="0"/>
              <a:t>sokszor kisebb dózisok elegendőek, terápiás válasz lassabban alakul ki</a:t>
            </a:r>
          </a:p>
          <a:p>
            <a:pPr lvl="0"/>
            <a:r>
              <a:rPr lang="hu-HU" dirty="0" smtClean="0"/>
              <a:t>több </a:t>
            </a:r>
            <a:r>
              <a:rPr lang="hu-HU" dirty="0" err="1" smtClean="0"/>
              <a:t>komorbid</a:t>
            </a:r>
            <a:r>
              <a:rPr lang="hu-HU" dirty="0" smtClean="0"/>
              <a:t> testi betegség, ezekre szedett gyógyszerekkel kialakuló interakciók</a:t>
            </a:r>
          </a:p>
          <a:p>
            <a:pPr lvl="0"/>
            <a:r>
              <a:rPr lang="hu-HU" dirty="0" err="1" smtClean="0"/>
              <a:t>demenciák</a:t>
            </a:r>
            <a:r>
              <a:rPr lang="hu-HU" dirty="0" smtClean="0"/>
              <a:t> megjelenése – sok esetben megelőzi depresszió</a:t>
            </a:r>
          </a:p>
          <a:p>
            <a:pPr lvl="0"/>
            <a:r>
              <a:rPr lang="hu-HU" dirty="0" smtClean="0"/>
              <a:t>gondozás, szociális intervenciók megszervezése</a:t>
            </a:r>
          </a:p>
          <a:p>
            <a:pPr lvl="0"/>
            <a:r>
              <a:rPr lang="hu-HU" dirty="0" smtClean="0"/>
              <a:t>lehetőség szerint otthoni körülmények közötti kezelést preferáljuk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Vászonkép, festmény reprodukció, híres festő, lakberendezés, klasszicizmus, rijn van rembrandt, idős ember piros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4968552" cy="4968552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2771800" y="6093296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dirty="0" smtClean="0"/>
              <a:t>Rembrandt :Idős ember pirosban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39552" y="332656"/>
            <a:ext cx="80648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 </a:t>
            </a:r>
            <a:r>
              <a:rPr lang="hu-HU" sz="3200" b="1" dirty="0" err="1"/>
              <a:t>demenciák</a:t>
            </a:r>
            <a:r>
              <a:rPr lang="hu-HU" sz="3200" b="1" dirty="0"/>
              <a:t> népegészségügyi </a:t>
            </a:r>
            <a:r>
              <a:rPr lang="hu-HU" sz="3200" b="1" dirty="0" smtClean="0"/>
              <a:t>jelentősége</a:t>
            </a:r>
            <a:endParaRPr lang="hu-HU" sz="3200" b="1" dirty="0"/>
          </a:p>
          <a:p>
            <a:endParaRPr lang="hu-HU" dirty="0" smtClean="0"/>
          </a:p>
          <a:p>
            <a:r>
              <a:rPr lang="hu-HU" sz="2400" i="1" dirty="0" smtClean="0"/>
              <a:t>Epidemiológia:</a:t>
            </a:r>
          </a:p>
          <a:p>
            <a:endParaRPr lang="hu-HU" dirty="0" smtClean="0"/>
          </a:p>
          <a:p>
            <a:r>
              <a:rPr lang="hu-HU" dirty="0" smtClean="0"/>
              <a:t> -  </a:t>
            </a:r>
            <a:r>
              <a:rPr lang="hu-HU" sz="2000" dirty="0" smtClean="0"/>
              <a:t>Jelenleg kb. 44 millió ember él </a:t>
            </a:r>
            <a:r>
              <a:rPr lang="hu-HU" sz="2000" dirty="0" err="1" smtClean="0"/>
              <a:t>demenciával</a:t>
            </a:r>
            <a:endParaRPr lang="hu-HU" sz="2000" dirty="0" smtClean="0"/>
          </a:p>
          <a:p>
            <a:r>
              <a:rPr lang="hu-HU" sz="2000" dirty="0" smtClean="0"/>
              <a:t> -  WHO Jelentése szerint 2010-ben 7,</a:t>
            </a:r>
            <a:r>
              <a:rPr lang="hu-HU" sz="2000" dirty="0" err="1" smtClean="0"/>
              <a:t>7</a:t>
            </a:r>
            <a:r>
              <a:rPr lang="hu-HU" sz="2000" dirty="0" smtClean="0"/>
              <a:t> millió új </a:t>
            </a:r>
            <a:r>
              <a:rPr lang="hu-HU" sz="2000" dirty="0" err="1" smtClean="0"/>
              <a:t>demencia</a:t>
            </a:r>
            <a:r>
              <a:rPr lang="hu-HU" sz="2000" dirty="0" smtClean="0"/>
              <a:t> eset volt</a:t>
            </a:r>
          </a:p>
          <a:p>
            <a:r>
              <a:rPr lang="hu-HU" sz="2000" dirty="0" smtClean="0"/>
              <a:t>     4 másodpercenként 1 új eset!</a:t>
            </a:r>
          </a:p>
          <a:p>
            <a:endParaRPr lang="hu-HU" sz="2000" dirty="0" smtClean="0"/>
          </a:p>
          <a:p>
            <a:r>
              <a:rPr lang="hu-HU" sz="2000" dirty="0" smtClean="0"/>
              <a:t> -  A betegszám éves szintű növekedése 2010-2050 között várhatóan   16.15 millió fő lesz     </a:t>
            </a:r>
          </a:p>
          <a:p>
            <a:r>
              <a:rPr lang="hu-HU" sz="2000" dirty="0" smtClean="0"/>
              <a:t> </a:t>
            </a:r>
          </a:p>
          <a:p>
            <a:r>
              <a:rPr lang="hu-HU" sz="2000" dirty="0" smtClean="0"/>
              <a:t> -  2050-re várhatóan  kb. 680 millióan élnek  </a:t>
            </a:r>
            <a:r>
              <a:rPr lang="hu-HU" sz="2000" dirty="0" err="1" smtClean="0"/>
              <a:t>AD-val</a:t>
            </a:r>
            <a:r>
              <a:rPr lang="hu-HU" sz="2000" dirty="0" smtClean="0"/>
              <a:t>!</a:t>
            </a:r>
            <a:endParaRPr lang="hu-HU" sz="2000" dirty="0"/>
          </a:p>
          <a:p>
            <a:r>
              <a:rPr lang="hu-HU" sz="2000" dirty="0" smtClean="0"/>
              <a:t> -  A </a:t>
            </a:r>
            <a:r>
              <a:rPr lang="hu-HU" sz="2000" dirty="0"/>
              <a:t>következő 3 évtizedben a 85 év felettiek száma megduplázódik.</a:t>
            </a:r>
          </a:p>
          <a:p>
            <a:r>
              <a:rPr lang="hu-HU" sz="2000" dirty="0" smtClean="0"/>
              <a:t>      </a:t>
            </a:r>
          </a:p>
          <a:p>
            <a:pPr>
              <a:buFontTx/>
              <a:buChar char="-"/>
            </a:pPr>
            <a:r>
              <a:rPr lang="hu-HU" sz="2000" dirty="0" smtClean="0"/>
              <a:t>  65 éves korban 1%</a:t>
            </a:r>
          </a:p>
          <a:p>
            <a:pPr>
              <a:buFontTx/>
              <a:buChar char="-"/>
            </a:pPr>
            <a:r>
              <a:rPr lang="hu-HU" sz="2000" dirty="0" smtClean="0"/>
              <a:t>  5 évente megduplázódik</a:t>
            </a:r>
          </a:p>
          <a:p>
            <a:endParaRPr lang="hu-HU" dirty="0" smtClean="0"/>
          </a:p>
          <a:p>
            <a:r>
              <a:rPr lang="hu-HU" b="1" dirty="0" smtClean="0"/>
              <a:t>- Magyarország:  becsült adat 250.000 fő</a:t>
            </a:r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 err="1" smtClean="0"/>
              <a:t>Neurokognitív</a:t>
            </a:r>
            <a:r>
              <a:rPr lang="hu-HU" sz="3200" b="1" dirty="0" smtClean="0"/>
              <a:t> zavar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Nem csak az öregkor betegsége !</a:t>
            </a:r>
          </a:p>
          <a:p>
            <a:r>
              <a:rPr lang="hu-HU" dirty="0" smtClean="0"/>
              <a:t>Évtizedekkel a tünetek megjelenése előtt indul</a:t>
            </a:r>
          </a:p>
          <a:p>
            <a:r>
              <a:rPr lang="hu-HU" dirty="0" smtClean="0"/>
              <a:t>Látens periódus </a:t>
            </a:r>
          </a:p>
          <a:p>
            <a:r>
              <a:rPr lang="hu-HU" dirty="0" smtClean="0"/>
              <a:t>Paradigma váltás a </a:t>
            </a:r>
            <a:r>
              <a:rPr lang="hu-HU" dirty="0" err="1" smtClean="0"/>
              <a:t>demenciák</a:t>
            </a:r>
            <a:r>
              <a:rPr lang="hu-HU" dirty="0" smtClean="0"/>
              <a:t> kezelésében</a:t>
            </a:r>
          </a:p>
          <a:p>
            <a:r>
              <a:rPr lang="hu-HU" dirty="0" smtClean="0"/>
              <a:t>Preventív szemlélet!</a:t>
            </a:r>
          </a:p>
          <a:p>
            <a:r>
              <a:rPr lang="hu-HU" dirty="0" smtClean="0"/>
              <a:t>Jelenleg még mindig nincs oki kezelés</a:t>
            </a:r>
          </a:p>
          <a:p>
            <a:r>
              <a:rPr lang="hu-HU" dirty="0" smtClean="0"/>
              <a:t>A jelenlegi </a:t>
            </a:r>
            <a:r>
              <a:rPr lang="hu-HU" dirty="0" err="1" smtClean="0"/>
              <a:t>farmakoterápiák</a:t>
            </a:r>
            <a:r>
              <a:rPr lang="hu-HU" dirty="0" smtClean="0"/>
              <a:t> már későn kerülnek alkalmazásra a lefolyást tekintve</a:t>
            </a:r>
          </a:p>
          <a:p>
            <a:r>
              <a:rPr lang="hu-HU" dirty="0" smtClean="0"/>
              <a:t>Az összes eset fele életmód tényezőkre vezethető vissza 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43213" y="6381750"/>
            <a:ext cx="4592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Csontváry: Öreg halász</a:t>
            </a:r>
          </a:p>
        </p:txBody>
      </p:sp>
      <p:pic>
        <p:nvPicPr>
          <p:cNvPr id="63491" name="Picture 3" descr="öreg halá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620713"/>
            <a:ext cx="4200525" cy="55610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/>
              <a:t>Kockázat fokozó </a:t>
            </a:r>
            <a:r>
              <a:rPr lang="hu-HU" sz="3200" b="1" dirty="0" smtClean="0"/>
              <a:t>tényezők  1.</a:t>
            </a:r>
            <a:endParaRPr lang="hu-HU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0769"/>
            <a:ext cx="8229600" cy="481397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u-HU" sz="2400" b="1" dirty="0" smtClean="0"/>
              <a:t>Életkor  - </a:t>
            </a:r>
            <a:r>
              <a:rPr lang="hu-HU" sz="2400" dirty="0" smtClean="0"/>
              <a:t>65 év felett 5 évente kétszereződik</a:t>
            </a:r>
            <a:endParaRPr lang="hu-HU" sz="2400" b="1" dirty="0"/>
          </a:p>
          <a:p>
            <a:pPr>
              <a:lnSpc>
                <a:spcPct val="90000"/>
              </a:lnSpc>
            </a:pPr>
            <a:r>
              <a:rPr lang="hu-HU" sz="2400" b="1" dirty="0"/>
              <a:t>Genetikai </a:t>
            </a:r>
            <a:r>
              <a:rPr lang="hu-HU" sz="2400" b="1" dirty="0" smtClean="0"/>
              <a:t>háttér </a:t>
            </a:r>
            <a:r>
              <a:rPr lang="hu-HU" sz="2400" dirty="0" smtClean="0"/>
              <a:t> - presenilin1, 2;  ApoE4  allél stb.</a:t>
            </a:r>
            <a:endParaRPr lang="hu-HU" sz="2400" b="1" dirty="0"/>
          </a:p>
          <a:p>
            <a:pPr>
              <a:lnSpc>
                <a:spcPct val="90000"/>
              </a:lnSpc>
            </a:pPr>
            <a:r>
              <a:rPr lang="hu-HU" sz="2400" b="1" dirty="0" err="1" smtClean="0"/>
              <a:t>Hypertonia</a:t>
            </a:r>
            <a:r>
              <a:rPr lang="hu-HU" sz="2400" b="1" dirty="0" smtClean="0"/>
              <a:t>  - </a:t>
            </a:r>
            <a:r>
              <a:rPr lang="hu-HU" sz="2400" dirty="0" smtClean="0"/>
              <a:t>minél előbb kezelendő,  középkorúak!</a:t>
            </a:r>
          </a:p>
          <a:p>
            <a:pPr>
              <a:lnSpc>
                <a:spcPct val="90000"/>
              </a:lnSpc>
            </a:pPr>
            <a:r>
              <a:rPr lang="hu-HU" sz="2400" b="1" dirty="0" smtClean="0"/>
              <a:t>Diabetes mellitus – </a:t>
            </a:r>
            <a:r>
              <a:rPr lang="hu-HU" sz="2400" dirty="0" err="1" smtClean="0"/>
              <a:t>hypo-</a:t>
            </a:r>
            <a:r>
              <a:rPr lang="hu-HU" sz="2400" dirty="0" smtClean="0"/>
              <a:t> és </a:t>
            </a:r>
            <a:r>
              <a:rPr lang="hu-HU" sz="2400" dirty="0" err="1" smtClean="0"/>
              <a:t>hypeglycaemia</a:t>
            </a:r>
            <a:r>
              <a:rPr lang="hu-HU" sz="2400" dirty="0" smtClean="0"/>
              <a:t> direkt-, indirekt hatásai</a:t>
            </a:r>
            <a:endParaRPr lang="hu-HU" sz="2400" b="1" dirty="0"/>
          </a:p>
          <a:p>
            <a:pPr>
              <a:lnSpc>
                <a:spcPct val="90000"/>
              </a:lnSpc>
            </a:pPr>
            <a:r>
              <a:rPr lang="hu-HU" sz="2400" b="1" dirty="0" err="1" smtClean="0"/>
              <a:t>Obesitas</a:t>
            </a:r>
            <a:r>
              <a:rPr lang="hu-HU" sz="2400" b="1" dirty="0" smtClean="0"/>
              <a:t> , metabolikus </a:t>
            </a:r>
            <a:r>
              <a:rPr lang="hu-HU" sz="2400" b="1" dirty="0" err="1" smtClean="0"/>
              <a:t>sy</a:t>
            </a:r>
            <a:r>
              <a:rPr lang="hu-HU" sz="2400" b="1" dirty="0" smtClean="0"/>
              <a:t>. </a:t>
            </a:r>
            <a:r>
              <a:rPr lang="hu-HU" sz="2400" dirty="0" smtClean="0"/>
              <a:t>– </a:t>
            </a:r>
            <a:r>
              <a:rPr lang="hu-HU" sz="2400" dirty="0" err="1" smtClean="0"/>
              <a:t>adipokinek</a:t>
            </a:r>
            <a:r>
              <a:rPr lang="hu-HU" sz="2400" dirty="0" smtClean="0"/>
              <a:t>, szorongásból fakadó</a:t>
            </a:r>
          </a:p>
          <a:p>
            <a:pPr>
              <a:lnSpc>
                <a:spcPct val="90000"/>
              </a:lnSpc>
              <a:buNone/>
            </a:pPr>
            <a:r>
              <a:rPr lang="hu-HU" sz="2400" dirty="0" smtClean="0"/>
              <a:t>     </a:t>
            </a:r>
            <a:r>
              <a:rPr lang="hu-HU" sz="2400" dirty="0" err="1" smtClean="0"/>
              <a:t>stresszhormonok</a:t>
            </a:r>
            <a:r>
              <a:rPr lang="hu-HU" sz="2400" dirty="0" smtClean="0"/>
              <a:t>, depresszió, alváshiány fokozott éhségérzet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b="1" dirty="0" err="1"/>
              <a:t>Lipidanyagcsere</a:t>
            </a:r>
            <a:r>
              <a:rPr lang="hu-HU" sz="2400" b="1" dirty="0"/>
              <a:t> </a:t>
            </a:r>
            <a:r>
              <a:rPr lang="hu-HU" sz="2400" b="1" dirty="0" smtClean="0"/>
              <a:t>zavara –</a:t>
            </a:r>
            <a:r>
              <a:rPr lang="hu-HU" sz="2400" dirty="0" smtClean="0"/>
              <a:t> </a:t>
            </a:r>
            <a:r>
              <a:rPr lang="hu-HU" sz="2400" dirty="0" err="1" smtClean="0"/>
              <a:t>apolipoprotein</a:t>
            </a:r>
            <a:r>
              <a:rPr lang="hu-HU" sz="2400" dirty="0" smtClean="0"/>
              <a:t>,   ApoE4</a:t>
            </a:r>
          </a:p>
          <a:p>
            <a:pPr>
              <a:lnSpc>
                <a:spcPct val="90000"/>
              </a:lnSpc>
              <a:buNone/>
            </a:pPr>
            <a:r>
              <a:rPr lang="hu-HU" sz="2400" dirty="0" smtClean="0"/>
              <a:t>     24-36% rizikó az AD vonatkozásában, koleszterin-transzportban, tanulási folyamatokban szerep</a:t>
            </a:r>
          </a:p>
          <a:p>
            <a:pPr>
              <a:lnSpc>
                <a:spcPct val="90000"/>
              </a:lnSpc>
              <a:buNone/>
            </a:pPr>
            <a:r>
              <a:rPr lang="hu-HU" sz="2400" b="1" dirty="0" smtClean="0"/>
              <a:t>      </a:t>
            </a:r>
            <a:r>
              <a:rPr lang="hu-HU" sz="2400" dirty="0" smtClean="0"/>
              <a:t>Szaturált és transzzsírok kerülése, kevés hús és tejtermék</a:t>
            </a:r>
          </a:p>
          <a:p>
            <a:pPr>
              <a:lnSpc>
                <a:spcPct val="90000"/>
              </a:lnSpc>
              <a:buNone/>
            </a:pPr>
            <a:r>
              <a:rPr lang="hu-HU" sz="2400" b="1" dirty="0" smtClean="0"/>
              <a:t>      </a:t>
            </a:r>
            <a:r>
              <a:rPr lang="hu-HU" sz="2400" dirty="0" smtClean="0"/>
              <a:t>Mediterrán diéta, teljes kiőrlésű gabonafélék stb.</a:t>
            </a:r>
          </a:p>
          <a:p>
            <a:pPr>
              <a:lnSpc>
                <a:spcPct val="90000"/>
              </a:lnSpc>
            </a:pPr>
            <a:r>
              <a:rPr lang="hu-HU" sz="2400" b="1" dirty="0" smtClean="0"/>
              <a:t>Depresszió – </a:t>
            </a:r>
            <a:r>
              <a:rPr lang="hu-HU" sz="2400" dirty="0" err="1" smtClean="0"/>
              <a:t>stresszhormonok</a:t>
            </a:r>
            <a:r>
              <a:rPr lang="hu-HU" sz="2400" dirty="0" smtClean="0"/>
              <a:t>, </a:t>
            </a:r>
            <a:r>
              <a:rPr lang="hu-HU" sz="2400" dirty="0" err="1" smtClean="0"/>
              <a:t>neurotranszmisszió</a:t>
            </a:r>
            <a:r>
              <a:rPr lang="hu-HU" sz="2400" dirty="0" smtClean="0"/>
              <a:t> zavara</a:t>
            </a:r>
            <a:endParaRPr lang="hu-HU" sz="2400" b="1" dirty="0" smtClean="0"/>
          </a:p>
          <a:p>
            <a:pPr>
              <a:lnSpc>
                <a:spcPct val="90000"/>
              </a:lnSpc>
            </a:pPr>
            <a:r>
              <a:rPr lang="hu-HU" sz="2400" b="1" dirty="0" smtClean="0"/>
              <a:t>Alváshiány</a:t>
            </a:r>
          </a:p>
          <a:p>
            <a:pPr>
              <a:lnSpc>
                <a:spcPct val="90000"/>
              </a:lnSpc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 smtClean="0"/>
              <a:t>Kockázat fokozó tényezők 2.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2000" b="1" dirty="0" smtClean="0"/>
              <a:t>Dohányzás  - </a:t>
            </a:r>
            <a:r>
              <a:rPr lang="hu-HU" sz="2000" dirty="0" smtClean="0"/>
              <a:t>12 %-kal csökkent az elmúlt években</a:t>
            </a:r>
            <a:endParaRPr lang="hu-HU" sz="2000" b="1" dirty="0" smtClean="0"/>
          </a:p>
          <a:p>
            <a:pPr>
              <a:lnSpc>
                <a:spcPct val="90000"/>
              </a:lnSpc>
            </a:pPr>
            <a:r>
              <a:rPr lang="hu-HU" sz="2000" b="1" dirty="0" smtClean="0"/>
              <a:t>Stroke - </a:t>
            </a:r>
            <a:r>
              <a:rPr lang="hu-HU" sz="2000" dirty="0" err="1" smtClean="0"/>
              <a:t>vascularis</a:t>
            </a:r>
            <a:r>
              <a:rPr lang="hu-HU" sz="2000" dirty="0" smtClean="0"/>
              <a:t> komponens</a:t>
            </a:r>
            <a:endParaRPr lang="hu-HU" sz="2000" b="1" dirty="0" smtClean="0"/>
          </a:p>
          <a:p>
            <a:pPr>
              <a:lnSpc>
                <a:spcPct val="90000"/>
              </a:lnSpc>
            </a:pPr>
            <a:r>
              <a:rPr lang="hu-HU" sz="2000" b="1" dirty="0" smtClean="0"/>
              <a:t>Torna, fizikai aktivitás hiánya - </a:t>
            </a:r>
            <a:r>
              <a:rPr lang="hu-HU" sz="2000" dirty="0" smtClean="0"/>
              <a:t>heti 3x40 perc aktív mozgás!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smtClean="0"/>
              <a:t>     </a:t>
            </a:r>
            <a:r>
              <a:rPr lang="hu-HU" sz="2000" dirty="0" smtClean="0"/>
              <a:t>Középkorúaknál ~ 50% AD rizikócsökkenést jelent!</a:t>
            </a:r>
            <a:endParaRPr lang="hu-HU" sz="2000" b="1" dirty="0" smtClean="0"/>
          </a:p>
          <a:p>
            <a:pPr>
              <a:lnSpc>
                <a:spcPct val="90000"/>
              </a:lnSpc>
            </a:pPr>
            <a:r>
              <a:rPr lang="hu-HU" sz="2000" b="1" dirty="0" smtClean="0"/>
              <a:t>Alacsony iskolázottság, szellemi „tunyaság”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/>
              <a:t>     Rendszeres mentális aktivitás, aktív tanulás heti 4-5  alkalommal 30 perc.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/>
              <a:t>     Előrehaladott </a:t>
            </a:r>
            <a:r>
              <a:rPr lang="hu-HU" sz="2000" dirty="0" err="1" smtClean="0"/>
              <a:t>AD-ban</a:t>
            </a:r>
            <a:r>
              <a:rPr lang="hu-HU" sz="2000" dirty="0" smtClean="0"/>
              <a:t> megjelenő viselkedéstünetek is mérsékelhetők kognitív tréninggel.</a:t>
            </a:r>
          </a:p>
          <a:p>
            <a:pPr>
              <a:lnSpc>
                <a:spcPct val="90000"/>
              </a:lnSpc>
            </a:pPr>
            <a:r>
              <a:rPr lang="hu-HU" sz="2000" b="1" dirty="0" smtClean="0"/>
              <a:t>Koponyatrauma</a:t>
            </a:r>
          </a:p>
          <a:p>
            <a:pPr>
              <a:lnSpc>
                <a:spcPct val="90000"/>
              </a:lnSpc>
            </a:pPr>
            <a:r>
              <a:rPr lang="hu-HU" sz="2000" b="1" dirty="0" smtClean="0"/>
              <a:t>Alumínium – </a:t>
            </a:r>
            <a:r>
              <a:rPr lang="hu-HU" sz="2000" dirty="0" err="1" smtClean="0"/>
              <a:t>amiloid</a:t>
            </a:r>
            <a:r>
              <a:rPr lang="hu-HU" sz="2000" dirty="0" smtClean="0"/>
              <a:t> lerakódásban szerepe lehet bizonyos fémeknek</a:t>
            </a:r>
          </a:p>
          <a:p>
            <a:pPr>
              <a:lnSpc>
                <a:spcPct val="90000"/>
              </a:lnSpc>
            </a:pPr>
            <a:r>
              <a:rPr lang="hu-HU" sz="2000" b="1" dirty="0" err="1" smtClean="0"/>
              <a:t>Menopausa</a:t>
            </a:r>
            <a:r>
              <a:rPr lang="hu-HU" sz="2000" b="1" dirty="0" smtClean="0"/>
              <a:t> – </a:t>
            </a:r>
            <a:r>
              <a:rPr lang="hu-HU" sz="2000" dirty="0" smtClean="0"/>
              <a:t>ösztrogén szint csökkenés</a:t>
            </a:r>
          </a:p>
          <a:p>
            <a:pPr>
              <a:lnSpc>
                <a:spcPct val="90000"/>
              </a:lnSpc>
              <a:buNone/>
            </a:pPr>
            <a:endParaRPr lang="hu-HU" sz="2000" b="1" dirty="0" smtClean="0"/>
          </a:p>
          <a:p>
            <a:r>
              <a:rPr lang="hu-HU" sz="2000" dirty="0" smtClean="0"/>
              <a:t>Számos a fentiek közül </a:t>
            </a:r>
            <a:r>
              <a:rPr lang="hu-HU" sz="2000" b="1" i="1" dirty="0" err="1" smtClean="0"/>
              <a:t>cardiovascularis</a:t>
            </a:r>
            <a:r>
              <a:rPr lang="hu-HU" sz="2000" b="1" i="1" dirty="0" smtClean="0"/>
              <a:t> rizikófaktor is</a:t>
            </a:r>
            <a:r>
              <a:rPr lang="hu-HU" sz="2000" dirty="0" smtClean="0"/>
              <a:t>.</a:t>
            </a:r>
          </a:p>
          <a:p>
            <a:pPr>
              <a:buNone/>
            </a:pPr>
            <a:r>
              <a:rPr lang="hu-HU" sz="2000" dirty="0" smtClean="0"/>
              <a:t>      Így ma már nincs éles distinkció csak </a:t>
            </a:r>
            <a:r>
              <a:rPr lang="hu-HU" sz="2000" dirty="0" err="1" smtClean="0"/>
              <a:t>vascularis</a:t>
            </a:r>
            <a:r>
              <a:rPr lang="hu-HU" sz="2000" dirty="0" smtClean="0"/>
              <a:t> vagy  csak Alzheimer  </a:t>
            </a:r>
            <a:r>
              <a:rPr lang="hu-HU" sz="2000" dirty="0" err="1" smtClean="0"/>
              <a:t>demencia</a:t>
            </a:r>
            <a:r>
              <a:rPr lang="hu-HU" sz="2000" dirty="0" smtClean="0"/>
              <a:t> tekintetében.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33400"/>
            <a:ext cx="7704856" cy="1143000"/>
          </a:xfrm>
        </p:spPr>
        <p:txBody>
          <a:bodyPr/>
          <a:lstStyle/>
          <a:p>
            <a:pPr algn="ctr"/>
            <a:r>
              <a:rPr lang="hu-HU" dirty="0" err="1"/>
              <a:t>Demenciával</a:t>
            </a:r>
            <a:r>
              <a:rPr lang="hu-HU" dirty="0"/>
              <a:t> járó kórképek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6335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hu-HU" sz="1800">
                <a:latin typeface="Arial Narrow" pitchFamily="34" charset="0"/>
                <a:cs typeface="Times New Roman" pitchFamily="18" charset="0"/>
              </a:rPr>
              <a:t>Def</a:t>
            </a:r>
            <a:r>
              <a:rPr kumimoji="1" lang="hu-HU" sz="1800">
                <a:latin typeface="Arial Narrow" pitchFamily="34" charset="0"/>
              </a:rPr>
              <a:t>iníció:</a:t>
            </a:r>
          </a:p>
          <a:p>
            <a:r>
              <a:rPr kumimoji="1" lang="hu-HU" sz="1800">
                <a:latin typeface="Arial Narrow" pitchFamily="34" charset="0"/>
                <a:cs typeface="Times New Roman" pitchFamily="18" charset="0"/>
              </a:rPr>
              <a:t>A demencia  az értelmi képességek hanyatlásával jellemzett tünetcsoport.</a:t>
            </a:r>
            <a:endParaRPr kumimoji="1" lang="hu-HU" sz="1800">
              <a:latin typeface="Arial Narrow" pitchFamily="34" charset="0"/>
            </a:endParaRPr>
          </a:p>
          <a:p>
            <a:endParaRPr kumimoji="1" lang="hu-HU" sz="1800">
              <a:latin typeface="Arial Narrow" pitchFamily="34" charset="0"/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251520" y="1412776"/>
          <a:ext cx="7993062" cy="5832475"/>
        </p:xfrm>
        <a:graphic>
          <a:graphicData uri="http://schemas.openxmlformats.org/presentationml/2006/ole">
            <p:oleObj spid="_x0000_s22530" name="Diagram" r:id="rId3" imgW="6096075" imgH="4067089" progId="MSGraph.Chart.8">
              <p:embed followColorScheme="full"/>
            </p:oleObj>
          </a:graphicData>
        </a:graphic>
      </p:graphicFrame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447800" y="2971800"/>
            <a:ext cx="377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hu-HU" sz="1800">
                <a:latin typeface="Arial Narrow" pitchFamily="34" charset="0"/>
              </a:rPr>
              <a:t>A demenciák etiológia szerinti megoszlása: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4724400" cy="1862336"/>
          </a:xfrm>
        </p:spPr>
        <p:txBody>
          <a:bodyPr/>
          <a:lstStyle/>
          <a:p>
            <a:pPr algn="ctr"/>
            <a:r>
              <a:rPr lang="hu-HU" sz="2400"/>
              <a:t>Az „évszázad betegsége” </a:t>
            </a:r>
            <a:br>
              <a:rPr lang="hu-HU" sz="2400"/>
            </a:br>
            <a:r>
              <a:rPr lang="hu-HU" sz="2400"/>
              <a:t>az</a:t>
            </a:r>
            <a:br>
              <a:rPr lang="hu-HU" sz="2400"/>
            </a:br>
            <a:r>
              <a:rPr lang="hu-HU"/>
              <a:t>Alzheimer kór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5724128" y="548680"/>
          <a:ext cx="2182813" cy="3200400"/>
        </p:xfrm>
        <a:graphic>
          <a:graphicData uri="http://schemas.openxmlformats.org/presentationml/2006/ole">
            <p:oleObj spid="_x0000_s23554" name="Bitkép" r:id="rId3" imgW="1428949" imgH="2095793" progId="PBrush">
              <p:embed/>
            </p:oleObj>
          </a:graphicData>
        </a:graphic>
      </p:graphicFrame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660525" y="1941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hu-HU">
              <a:latin typeface="Arial Narrow" pitchFamily="34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27584" y="4005064"/>
            <a:ext cx="7620000" cy="2419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dirty="0"/>
              <a:t>Az Alzheimer kór az agy elsődleges megbetegedésén alapuló </a:t>
            </a:r>
            <a:r>
              <a:rPr lang="hu-HU" b="1" dirty="0"/>
              <a:t>fokozatosan</a:t>
            </a:r>
            <a:r>
              <a:rPr lang="hu-HU" dirty="0"/>
              <a:t> </a:t>
            </a:r>
            <a:r>
              <a:rPr lang="hu-HU" b="1" dirty="0"/>
              <a:t>előrehaladó, mentális hanyatlás tünetcsoportjával </a:t>
            </a:r>
            <a:r>
              <a:rPr lang="hu-HU" dirty="0"/>
              <a:t>jellemezhető betegség. A </a:t>
            </a:r>
            <a:r>
              <a:rPr lang="hu-HU" b="1" dirty="0"/>
              <a:t>szellemi hanyatlás a mentális képességek valamennyi területére </a:t>
            </a:r>
            <a:r>
              <a:rPr lang="hu-HU" dirty="0"/>
              <a:t>kiterjed</a:t>
            </a:r>
            <a:r>
              <a:rPr lang="hu-HU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hu-HU" dirty="0" smtClean="0"/>
          </a:p>
          <a:p>
            <a:pPr algn="just">
              <a:lnSpc>
                <a:spcPct val="120000"/>
              </a:lnSpc>
            </a:pPr>
            <a:r>
              <a:rPr lang="hu-HU" i="1" dirty="0" smtClean="0"/>
              <a:t>Pontos </a:t>
            </a:r>
            <a:r>
              <a:rPr lang="hu-HU" i="1" dirty="0" err="1" smtClean="0"/>
              <a:t>pathomechanizmus</a:t>
            </a:r>
            <a:r>
              <a:rPr lang="hu-HU" i="1" dirty="0" smtClean="0"/>
              <a:t> még mindig nem ismert, de a végső közös út az </a:t>
            </a:r>
            <a:r>
              <a:rPr lang="hu-HU" i="1" dirty="0" err="1" smtClean="0"/>
              <a:t>amiloid</a:t>
            </a:r>
            <a:r>
              <a:rPr lang="hu-HU" i="1" dirty="0" smtClean="0"/>
              <a:t> lerakódás és a </a:t>
            </a:r>
            <a:r>
              <a:rPr lang="hu-HU" i="1" dirty="0" err="1" smtClean="0"/>
              <a:t>Tau-protein</a:t>
            </a:r>
            <a:r>
              <a:rPr lang="hu-HU" i="1" dirty="0" smtClean="0"/>
              <a:t> kóros anyagcseréje /NFF/.</a:t>
            </a:r>
            <a:endParaRPr lang="hu-HU" dirty="0" smtClean="0"/>
          </a:p>
          <a:p>
            <a:pPr algn="just">
              <a:lnSpc>
                <a:spcPct val="120000"/>
              </a:lnSpc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„Korfüggő” feledékenység /AAMI/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/>
              <a:t>50 </a:t>
            </a:r>
            <a:r>
              <a:rPr lang="hu-HU" dirty="0"/>
              <a:t>éves kortól kialakuló</a:t>
            </a:r>
          </a:p>
          <a:p>
            <a:pPr>
              <a:lnSpc>
                <a:spcPct val="90000"/>
              </a:lnSpc>
            </a:pPr>
            <a:r>
              <a:rPr lang="hu-HU" dirty="0"/>
              <a:t>Izolált tünetként </a:t>
            </a:r>
            <a:r>
              <a:rPr lang="hu-HU" dirty="0" smtClean="0"/>
              <a:t>feledékenység, felidéző </a:t>
            </a:r>
            <a:r>
              <a:rPr lang="hu-HU" dirty="0"/>
              <a:t>működések meglassulása, gyors asszociativitást igénylő képesség </a:t>
            </a:r>
            <a:r>
              <a:rPr lang="hu-HU" dirty="0" smtClean="0"/>
              <a:t>csökkenése</a:t>
            </a: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Nincs intellektushanyatlás</a:t>
            </a:r>
          </a:p>
          <a:p>
            <a:pPr>
              <a:lnSpc>
                <a:spcPct val="90000"/>
              </a:lnSpc>
            </a:pPr>
            <a:r>
              <a:rPr lang="hu-HU" dirty="0"/>
              <a:t>Nem kötelező a kialakulása! </a:t>
            </a:r>
            <a:r>
              <a:rPr lang="hu-HU" dirty="0">
                <a:sym typeface="Wingdings" pitchFamily="2" charset="2"/>
              </a:rPr>
              <a:t>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Enyhe kognitív zavar /MCI/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Definitív hanyatlás, ill. ezzel járó szociális zavar még nincs, vagy csak csekély mértékben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Szubjektíve is megélt emlékezetzavar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Hanyatlás pszichológiai módszerrel alátámasztható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De még nincs globális hanyatlás, nincs </a:t>
            </a:r>
            <a:r>
              <a:rPr lang="hu-HU" sz="2400" dirty="0" err="1"/>
              <a:t>dementia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/>
              <a:t>Különféle </a:t>
            </a:r>
            <a:r>
              <a:rPr lang="hu-HU" sz="2400" dirty="0" err="1"/>
              <a:t>kortikális</a:t>
            </a:r>
            <a:r>
              <a:rPr lang="hu-HU" sz="2400" dirty="0"/>
              <a:t> </a:t>
            </a:r>
            <a:r>
              <a:rPr lang="hu-HU" sz="2400" dirty="0" smtClean="0"/>
              <a:t>tünetek </a:t>
            </a:r>
            <a:r>
              <a:rPr lang="hu-HU" sz="2400" dirty="0"/>
              <a:t>feltárhatók /</a:t>
            </a:r>
            <a:r>
              <a:rPr lang="hu-HU" sz="2400" dirty="0" err="1"/>
              <a:t>diszkalkulia</a:t>
            </a:r>
            <a:r>
              <a:rPr lang="hu-HU" sz="2400" dirty="0"/>
              <a:t>, absztrakciós képesség-, munka- v. műveleti memória csökkenése, stb./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Az esetek 10-12 %-ában egy éven belül súlyosbodik, </a:t>
            </a:r>
            <a:r>
              <a:rPr lang="hu-HU" sz="2400" dirty="0" err="1"/>
              <a:t>demencia</a:t>
            </a:r>
            <a:r>
              <a:rPr lang="hu-HU" sz="2400" dirty="0"/>
              <a:t> alakul ki!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Preventív stratégiák!!!</a:t>
            </a:r>
          </a:p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Enyhe/Kezdődő </a:t>
            </a:r>
            <a:r>
              <a:rPr lang="hu-HU" sz="3600" b="1" dirty="0" err="1"/>
              <a:t>demencia</a:t>
            </a:r>
            <a:r>
              <a:rPr lang="hu-HU" sz="3600" b="1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800" dirty="0"/>
              <a:t>Emlékezet hanyatlása: tárgyakat nem talál, listák, ismételt telefonálás, </a:t>
            </a:r>
            <a:r>
              <a:rPr lang="hu-HU" sz="2800" dirty="0" smtClean="0"/>
              <a:t>találkozókra, vizitekre </a:t>
            </a:r>
            <a:r>
              <a:rPr lang="hu-HU" sz="2800" dirty="0"/>
              <a:t>nem megy el, tájékozódási bizonytalanság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Nyelvi működések: szótalálási nehézségek</a:t>
            </a:r>
            <a:r>
              <a:rPr lang="hu-HU" sz="2800" dirty="0" smtClean="0"/>
              <a:t>, meglassulás</a:t>
            </a:r>
            <a:r>
              <a:rPr lang="hu-HU" sz="2800" dirty="0"/>
              <a:t>, elakadás, hangképzés időszakos zavara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Mozgásügyesség/</a:t>
            </a:r>
            <a:r>
              <a:rPr lang="hu-HU" sz="2800" dirty="0" err="1"/>
              <a:t>praxiás</a:t>
            </a:r>
            <a:r>
              <a:rPr lang="hu-HU" sz="2800" dirty="0"/>
              <a:t> zavarok</a:t>
            </a:r>
            <a:r>
              <a:rPr lang="hu-HU" sz="2800" dirty="0" smtClean="0"/>
              <a:t>: öltözködés </a:t>
            </a:r>
            <a:r>
              <a:rPr lang="hu-HU" sz="2800" dirty="0"/>
              <a:t>nehéz, ügyetlenség finom motoros munkákban, háztartási feladatokban, autóvezetésben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Egyéb: közömbössé válik, percemberré lesz, előretervezés csökken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Középsúlyos </a:t>
            </a:r>
            <a:r>
              <a:rPr lang="hu-HU" sz="3600" b="1" dirty="0" err="1"/>
              <a:t>demencia</a:t>
            </a:r>
            <a:endParaRPr lang="hu-HU" sz="36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Emlékezet, időbeli </a:t>
            </a:r>
            <a:r>
              <a:rPr lang="hu-HU" sz="2400" dirty="0"/>
              <a:t>orientáció kifejezett zavara, mindennapi teendőkben zavar/vásárlás, háztartás/, már listákat sem tud használni, arcfelismerési zavar, rövidtávú memória markáns zavara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Nyelvi működések</a:t>
            </a:r>
            <a:r>
              <a:rPr lang="hu-HU" sz="2400" dirty="0" smtClean="0"/>
              <a:t>: szótévesztések</a:t>
            </a:r>
            <a:r>
              <a:rPr lang="hu-HU" sz="2400" dirty="0"/>
              <a:t>, ismételgetések, elvesző célképzet, beszédmegértési zavar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Mozgás: öltözködésben, tisztálkodásban, WC-használatban már segítségre van szükség, pénzhasználatra képtelen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Egyéb: </a:t>
            </a:r>
            <a:r>
              <a:rPr lang="hu-HU" sz="2400" dirty="0" err="1"/>
              <a:t>diszkalkulia</a:t>
            </a:r>
            <a:r>
              <a:rPr lang="hu-HU" sz="2400" dirty="0"/>
              <a:t>, logikai, </a:t>
            </a:r>
            <a:r>
              <a:rPr lang="hu-HU" sz="2400" dirty="0" smtClean="0"/>
              <a:t>absztrakciós </a:t>
            </a:r>
            <a:r>
              <a:rPr lang="hu-HU" sz="2400" dirty="0"/>
              <a:t>képesség súlyos zavara, kóros mozgászavar, pl. </a:t>
            </a:r>
            <a:r>
              <a:rPr lang="hu-HU" sz="2400" dirty="0" err="1"/>
              <a:t>parkinzonizmus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Súlyos </a:t>
            </a:r>
            <a:r>
              <a:rPr lang="hu-HU" sz="3600" b="1" dirty="0" err="1"/>
              <a:t>demencia</a:t>
            </a:r>
            <a:endParaRPr lang="hu-HU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Beszédmegértés zavara, érthetetlen beszéd,</a:t>
            </a:r>
          </a:p>
          <a:p>
            <a:pPr>
              <a:lnSpc>
                <a:spcPct val="90000"/>
              </a:lnSpc>
            </a:pPr>
            <a:r>
              <a:rPr lang="hu-HU"/>
              <a:t>Önellátásban teljes segítségre van szükség /mosdatni, etetni kell/, inkontinencia problémák</a:t>
            </a:r>
          </a:p>
          <a:p>
            <a:pPr>
              <a:lnSpc>
                <a:spcPct val="90000"/>
              </a:lnSpc>
            </a:pPr>
            <a:r>
              <a:rPr lang="hu-HU"/>
              <a:t>Mozgás teljes beszűkülése, ágyhozkötötté válik</a:t>
            </a:r>
          </a:p>
          <a:p>
            <a:pPr>
              <a:lnSpc>
                <a:spcPct val="90000"/>
              </a:lnSpc>
            </a:pPr>
            <a:r>
              <a:rPr lang="hu-HU"/>
              <a:t>Végső szakban keringés összeomlása, pneumonia, húgyuti infekció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rembrant olvasó ö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1"/>
            <a:ext cx="4572000" cy="5616623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771775" y="6381750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Rembrant: Olvasó öregasszony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18487" cy="1157287"/>
          </a:xfrm>
        </p:spPr>
        <p:txBody>
          <a:bodyPr>
            <a:normAutofit/>
          </a:bodyPr>
          <a:lstStyle/>
          <a:p>
            <a:r>
              <a:rPr lang="hu-HU" sz="2800"/>
              <a:t>Születéskor várható átlagos élettartam Magyarországon   </a:t>
            </a:r>
            <a:br>
              <a:rPr lang="hu-HU" sz="2800"/>
            </a:br>
            <a:r>
              <a:rPr lang="hu-HU" sz="2800"/>
              <a:t>1900./1901.-1998.</a:t>
            </a:r>
            <a:r>
              <a:rPr lang="hu-HU" sz="4000"/>
              <a:t>     </a:t>
            </a:r>
          </a:p>
        </p:txBody>
      </p:sp>
      <p:pic>
        <p:nvPicPr>
          <p:cNvPr id="13316" name="Picture 4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488832" cy="424847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899592" y="1340768"/>
            <a:ext cx="7272338" cy="4711700"/>
            <a:chOff x="1020" y="845"/>
            <a:chExt cx="4581" cy="2968"/>
          </a:xfrm>
        </p:grpSpPr>
        <p:sp>
          <p:nvSpPr>
            <p:cNvPr id="116875" name="Rectangle 139"/>
            <p:cNvSpPr>
              <a:spLocks noChangeArrowheads="1"/>
            </p:cNvSpPr>
            <p:nvPr/>
          </p:nvSpPr>
          <p:spPr bwMode="auto">
            <a:xfrm>
              <a:off x="5316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12</a:t>
              </a:r>
            </a:p>
          </p:txBody>
        </p:sp>
        <p:sp>
          <p:nvSpPr>
            <p:cNvPr id="116874" name="Rectangle 138"/>
            <p:cNvSpPr>
              <a:spLocks noChangeArrowheads="1"/>
            </p:cNvSpPr>
            <p:nvPr/>
          </p:nvSpPr>
          <p:spPr bwMode="auto">
            <a:xfrm>
              <a:off x="5031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11</a:t>
              </a:r>
            </a:p>
          </p:txBody>
        </p:sp>
        <p:sp>
          <p:nvSpPr>
            <p:cNvPr id="116873" name="Rectangle 137"/>
            <p:cNvSpPr>
              <a:spLocks noChangeArrowheads="1"/>
            </p:cNvSpPr>
            <p:nvPr/>
          </p:nvSpPr>
          <p:spPr bwMode="auto">
            <a:xfrm>
              <a:off x="4745" y="3529"/>
              <a:ext cx="28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10</a:t>
              </a:r>
            </a:p>
          </p:txBody>
        </p:sp>
        <p:sp>
          <p:nvSpPr>
            <p:cNvPr id="116872" name="Rectangle 136"/>
            <p:cNvSpPr>
              <a:spLocks noChangeArrowheads="1"/>
            </p:cNvSpPr>
            <p:nvPr/>
          </p:nvSpPr>
          <p:spPr bwMode="auto">
            <a:xfrm>
              <a:off x="4460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9</a:t>
              </a:r>
            </a:p>
          </p:txBody>
        </p:sp>
        <p:sp>
          <p:nvSpPr>
            <p:cNvPr id="116871" name="Rectangle 135"/>
            <p:cNvSpPr>
              <a:spLocks noChangeArrowheads="1"/>
            </p:cNvSpPr>
            <p:nvPr/>
          </p:nvSpPr>
          <p:spPr bwMode="auto">
            <a:xfrm>
              <a:off x="4175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8</a:t>
              </a:r>
            </a:p>
          </p:txBody>
        </p:sp>
        <p:sp>
          <p:nvSpPr>
            <p:cNvPr id="116870" name="Rectangle 134"/>
            <p:cNvSpPr>
              <a:spLocks noChangeArrowheads="1"/>
            </p:cNvSpPr>
            <p:nvPr/>
          </p:nvSpPr>
          <p:spPr bwMode="auto">
            <a:xfrm>
              <a:off x="3890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7</a:t>
              </a:r>
            </a:p>
          </p:txBody>
        </p:sp>
        <p:sp>
          <p:nvSpPr>
            <p:cNvPr id="116869" name="Rectangle 133"/>
            <p:cNvSpPr>
              <a:spLocks noChangeArrowheads="1"/>
            </p:cNvSpPr>
            <p:nvPr/>
          </p:nvSpPr>
          <p:spPr bwMode="auto">
            <a:xfrm>
              <a:off x="3605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6</a:t>
              </a:r>
            </a:p>
          </p:txBody>
        </p:sp>
        <p:sp>
          <p:nvSpPr>
            <p:cNvPr id="116868" name="Rectangle 132"/>
            <p:cNvSpPr>
              <a:spLocks noChangeArrowheads="1"/>
            </p:cNvSpPr>
            <p:nvPr/>
          </p:nvSpPr>
          <p:spPr bwMode="auto">
            <a:xfrm>
              <a:off x="3319" y="3529"/>
              <a:ext cx="28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5</a:t>
              </a:r>
            </a:p>
          </p:txBody>
        </p:sp>
        <p:sp>
          <p:nvSpPr>
            <p:cNvPr id="116867" name="Rectangle 131"/>
            <p:cNvSpPr>
              <a:spLocks noChangeArrowheads="1"/>
            </p:cNvSpPr>
            <p:nvPr/>
          </p:nvSpPr>
          <p:spPr bwMode="auto">
            <a:xfrm>
              <a:off x="3034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4</a:t>
              </a:r>
            </a:p>
          </p:txBody>
        </p:sp>
        <p:sp>
          <p:nvSpPr>
            <p:cNvPr id="116866" name="Rectangle 130"/>
            <p:cNvSpPr>
              <a:spLocks noChangeArrowheads="1"/>
            </p:cNvSpPr>
            <p:nvPr/>
          </p:nvSpPr>
          <p:spPr bwMode="auto">
            <a:xfrm>
              <a:off x="2749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3</a:t>
              </a:r>
            </a:p>
          </p:txBody>
        </p:sp>
        <p:sp>
          <p:nvSpPr>
            <p:cNvPr id="116865" name="Rectangle 129"/>
            <p:cNvSpPr>
              <a:spLocks noChangeArrowheads="1"/>
            </p:cNvSpPr>
            <p:nvPr/>
          </p:nvSpPr>
          <p:spPr bwMode="auto">
            <a:xfrm>
              <a:off x="2464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2</a:t>
              </a:r>
            </a:p>
          </p:txBody>
        </p:sp>
        <p:sp>
          <p:nvSpPr>
            <p:cNvPr id="116864" name="Rectangle 128"/>
            <p:cNvSpPr>
              <a:spLocks noChangeArrowheads="1"/>
            </p:cNvSpPr>
            <p:nvPr/>
          </p:nvSpPr>
          <p:spPr bwMode="auto">
            <a:xfrm>
              <a:off x="2179" y="3529"/>
              <a:ext cx="2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/>
                <a:t>1</a:t>
              </a:r>
            </a:p>
          </p:txBody>
        </p:sp>
        <p:sp>
          <p:nvSpPr>
            <p:cNvPr id="116861" name="Rectangle 125"/>
            <p:cNvSpPr>
              <a:spLocks noChangeArrowheads="1"/>
            </p:cNvSpPr>
            <p:nvPr/>
          </p:nvSpPr>
          <p:spPr bwMode="auto">
            <a:xfrm>
              <a:off x="1020" y="3529"/>
              <a:ext cx="115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évek</a:t>
              </a:r>
            </a:p>
          </p:txBody>
        </p:sp>
        <p:sp>
          <p:nvSpPr>
            <p:cNvPr id="116860" name="Rectangle 124"/>
            <p:cNvSpPr>
              <a:spLocks noChangeArrowheads="1"/>
            </p:cNvSpPr>
            <p:nvPr/>
          </p:nvSpPr>
          <p:spPr bwMode="auto">
            <a:xfrm>
              <a:off x="5316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9" name="Rectangle 123"/>
            <p:cNvSpPr>
              <a:spLocks noChangeArrowheads="1"/>
            </p:cNvSpPr>
            <p:nvPr/>
          </p:nvSpPr>
          <p:spPr bwMode="auto">
            <a:xfrm>
              <a:off x="5031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8" name="Rectangle 122"/>
            <p:cNvSpPr>
              <a:spLocks noChangeArrowheads="1"/>
            </p:cNvSpPr>
            <p:nvPr/>
          </p:nvSpPr>
          <p:spPr bwMode="auto">
            <a:xfrm>
              <a:off x="4745" y="3203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7" name="Rectangle 121"/>
            <p:cNvSpPr>
              <a:spLocks noChangeArrowheads="1"/>
            </p:cNvSpPr>
            <p:nvPr/>
          </p:nvSpPr>
          <p:spPr bwMode="auto">
            <a:xfrm>
              <a:off x="4460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6" name="Rectangle 120"/>
            <p:cNvSpPr>
              <a:spLocks noChangeArrowheads="1"/>
            </p:cNvSpPr>
            <p:nvPr/>
          </p:nvSpPr>
          <p:spPr bwMode="auto">
            <a:xfrm>
              <a:off x="4175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5" name="Rectangle 119"/>
            <p:cNvSpPr>
              <a:spLocks noChangeArrowheads="1"/>
            </p:cNvSpPr>
            <p:nvPr/>
          </p:nvSpPr>
          <p:spPr bwMode="auto">
            <a:xfrm>
              <a:off x="3890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4" name="Rectangle 118"/>
            <p:cNvSpPr>
              <a:spLocks noChangeArrowheads="1"/>
            </p:cNvSpPr>
            <p:nvPr/>
          </p:nvSpPr>
          <p:spPr bwMode="auto">
            <a:xfrm>
              <a:off x="3605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3" name="Rectangle 117"/>
            <p:cNvSpPr>
              <a:spLocks noChangeArrowheads="1"/>
            </p:cNvSpPr>
            <p:nvPr/>
          </p:nvSpPr>
          <p:spPr bwMode="auto">
            <a:xfrm>
              <a:off x="3319" y="3203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2" name="Rectangle 116"/>
            <p:cNvSpPr>
              <a:spLocks noChangeArrowheads="1"/>
            </p:cNvSpPr>
            <p:nvPr/>
          </p:nvSpPr>
          <p:spPr bwMode="auto">
            <a:xfrm>
              <a:off x="3034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1" name="Rectangle 115"/>
            <p:cNvSpPr>
              <a:spLocks noChangeArrowheads="1"/>
            </p:cNvSpPr>
            <p:nvPr/>
          </p:nvSpPr>
          <p:spPr bwMode="auto">
            <a:xfrm>
              <a:off x="2749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50" name="Rectangle 114"/>
            <p:cNvSpPr>
              <a:spLocks noChangeArrowheads="1"/>
            </p:cNvSpPr>
            <p:nvPr/>
          </p:nvSpPr>
          <p:spPr bwMode="auto">
            <a:xfrm>
              <a:off x="2464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9" name="Rectangle 113"/>
            <p:cNvSpPr>
              <a:spLocks noChangeArrowheads="1"/>
            </p:cNvSpPr>
            <p:nvPr/>
          </p:nvSpPr>
          <p:spPr bwMode="auto">
            <a:xfrm>
              <a:off x="2179" y="320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6" name="Rectangle 110"/>
            <p:cNvSpPr>
              <a:spLocks noChangeArrowheads="1"/>
            </p:cNvSpPr>
            <p:nvPr/>
          </p:nvSpPr>
          <p:spPr bwMode="auto">
            <a:xfrm>
              <a:off x="1020" y="3203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halál</a:t>
              </a:r>
            </a:p>
          </p:txBody>
        </p:sp>
        <p:sp>
          <p:nvSpPr>
            <p:cNvPr id="116845" name="Rectangle 109"/>
            <p:cNvSpPr>
              <a:spLocks noChangeArrowheads="1"/>
            </p:cNvSpPr>
            <p:nvPr/>
          </p:nvSpPr>
          <p:spPr bwMode="auto">
            <a:xfrm>
              <a:off x="5316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4" name="Rectangle 108"/>
            <p:cNvSpPr>
              <a:spLocks noChangeArrowheads="1"/>
            </p:cNvSpPr>
            <p:nvPr/>
          </p:nvSpPr>
          <p:spPr bwMode="auto">
            <a:xfrm>
              <a:off x="5031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3" name="Rectangle 107"/>
            <p:cNvSpPr>
              <a:spLocks noChangeArrowheads="1"/>
            </p:cNvSpPr>
            <p:nvPr/>
          </p:nvSpPr>
          <p:spPr bwMode="auto">
            <a:xfrm>
              <a:off x="4745" y="2877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2" name="Rectangle 106"/>
            <p:cNvSpPr>
              <a:spLocks noChangeArrowheads="1"/>
            </p:cNvSpPr>
            <p:nvPr/>
          </p:nvSpPr>
          <p:spPr bwMode="auto">
            <a:xfrm>
              <a:off x="4460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1" name="Rectangle 105"/>
            <p:cNvSpPr>
              <a:spLocks noChangeArrowheads="1"/>
            </p:cNvSpPr>
            <p:nvPr/>
          </p:nvSpPr>
          <p:spPr bwMode="auto">
            <a:xfrm>
              <a:off x="4175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40" name="Rectangle 104"/>
            <p:cNvSpPr>
              <a:spLocks noChangeArrowheads="1"/>
            </p:cNvSpPr>
            <p:nvPr/>
          </p:nvSpPr>
          <p:spPr bwMode="auto">
            <a:xfrm>
              <a:off x="3890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9" name="Rectangle 103"/>
            <p:cNvSpPr>
              <a:spLocks noChangeArrowheads="1"/>
            </p:cNvSpPr>
            <p:nvPr/>
          </p:nvSpPr>
          <p:spPr bwMode="auto">
            <a:xfrm>
              <a:off x="3605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8" name="Rectangle 102"/>
            <p:cNvSpPr>
              <a:spLocks noChangeArrowheads="1"/>
            </p:cNvSpPr>
            <p:nvPr/>
          </p:nvSpPr>
          <p:spPr bwMode="auto">
            <a:xfrm>
              <a:off x="3319" y="2877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7" name="Rectangle 101"/>
            <p:cNvSpPr>
              <a:spLocks noChangeArrowheads="1"/>
            </p:cNvSpPr>
            <p:nvPr/>
          </p:nvSpPr>
          <p:spPr bwMode="auto">
            <a:xfrm>
              <a:off x="3034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6" name="Rectangle 100"/>
            <p:cNvSpPr>
              <a:spLocks noChangeArrowheads="1"/>
            </p:cNvSpPr>
            <p:nvPr/>
          </p:nvSpPr>
          <p:spPr bwMode="auto">
            <a:xfrm>
              <a:off x="2749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5" name="Rectangle 99"/>
            <p:cNvSpPr>
              <a:spLocks noChangeArrowheads="1"/>
            </p:cNvSpPr>
            <p:nvPr/>
          </p:nvSpPr>
          <p:spPr bwMode="auto">
            <a:xfrm>
              <a:off x="2464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4" name="Rectangle 98"/>
            <p:cNvSpPr>
              <a:spLocks noChangeArrowheads="1"/>
            </p:cNvSpPr>
            <p:nvPr/>
          </p:nvSpPr>
          <p:spPr bwMode="auto">
            <a:xfrm>
              <a:off x="2179" y="2877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31" name="Rectangle 95"/>
            <p:cNvSpPr>
              <a:spLocks noChangeArrowheads="1"/>
            </p:cNvSpPr>
            <p:nvPr/>
          </p:nvSpPr>
          <p:spPr bwMode="auto">
            <a:xfrm>
              <a:off x="1020" y="2877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Otthonbeli elhelyezés</a:t>
              </a:r>
            </a:p>
          </p:txBody>
        </p:sp>
        <p:sp>
          <p:nvSpPr>
            <p:cNvPr id="116830" name="Rectangle 94"/>
            <p:cNvSpPr>
              <a:spLocks noChangeArrowheads="1"/>
            </p:cNvSpPr>
            <p:nvPr/>
          </p:nvSpPr>
          <p:spPr bwMode="auto">
            <a:xfrm>
              <a:off x="5316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9" name="Rectangle 93"/>
            <p:cNvSpPr>
              <a:spLocks noChangeArrowheads="1"/>
            </p:cNvSpPr>
            <p:nvPr/>
          </p:nvSpPr>
          <p:spPr bwMode="auto">
            <a:xfrm>
              <a:off x="5031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8" name="Rectangle 92"/>
            <p:cNvSpPr>
              <a:spLocks noChangeArrowheads="1"/>
            </p:cNvSpPr>
            <p:nvPr/>
          </p:nvSpPr>
          <p:spPr bwMode="auto">
            <a:xfrm>
              <a:off x="4745" y="2551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7" name="Rectangle 91"/>
            <p:cNvSpPr>
              <a:spLocks noChangeArrowheads="1"/>
            </p:cNvSpPr>
            <p:nvPr/>
          </p:nvSpPr>
          <p:spPr bwMode="auto">
            <a:xfrm>
              <a:off x="4460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6" name="Rectangle 90"/>
            <p:cNvSpPr>
              <a:spLocks noChangeArrowheads="1"/>
            </p:cNvSpPr>
            <p:nvPr/>
          </p:nvSpPr>
          <p:spPr bwMode="auto">
            <a:xfrm>
              <a:off x="4175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5" name="Rectangle 89"/>
            <p:cNvSpPr>
              <a:spLocks noChangeArrowheads="1"/>
            </p:cNvSpPr>
            <p:nvPr/>
          </p:nvSpPr>
          <p:spPr bwMode="auto">
            <a:xfrm>
              <a:off x="3890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4" name="Rectangle 88"/>
            <p:cNvSpPr>
              <a:spLocks noChangeArrowheads="1"/>
            </p:cNvSpPr>
            <p:nvPr/>
          </p:nvSpPr>
          <p:spPr bwMode="auto">
            <a:xfrm>
              <a:off x="3605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3" name="Rectangle 87"/>
            <p:cNvSpPr>
              <a:spLocks noChangeArrowheads="1"/>
            </p:cNvSpPr>
            <p:nvPr/>
          </p:nvSpPr>
          <p:spPr bwMode="auto">
            <a:xfrm>
              <a:off x="3319" y="2551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2" name="Rectangle 86"/>
            <p:cNvSpPr>
              <a:spLocks noChangeArrowheads="1"/>
            </p:cNvSpPr>
            <p:nvPr/>
          </p:nvSpPr>
          <p:spPr bwMode="auto">
            <a:xfrm>
              <a:off x="3034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1" name="Rectangle 85"/>
            <p:cNvSpPr>
              <a:spLocks noChangeArrowheads="1"/>
            </p:cNvSpPr>
            <p:nvPr/>
          </p:nvSpPr>
          <p:spPr bwMode="auto">
            <a:xfrm>
              <a:off x="2749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20" name="Rectangle 84"/>
            <p:cNvSpPr>
              <a:spLocks noChangeArrowheads="1"/>
            </p:cNvSpPr>
            <p:nvPr/>
          </p:nvSpPr>
          <p:spPr bwMode="auto">
            <a:xfrm>
              <a:off x="2464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9" name="Rectangle 83"/>
            <p:cNvSpPr>
              <a:spLocks noChangeArrowheads="1"/>
            </p:cNvSpPr>
            <p:nvPr/>
          </p:nvSpPr>
          <p:spPr bwMode="auto">
            <a:xfrm>
              <a:off x="2179" y="2551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6" name="Rectangle 80"/>
            <p:cNvSpPr>
              <a:spLocks noChangeArrowheads="1"/>
            </p:cNvSpPr>
            <p:nvPr/>
          </p:nvSpPr>
          <p:spPr bwMode="auto">
            <a:xfrm>
              <a:off x="1020" y="2551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Magatartási problémák</a:t>
              </a:r>
            </a:p>
          </p:txBody>
        </p:sp>
        <p:sp>
          <p:nvSpPr>
            <p:cNvPr id="116815" name="Rectangle 79"/>
            <p:cNvSpPr>
              <a:spLocks noChangeArrowheads="1"/>
            </p:cNvSpPr>
            <p:nvPr/>
          </p:nvSpPr>
          <p:spPr bwMode="auto">
            <a:xfrm>
              <a:off x="5316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4" name="Rectangle 78"/>
            <p:cNvSpPr>
              <a:spLocks noChangeArrowheads="1"/>
            </p:cNvSpPr>
            <p:nvPr/>
          </p:nvSpPr>
          <p:spPr bwMode="auto">
            <a:xfrm>
              <a:off x="5031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3" name="Rectangle 77"/>
            <p:cNvSpPr>
              <a:spLocks noChangeArrowheads="1"/>
            </p:cNvSpPr>
            <p:nvPr/>
          </p:nvSpPr>
          <p:spPr bwMode="auto">
            <a:xfrm>
              <a:off x="4745" y="2225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2" name="Rectangle 76"/>
            <p:cNvSpPr>
              <a:spLocks noChangeArrowheads="1"/>
            </p:cNvSpPr>
            <p:nvPr/>
          </p:nvSpPr>
          <p:spPr bwMode="auto">
            <a:xfrm>
              <a:off x="4460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1" name="Rectangle 75"/>
            <p:cNvSpPr>
              <a:spLocks noChangeArrowheads="1"/>
            </p:cNvSpPr>
            <p:nvPr/>
          </p:nvSpPr>
          <p:spPr bwMode="auto">
            <a:xfrm>
              <a:off x="4175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10" name="Rectangle 74"/>
            <p:cNvSpPr>
              <a:spLocks noChangeArrowheads="1"/>
            </p:cNvSpPr>
            <p:nvPr/>
          </p:nvSpPr>
          <p:spPr bwMode="auto">
            <a:xfrm>
              <a:off x="3890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9" name="Rectangle 73"/>
            <p:cNvSpPr>
              <a:spLocks noChangeArrowheads="1"/>
            </p:cNvSpPr>
            <p:nvPr/>
          </p:nvSpPr>
          <p:spPr bwMode="auto">
            <a:xfrm>
              <a:off x="3605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8" name="Rectangle 72"/>
            <p:cNvSpPr>
              <a:spLocks noChangeArrowheads="1"/>
            </p:cNvSpPr>
            <p:nvPr/>
          </p:nvSpPr>
          <p:spPr bwMode="auto">
            <a:xfrm>
              <a:off x="3319" y="2225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7" name="Rectangle 71"/>
            <p:cNvSpPr>
              <a:spLocks noChangeArrowheads="1"/>
            </p:cNvSpPr>
            <p:nvPr/>
          </p:nvSpPr>
          <p:spPr bwMode="auto">
            <a:xfrm>
              <a:off x="3034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6" name="Rectangle 70"/>
            <p:cNvSpPr>
              <a:spLocks noChangeArrowheads="1"/>
            </p:cNvSpPr>
            <p:nvPr/>
          </p:nvSpPr>
          <p:spPr bwMode="auto">
            <a:xfrm>
              <a:off x="2749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5" name="Rectangle 69"/>
            <p:cNvSpPr>
              <a:spLocks noChangeArrowheads="1"/>
            </p:cNvSpPr>
            <p:nvPr/>
          </p:nvSpPr>
          <p:spPr bwMode="auto">
            <a:xfrm>
              <a:off x="2464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4" name="Rectangle 68"/>
            <p:cNvSpPr>
              <a:spLocks noChangeArrowheads="1"/>
            </p:cNvSpPr>
            <p:nvPr/>
          </p:nvSpPr>
          <p:spPr bwMode="auto">
            <a:xfrm>
              <a:off x="2179" y="222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801" name="Rectangle 65"/>
            <p:cNvSpPr>
              <a:spLocks noChangeArrowheads="1"/>
            </p:cNvSpPr>
            <p:nvPr/>
          </p:nvSpPr>
          <p:spPr bwMode="auto">
            <a:xfrm>
              <a:off x="1020" y="2225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Önálló étkezésre való képtelenség</a:t>
              </a:r>
            </a:p>
          </p:txBody>
        </p:sp>
        <p:sp>
          <p:nvSpPr>
            <p:cNvPr id="116800" name="Rectangle 64"/>
            <p:cNvSpPr>
              <a:spLocks noChangeArrowheads="1"/>
            </p:cNvSpPr>
            <p:nvPr/>
          </p:nvSpPr>
          <p:spPr bwMode="auto">
            <a:xfrm>
              <a:off x="5316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9" name="Rectangle 63"/>
            <p:cNvSpPr>
              <a:spLocks noChangeArrowheads="1"/>
            </p:cNvSpPr>
            <p:nvPr/>
          </p:nvSpPr>
          <p:spPr bwMode="auto">
            <a:xfrm>
              <a:off x="5031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8" name="Rectangle 62"/>
            <p:cNvSpPr>
              <a:spLocks noChangeArrowheads="1"/>
            </p:cNvSpPr>
            <p:nvPr/>
          </p:nvSpPr>
          <p:spPr bwMode="auto">
            <a:xfrm>
              <a:off x="4745" y="1899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7" name="Rectangle 61"/>
            <p:cNvSpPr>
              <a:spLocks noChangeArrowheads="1"/>
            </p:cNvSpPr>
            <p:nvPr/>
          </p:nvSpPr>
          <p:spPr bwMode="auto">
            <a:xfrm>
              <a:off x="4460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6" name="Rectangle 60"/>
            <p:cNvSpPr>
              <a:spLocks noChangeArrowheads="1"/>
            </p:cNvSpPr>
            <p:nvPr/>
          </p:nvSpPr>
          <p:spPr bwMode="auto">
            <a:xfrm>
              <a:off x="4175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5" name="Rectangle 59"/>
            <p:cNvSpPr>
              <a:spLocks noChangeArrowheads="1"/>
            </p:cNvSpPr>
            <p:nvPr/>
          </p:nvSpPr>
          <p:spPr bwMode="auto">
            <a:xfrm>
              <a:off x="3890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4" name="Rectangle 58"/>
            <p:cNvSpPr>
              <a:spLocks noChangeArrowheads="1"/>
            </p:cNvSpPr>
            <p:nvPr/>
          </p:nvSpPr>
          <p:spPr bwMode="auto">
            <a:xfrm>
              <a:off x="3605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3" name="Rectangle 57"/>
            <p:cNvSpPr>
              <a:spLocks noChangeArrowheads="1"/>
            </p:cNvSpPr>
            <p:nvPr/>
          </p:nvSpPr>
          <p:spPr bwMode="auto">
            <a:xfrm>
              <a:off x="3319" y="1899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2" name="Rectangle 56"/>
            <p:cNvSpPr>
              <a:spLocks noChangeArrowheads="1"/>
            </p:cNvSpPr>
            <p:nvPr/>
          </p:nvSpPr>
          <p:spPr bwMode="auto">
            <a:xfrm>
              <a:off x="3034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1" name="Rectangle 55"/>
            <p:cNvSpPr>
              <a:spLocks noChangeArrowheads="1"/>
            </p:cNvSpPr>
            <p:nvPr/>
          </p:nvSpPr>
          <p:spPr bwMode="auto">
            <a:xfrm>
              <a:off x="2749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2464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9" name="Rectangle 53"/>
            <p:cNvSpPr>
              <a:spLocks noChangeArrowheads="1"/>
            </p:cNvSpPr>
            <p:nvPr/>
          </p:nvSpPr>
          <p:spPr bwMode="auto">
            <a:xfrm>
              <a:off x="2179" y="1899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6" name="Rectangle 50"/>
            <p:cNvSpPr>
              <a:spLocks noChangeArrowheads="1"/>
            </p:cNvSpPr>
            <p:nvPr/>
          </p:nvSpPr>
          <p:spPr bwMode="auto">
            <a:xfrm>
              <a:off x="1020" y="1899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Vizelet-visszatartási zavar</a:t>
              </a:r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5316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4" name="Rectangle 48"/>
            <p:cNvSpPr>
              <a:spLocks noChangeArrowheads="1"/>
            </p:cNvSpPr>
            <p:nvPr/>
          </p:nvSpPr>
          <p:spPr bwMode="auto">
            <a:xfrm>
              <a:off x="5031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3" name="Rectangle 47"/>
            <p:cNvSpPr>
              <a:spLocks noChangeArrowheads="1"/>
            </p:cNvSpPr>
            <p:nvPr/>
          </p:nvSpPr>
          <p:spPr bwMode="auto">
            <a:xfrm>
              <a:off x="4745" y="1573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2" name="Rectangle 46"/>
            <p:cNvSpPr>
              <a:spLocks noChangeArrowheads="1"/>
            </p:cNvSpPr>
            <p:nvPr/>
          </p:nvSpPr>
          <p:spPr bwMode="auto">
            <a:xfrm>
              <a:off x="4460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1" name="Rectangle 45"/>
            <p:cNvSpPr>
              <a:spLocks noChangeArrowheads="1"/>
            </p:cNvSpPr>
            <p:nvPr/>
          </p:nvSpPr>
          <p:spPr bwMode="auto">
            <a:xfrm>
              <a:off x="4175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3890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9" name="Rectangle 43"/>
            <p:cNvSpPr>
              <a:spLocks noChangeArrowheads="1"/>
            </p:cNvSpPr>
            <p:nvPr/>
          </p:nvSpPr>
          <p:spPr bwMode="auto">
            <a:xfrm>
              <a:off x="3605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8" name="Rectangle 42"/>
            <p:cNvSpPr>
              <a:spLocks noChangeArrowheads="1"/>
            </p:cNvSpPr>
            <p:nvPr/>
          </p:nvSpPr>
          <p:spPr bwMode="auto">
            <a:xfrm>
              <a:off x="3319" y="1573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7" name="Rectangle 41"/>
            <p:cNvSpPr>
              <a:spLocks noChangeArrowheads="1"/>
            </p:cNvSpPr>
            <p:nvPr/>
          </p:nvSpPr>
          <p:spPr bwMode="auto">
            <a:xfrm>
              <a:off x="3034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2749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5" name="Rectangle 39"/>
            <p:cNvSpPr>
              <a:spLocks noChangeArrowheads="1"/>
            </p:cNvSpPr>
            <p:nvPr/>
          </p:nvSpPr>
          <p:spPr bwMode="auto">
            <a:xfrm>
              <a:off x="2464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4" name="Rectangle 38"/>
            <p:cNvSpPr>
              <a:spLocks noChangeArrowheads="1"/>
            </p:cNvSpPr>
            <p:nvPr/>
          </p:nvSpPr>
          <p:spPr bwMode="auto">
            <a:xfrm>
              <a:off x="2179" y="1573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71" name="Rectangle 35"/>
            <p:cNvSpPr>
              <a:spLocks noChangeArrowheads="1"/>
            </p:cNvSpPr>
            <p:nvPr/>
          </p:nvSpPr>
          <p:spPr bwMode="auto">
            <a:xfrm>
              <a:off x="1020" y="1573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Fürdésre való képtelenség</a:t>
              </a:r>
            </a:p>
          </p:txBody>
        </p:sp>
        <p:sp>
          <p:nvSpPr>
            <p:cNvPr id="116770" name="Rectangle 34"/>
            <p:cNvSpPr>
              <a:spLocks noChangeArrowheads="1"/>
            </p:cNvSpPr>
            <p:nvPr/>
          </p:nvSpPr>
          <p:spPr bwMode="auto">
            <a:xfrm>
              <a:off x="5316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9" name="Rectangle 33"/>
            <p:cNvSpPr>
              <a:spLocks noChangeArrowheads="1"/>
            </p:cNvSpPr>
            <p:nvPr/>
          </p:nvSpPr>
          <p:spPr bwMode="auto">
            <a:xfrm>
              <a:off x="5031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745" y="1171"/>
              <a:ext cx="28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60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4175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3890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605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3319" y="1171"/>
              <a:ext cx="28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034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1" name="Rectangle 25"/>
            <p:cNvSpPr>
              <a:spLocks noChangeArrowheads="1"/>
            </p:cNvSpPr>
            <p:nvPr/>
          </p:nvSpPr>
          <p:spPr bwMode="auto">
            <a:xfrm>
              <a:off x="2749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2464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2179" y="1171"/>
              <a:ext cx="28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1020" y="1171"/>
              <a:ext cx="115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Probléma bevásárlással, pénzügyekkel</a:t>
              </a:r>
            </a:p>
          </p:txBody>
        </p:sp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5316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4" name="Rectangle 18"/>
            <p:cNvSpPr>
              <a:spLocks noChangeArrowheads="1"/>
            </p:cNvSpPr>
            <p:nvPr/>
          </p:nvSpPr>
          <p:spPr bwMode="auto">
            <a:xfrm>
              <a:off x="5031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4745" y="845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4460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4175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3890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3605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3319" y="845"/>
              <a:ext cx="2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3034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2749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464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179" y="845"/>
              <a:ext cx="2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endParaRPr lang="hu-HU" sz="2800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020" y="845"/>
              <a:ext cx="11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hu-HU" sz="1200" b="1">
                  <a:solidFill>
                    <a:schemeClr val="tx2"/>
                  </a:solidFill>
                </a:rPr>
                <a:t>Értelmi zavar kezdete</a:t>
              </a:r>
            </a:p>
          </p:txBody>
        </p:sp>
        <p:sp>
          <p:nvSpPr>
            <p:cNvPr id="116876" name="Line 140"/>
            <p:cNvSpPr>
              <a:spLocks noChangeShapeType="1"/>
            </p:cNvSpPr>
            <p:nvPr/>
          </p:nvSpPr>
          <p:spPr bwMode="auto">
            <a:xfrm>
              <a:off x="1020" y="845"/>
              <a:ext cx="458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77" name="Line 141"/>
            <p:cNvSpPr>
              <a:spLocks noChangeShapeType="1"/>
            </p:cNvSpPr>
            <p:nvPr/>
          </p:nvSpPr>
          <p:spPr bwMode="auto">
            <a:xfrm>
              <a:off x="1020" y="1171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78" name="Line 142"/>
            <p:cNvSpPr>
              <a:spLocks noChangeShapeType="1"/>
            </p:cNvSpPr>
            <p:nvPr/>
          </p:nvSpPr>
          <p:spPr bwMode="auto">
            <a:xfrm>
              <a:off x="1020" y="1573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79" name="Line 143"/>
            <p:cNvSpPr>
              <a:spLocks noChangeShapeType="1"/>
            </p:cNvSpPr>
            <p:nvPr/>
          </p:nvSpPr>
          <p:spPr bwMode="auto">
            <a:xfrm>
              <a:off x="1020" y="1899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0" name="Line 144"/>
            <p:cNvSpPr>
              <a:spLocks noChangeShapeType="1"/>
            </p:cNvSpPr>
            <p:nvPr/>
          </p:nvSpPr>
          <p:spPr bwMode="auto">
            <a:xfrm>
              <a:off x="1020" y="2225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1" name="Line 145"/>
            <p:cNvSpPr>
              <a:spLocks noChangeShapeType="1"/>
            </p:cNvSpPr>
            <p:nvPr/>
          </p:nvSpPr>
          <p:spPr bwMode="auto">
            <a:xfrm>
              <a:off x="1020" y="2551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2" name="Line 146"/>
            <p:cNvSpPr>
              <a:spLocks noChangeShapeType="1"/>
            </p:cNvSpPr>
            <p:nvPr/>
          </p:nvSpPr>
          <p:spPr bwMode="auto">
            <a:xfrm>
              <a:off x="1020" y="2877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3" name="Line 147"/>
            <p:cNvSpPr>
              <a:spLocks noChangeShapeType="1"/>
            </p:cNvSpPr>
            <p:nvPr/>
          </p:nvSpPr>
          <p:spPr bwMode="auto">
            <a:xfrm>
              <a:off x="1020" y="3203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4" name="Line 148"/>
            <p:cNvSpPr>
              <a:spLocks noChangeShapeType="1"/>
            </p:cNvSpPr>
            <p:nvPr/>
          </p:nvSpPr>
          <p:spPr bwMode="auto">
            <a:xfrm>
              <a:off x="1020" y="3529"/>
              <a:ext cx="4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5" name="Line 149"/>
            <p:cNvSpPr>
              <a:spLocks noChangeShapeType="1"/>
            </p:cNvSpPr>
            <p:nvPr/>
          </p:nvSpPr>
          <p:spPr bwMode="auto">
            <a:xfrm>
              <a:off x="1020" y="3813"/>
              <a:ext cx="458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6" name="Line 150"/>
            <p:cNvSpPr>
              <a:spLocks noChangeShapeType="1"/>
            </p:cNvSpPr>
            <p:nvPr/>
          </p:nvSpPr>
          <p:spPr bwMode="auto">
            <a:xfrm>
              <a:off x="1020" y="845"/>
              <a:ext cx="0" cy="29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89" name="Line 153"/>
            <p:cNvSpPr>
              <a:spLocks noChangeShapeType="1"/>
            </p:cNvSpPr>
            <p:nvPr/>
          </p:nvSpPr>
          <p:spPr bwMode="auto">
            <a:xfrm>
              <a:off x="2179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0" name="Line 154"/>
            <p:cNvSpPr>
              <a:spLocks noChangeShapeType="1"/>
            </p:cNvSpPr>
            <p:nvPr/>
          </p:nvSpPr>
          <p:spPr bwMode="auto">
            <a:xfrm>
              <a:off x="2464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1" name="Line 155"/>
            <p:cNvSpPr>
              <a:spLocks noChangeShapeType="1"/>
            </p:cNvSpPr>
            <p:nvPr/>
          </p:nvSpPr>
          <p:spPr bwMode="auto">
            <a:xfrm>
              <a:off x="2744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2" name="Line 156"/>
            <p:cNvSpPr>
              <a:spLocks noChangeShapeType="1"/>
            </p:cNvSpPr>
            <p:nvPr/>
          </p:nvSpPr>
          <p:spPr bwMode="auto">
            <a:xfrm>
              <a:off x="3034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3" name="Line 157"/>
            <p:cNvSpPr>
              <a:spLocks noChangeShapeType="1"/>
            </p:cNvSpPr>
            <p:nvPr/>
          </p:nvSpPr>
          <p:spPr bwMode="auto">
            <a:xfrm>
              <a:off x="3319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4" name="Line 158"/>
            <p:cNvSpPr>
              <a:spLocks noChangeShapeType="1"/>
            </p:cNvSpPr>
            <p:nvPr/>
          </p:nvSpPr>
          <p:spPr bwMode="auto">
            <a:xfrm>
              <a:off x="3605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5" name="Line 159"/>
            <p:cNvSpPr>
              <a:spLocks noChangeShapeType="1"/>
            </p:cNvSpPr>
            <p:nvPr/>
          </p:nvSpPr>
          <p:spPr bwMode="auto">
            <a:xfrm>
              <a:off x="3890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6" name="Line 160"/>
            <p:cNvSpPr>
              <a:spLocks noChangeShapeType="1"/>
            </p:cNvSpPr>
            <p:nvPr/>
          </p:nvSpPr>
          <p:spPr bwMode="auto">
            <a:xfrm>
              <a:off x="4175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7" name="Line 161"/>
            <p:cNvSpPr>
              <a:spLocks noChangeShapeType="1"/>
            </p:cNvSpPr>
            <p:nvPr/>
          </p:nvSpPr>
          <p:spPr bwMode="auto">
            <a:xfrm>
              <a:off x="4460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8" name="Line 162"/>
            <p:cNvSpPr>
              <a:spLocks noChangeShapeType="1"/>
            </p:cNvSpPr>
            <p:nvPr/>
          </p:nvSpPr>
          <p:spPr bwMode="auto">
            <a:xfrm>
              <a:off x="4745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899" name="Line 163"/>
            <p:cNvSpPr>
              <a:spLocks noChangeShapeType="1"/>
            </p:cNvSpPr>
            <p:nvPr/>
          </p:nvSpPr>
          <p:spPr bwMode="auto">
            <a:xfrm>
              <a:off x="5031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900" name="Line 164"/>
            <p:cNvSpPr>
              <a:spLocks noChangeShapeType="1"/>
            </p:cNvSpPr>
            <p:nvPr/>
          </p:nvSpPr>
          <p:spPr bwMode="auto">
            <a:xfrm>
              <a:off x="5316" y="845"/>
              <a:ext cx="0" cy="2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901" name="Line 165"/>
            <p:cNvSpPr>
              <a:spLocks noChangeShapeType="1"/>
            </p:cNvSpPr>
            <p:nvPr/>
          </p:nvSpPr>
          <p:spPr bwMode="auto">
            <a:xfrm>
              <a:off x="5601" y="845"/>
              <a:ext cx="0" cy="29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6948" name="Rectangle 212"/>
            <p:cNvSpPr>
              <a:spLocks noChangeArrowheads="1"/>
            </p:cNvSpPr>
            <p:nvPr/>
          </p:nvSpPr>
          <p:spPr bwMode="auto">
            <a:xfrm>
              <a:off x="4468" y="3294"/>
              <a:ext cx="1088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49" name="Rectangle 213"/>
            <p:cNvSpPr>
              <a:spLocks noChangeArrowheads="1"/>
            </p:cNvSpPr>
            <p:nvPr/>
          </p:nvSpPr>
          <p:spPr bwMode="auto">
            <a:xfrm>
              <a:off x="3878" y="2976"/>
              <a:ext cx="1678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0" name="Rectangle 214"/>
            <p:cNvSpPr>
              <a:spLocks noChangeArrowheads="1"/>
            </p:cNvSpPr>
            <p:nvPr/>
          </p:nvSpPr>
          <p:spPr bwMode="auto">
            <a:xfrm>
              <a:off x="2744" y="2614"/>
              <a:ext cx="2813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1" name="Rectangle 215"/>
            <p:cNvSpPr>
              <a:spLocks noChangeArrowheads="1"/>
            </p:cNvSpPr>
            <p:nvPr/>
          </p:nvSpPr>
          <p:spPr bwMode="auto">
            <a:xfrm>
              <a:off x="4468" y="2296"/>
              <a:ext cx="817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2" name="Rectangle 216"/>
            <p:cNvSpPr>
              <a:spLocks noChangeArrowheads="1"/>
            </p:cNvSpPr>
            <p:nvPr/>
          </p:nvSpPr>
          <p:spPr bwMode="auto">
            <a:xfrm>
              <a:off x="3606" y="1979"/>
              <a:ext cx="816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3" name="Rectangle 217"/>
            <p:cNvSpPr>
              <a:spLocks noChangeArrowheads="1"/>
            </p:cNvSpPr>
            <p:nvPr/>
          </p:nvSpPr>
          <p:spPr bwMode="auto">
            <a:xfrm>
              <a:off x="2517" y="1298"/>
              <a:ext cx="1088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5" name="Rectangle 219"/>
            <p:cNvSpPr>
              <a:spLocks noChangeArrowheads="1"/>
            </p:cNvSpPr>
            <p:nvPr/>
          </p:nvSpPr>
          <p:spPr bwMode="auto">
            <a:xfrm>
              <a:off x="2200" y="935"/>
              <a:ext cx="1406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956" name="Rectangle 220"/>
            <p:cNvSpPr>
              <a:spLocks noChangeArrowheads="1"/>
            </p:cNvSpPr>
            <p:nvPr/>
          </p:nvSpPr>
          <p:spPr bwMode="auto">
            <a:xfrm>
              <a:off x="3334" y="1661"/>
              <a:ext cx="816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6959" name="Text Box 223"/>
          <p:cNvSpPr txBox="1">
            <a:spLocks noChangeArrowheads="1"/>
          </p:cNvSpPr>
          <p:nvPr/>
        </p:nvSpPr>
        <p:spPr bwMode="auto">
          <a:xfrm>
            <a:off x="2176463" y="495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116960" name="Text Box 224"/>
          <p:cNvSpPr txBox="1">
            <a:spLocks noChangeArrowheads="1"/>
          </p:cNvSpPr>
          <p:nvPr/>
        </p:nvSpPr>
        <p:spPr bwMode="auto">
          <a:xfrm>
            <a:off x="827584" y="566738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3200" dirty="0"/>
              <a:t>A tünetek megjelenésének időpontja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 smtClean="0"/>
              <a:t>Kognitív zavarok vizsgálata</a:t>
            </a:r>
            <a:endParaRPr lang="hu-HU" sz="32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err="1"/>
              <a:t>Mini-Mental</a:t>
            </a:r>
            <a:r>
              <a:rPr lang="hu-HU" sz="2800" dirty="0"/>
              <a:t> </a:t>
            </a:r>
            <a:r>
              <a:rPr lang="hu-HU" sz="2800" dirty="0" err="1"/>
              <a:t>State</a:t>
            </a:r>
            <a:r>
              <a:rPr lang="hu-HU" sz="2800" dirty="0"/>
              <a:t> vizsgálat (MMSE). Maximum 30 pont érhető el, 24 pont alatt </a:t>
            </a:r>
            <a:r>
              <a:rPr lang="hu-HU" sz="2800" dirty="0" err="1"/>
              <a:t>dementia</a:t>
            </a:r>
            <a:r>
              <a:rPr lang="hu-HU" sz="2800" dirty="0"/>
              <a:t> valószínűsíthető </a:t>
            </a:r>
            <a:r>
              <a:rPr lang="hu-HU" sz="2800" dirty="0" smtClean="0"/>
              <a:t>(10 pont alatt: súlyos, 20-24 </a:t>
            </a:r>
            <a:r>
              <a:rPr lang="hu-HU" sz="2800" dirty="0"/>
              <a:t>pont: enyhe </a:t>
            </a:r>
            <a:r>
              <a:rPr lang="hu-HU" sz="2800" dirty="0" err="1"/>
              <a:t>dementia</a:t>
            </a:r>
            <a:r>
              <a:rPr lang="hu-HU" sz="2800" dirty="0"/>
              <a:t>, 25-28 pont: enyhe kognitív zavar).</a:t>
            </a:r>
          </a:p>
          <a:p>
            <a:r>
              <a:rPr lang="hu-HU" sz="2800" dirty="0"/>
              <a:t>Órarajzolási teszt (írja be a számokat, rajzolja be a mutatókat). Értékelési szempontok: helykitöltés, a számok sorrendje és elhelyezése, mutatók elhelyezése, feladatmegoldás gyorsasága.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90800" y="1209675"/>
          <a:ext cx="3962400" cy="4438650"/>
        </p:xfrm>
        <a:graphic>
          <a:graphicData uri="http://schemas.openxmlformats.org/presentationml/2006/ole">
            <p:oleObj spid="_x0000_s25602" name="Acrobat Document" r:id="rId3" imgW="3962192" imgH="443851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57463" y="1143000"/>
          <a:ext cx="4029075" cy="4572000"/>
        </p:xfrm>
        <a:graphic>
          <a:graphicData uri="http://schemas.openxmlformats.org/presentationml/2006/ole">
            <p:oleObj spid="_x0000_s26626" name="Acrobat Document" r:id="rId3" imgW="4028868" imgH="4571865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99792" y="1124744"/>
          <a:ext cx="4032448" cy="4896544"/>
        </p:xfrm>
        <a:graphic>
          <a:graphicData uri="http://schemas.openxmlformats.org/presentationml/2006/ole">
            <p:oleObj spid="_x0000_s27650" name="Acrobat Document" r:id="rId3" imgW="5687219" imgH="7085714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83768" y="1052736"/>
          <a:ext cx="4032448" cy="4824536"/>
        </p:xfrm>
        <a:graphic>
          <a:graphicData uri="http://schemas.openxmlformats.org/presentationml/2006/ole">
            <p:oleObj spid="_x0000_s28674" name="Acrobat Document" r:id="rId3" imgW="5829103" imgH="710546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83568" y="685800"/>
            <a:ext cx="78488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4400" dirty="0"/>
              <a:t>A mentális hanyatlás kezelése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276600" y="6359525"/>
            <a:ext cx="200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/>
              <a:t>Rembrant: Öreg ember</a:t>
            </a:r>
          </a:p>
        </p:txBody>
      </p:sp>
      <p:pic>
        <p:nvPicPr>
          <p:cNvPr id="108549" name="Picture 5" descr="rembrant old 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609975" cy="4513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Preventív szemlélet!</a:t>
            </a:r>
          </a:p>
          <a:p>
            <a:r>
              <a:rPr lang="hu-HU" b="1" dirty="0" smtClean="0"/>
              <a:t>Szűrjünk! – </a:t>
            </a:r>
            <a:r>
              <a:rPr lang="hu-HU" dirty="0" smtClean="0"/>
              <a:t>háziorvosi ellátásban, </a:t>
            </a:r>
            <a:r>
              <a:rPr lang="hu-HU" dirty="0" err="1" smtClean="0"/>
              <a:t>diabetológiai</a:t>
            </a:r>
            <a:r>
              <a:rPr lang="hu-HU" dirty="0" smtClean="0"/>
              <a:t>, kardiológiai ellátásban gondoljunk rá mielőbb.</a:t>
            </a:r>
          </a:p>
          <a:p>
            <a:r>
              <a:rPr lang="hu-HU" dirty="0" smtClean="0"/>
              <a:t>MMSE, órateszt, </a:t>
            </a:r>
            <a:r>
              <a:rPr lang="hu-HU" dirty="0" err="1" smtClean="0"/>
              <a:t>mini-Cog</a:t>
            </a:r>
            <a:endParaRPr lang="hu-HU" dirty="0" smtClean="0"/>
          </a:p>
          <a:p>
            <a:r>
              <a:rPr lang="hu-HU" b="1" dirty="0" smtClean="0"/>
              <a:t>Életmód változtatás!</a:t>
            </a:r>
          </a:p>
          <a:p>
            <a:pPr>
              <a:buNone/>
            </a:pPr>
            <a:r>
              <a:rPr lang="hu-HU" b="1" dirty="0" smtClean="0"/>
              <a:t>    </a:t>
            </a:r>
            <a:r>
              <a:rPr lang="hu-HU" dirty="0" smtClean="0"/>
              <a:t>Bármely rizikófaktor kiiktatása a </a:t>
            </a:r>
            <a:r>
              <a:rPr lang="hu-HU" dirty="0" err="1" smtClean="0"/>
              <a:t>demencia</a:t>
            </a:r>
            <a:r>
              <a:rPr lang="hu-HU" dirty="0" smtClean="0"/>
              <a:t> előfordulását 10 %-kal csökkenti!</a:t>
            </a:r>
            <a:endParaRPr lang="hu-HU" b="1" dirty="0" smtClean="0"/>
          </a:p>
          <a:p>
            <a:r>
              <a:rPr lang="hu-HU" dirty="0" smtClean="0"/>
              <a:t>Pszichiátriai ellátórendszerbe rendszerint már a markánsabb klinikai tüneteket mutató középsúlyos-súlyos stádiumú páciensek kerülnek. </a:t>
            </a:r>
          </a:p>
          <a:p>
            <a:pPr>
              <a:buNone/>
            </a:pPr>
            <a:r>
              <a:rPr lang="hu-HU" dirty="0" smtClean="0"/>
              <a:t>    Ilyenkor legtöbbször már csak tüzet oltunk, progressziólassítást, viselkedési tünetcsökkentést célozva.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/>
              <a:t>A </a:t>
            </a:r>
            <a:r>
              <a:rPr lang="hu-HU" sz="3600" b="1" dirty="0" err="1"/>
              <a:t>demencia</a:t>
            </a:r>
            <a:r>
              <a:rPr lang="hu-HU" sz="3600" b="1" dirty="0"/>
              <a:t> </a:t>
            </a:r>
            <a:r>
              <a:rPr lang="hu-HU" sz="3600" b="1" dirty="0" smtClean="0"/>
              <a:t>kezelés </a:t>
            </a:r>
            <a:r>
              <a:rPr lang="hu-HU" sz="3600" b="1" dirty="0"/>
              <a:t>aspektusai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 err="1" smtClean="0"/>
              <a:t>Farmakoterápia</a:t>
            </a:r>
            <a:r>
              <a:rPr lang="hu-HU" sz="2800" dirty="0" smtClean="0"/>
              <a:t> – </a:t>
            </a:r>
            <a:r>
              <a:rPr lang="hu-HU" sz="2800" dirty="0" err="1" smtClean="0"/>
              <a:t>nootrop</a:t>
            </a:r>
            <a:r>
              <a:rPr lang="hu-HU" sz="2800" dirty="0" smtClean="0"/>
              <a:t> szerek, </a:t>
            </a:r>
            <a:r>
              <a:rPr lang="hu-HU" sz="2800" dirty="0" err="1" smtClean="0"/>
              <a:t>antialzheimer</a:t>
            </a:r>
            <a:r>
              <a:rPr lang="hu-HU" sz="2800" dirty="0" smtClean="0"/>
              <a:t> szerek, </a:t>
            </a:r>
            <a:r>
              <a:rPr lang="hu-HU" sz="2800" dirty="0" err="1" smtClean="0"/>
              <a:t>anxiolitikum</a:t>
            </a:r>
            <a:r>
              <a:rPr lang="hu-HU" sz="2800" dirty="0" smtClean="0"/>
              <a:t>, </a:t>
            </a:r>
            <a:r>
              <a:rPr lang="hu-HU" sz="2800" dirty="0" err="1" smtClean="0"/>
              <a:t>antidepresszívum</a:t>
            </a:r>
            <a:r>
              <a:rPr lang="hu-HU" sz="2800" dirty="0" smtClean="0"/>
              <a:t>, </a:t>
            </a:r>
            <a:r>
              <a:rPr lang="hu-HU" sz="2800" dirty="0" err="1" smtClean="0"/>
              <a:t>antipszichotikum</a:t>
            </a:r>
            <a:r>
              <a:rPr lang="hu-HU" sz="2800" dirty="0" smtClean="0"/>
              <a:t>, altatószer</a:t>
            </a:r>
          </a:p>
          <a:p>
            <a:r>
              <a:rPr lang="hu-HU" sz="2800" dirty="0" smtClean="0"/>
              <a:t> </a:t>
            </a:r>
            <a:r>
              <a:rPr lang="hu-HU" sz="2800" dirty="0"/>
              <a:t>Memóriatréning /listák, jelzések, fizikai hely, bevésés,  több érzékszerv mozgósítása/</a:t>
            </a:r>
          </a:p>
          <a:p>
            <a:r>
              <a:rPr lang="hu-HU" sz="2800" dirty="0"/>
              <a:t> Realitás orientációs tréning / rendszeres információ a hozzátartozóktól az orientáció fokozására, éjszakai jelzőfény, fényképek, közös élmények felelevenítése, szociális interakciók fenntartása/</a:t>
            </a:r>
          </a:p>
          <a:p>
            <a:r>
              <a:rPr lang="hu-HU" sz="2800" dirty="0"/>
              <a:t> </a:t>
            </a:r>
            <a:r>
              <a:rPr lang="hu-HU" sz="2800" dirty="0" err="1"/>
              <a:t>Stimulus</a:t>
            </a:r>
            <a:r>
              <a:rPr lang="hu-HU" sz="2800" dirty="0"/>
              <a:t> orientált lehetőségek / kártya, társasjáték, egyéb játékok, háziállatok </a:t>
            </a:r>
            <a:r>
              <a:rPr lang="hu-HU" sz="2800" dirty="0" err="1"/>
              <a:t>stb</a:t>
            </a:r>
            <a:r>
              <a:rPr lang="hu-HU" sz="28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err="1"/>
              <a:t>Demens</a:t>
            </a:r>
            <a:r>
              <a:rPr lang="hu-HU" sz="3600" b="1" dirty="0"/>
              <a:t> betegek gondozása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800" dirty="0"/>
              <a:t> </a:t>
            </a:r>
            <a:r>
              <a:rPr lang="hu-HU" sz="2800" dirty="0" err="1"/>
              <a:t>Hosszútávú</a:t>
            </a:r>
            <a:r>
              <a:rPr lang="hu-HU" sz="2800" dirty="0"/>
              <a:t>! – A család, közvetlen környezet, </a:t>
            </a:r>
            <a:r>
              <a:rPr lang="hu-HU" sz="2800" dirty="0" smtClean="0"/>
              <a:t>egészségügyi-, </a:t>
            </a:r>
            <a:r>
              <a:rPr lang="hu-HU" sz="2800" dirty="0"/>
              <a:t>szociális </a:t>
            </a:r>
            <a:r>
              <a:rPr lang="hu-HU" sz="2800" dirty="0" err="1"/>
              <a:t>ellátószféra</a:t>
            </a:r>
            <a:r>
              <a:rPr lang="hu-HU" sz="2800" dirty="0"/>
              <a:t> együttműködését igényli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 A családi kapcsolatok </a:t>
            </a:r>
            <a:r>
              <a:rPr lang="hu-HU" sz="2800" dirty="0" err="1"/>
              <a:t>pszichoszociális</a:t>
            </a:r>
            <a:r>
              <a:rPr lang="hu-HU" sz="2800" dirty="0"/>
              <a:t> hálójának feltérképezése – terápia tervezés!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 Cél: a páciens minél tovább a jól megszokott és érzelmileg is elfogadó környezetében maradhasson!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 Otthoni segítségnyújtás szervezett keretei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 A gondozó saját szükségletei, tehermegosztás!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 Átmeneti intézmények, bentlakásos otthonok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/>
              <a:t>ÖREGEDÉS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Kronológiailag öregkornak a 65 év feletti életkort nevezzük.</a:t>
            </a:r>
          </a:p>
          <a:p>
            <a:pPr>
              <a:lnSpc>
                <a:spcPct val="90000"/>
              </a:lnSpc>
            </a:pPr>
            <a:r>
              <a:rPr lang="hu-HU"/>
              <a:t>Funkcionálisan: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/>
              <a:t>Biológiai kor: az általános fizikai állapot alapján.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/>
              <a:t>Pszichológiai kor: a pszichés alkalmazkodás alapján.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/>
              <a:t>Társadalmi kor: a társadalmi környezetben való működés alapján.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http://bdeg.sopron.hu/~istok/sp1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4875"/>
            <a:ext cx="4657725" cy="5953125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458788"/>
            <a:ext cx="8218487" cy="1876426"/>
          </a:xfrm>
        </p:spPr>
        <p:txBody>
          <a:bodyPr/>
          <a:lstStyle/>
          <a:p>
            <a:r>
              <a:rPr lang="hu-HU" sz="2400" dirty="0"/>
              <a:t>„az </a:t>
            </a:r>
            <a:r>
              <a:rPr lang="hu-HU" sz="2400" dirty="0" smtClean="0"/>
              <a:t>elmúlás </a:t>
            </a:r>
            <a:r>
              <a:rPr lang="hu-HU" sz="2400" dirty="0"/>
              <a:t>szemébe kacagó bölcsesség”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944216"/>
          </a:xfrm>
        </p:spPr>
        <p:txBody>
          <a:bodyPr/>
          <a:lstStyle/>
          <a:p>
            <a:r>
              <a:rPr lang="hu-HU" dirty="0" smtClean="0"/>
              <a:t>Köszönöm a figyelmüket!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2811462" cy="41767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3"/>
            <a:ext cx="5131693" cy="7920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A személyiség alakulása</a:t>
            </a:r>
            <a:endParaRPr lang="hu-HU" dirty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43608" y="2132856"/>
            <a:ext cx="3925267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hu-HU" sz="2400" dirty="0" smtClean="0"/>
              <a:t>- A </a:t>
            </a:r>
            <a:r>
              <a:rPr lang="hu-HU" sz="2400" dirty="0"/>
              <a:t>személyiség rugalmassága, új iránti fogékonysága csökken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</a:pPr>
            <a:endParaRPr lang="hu-HU" sz="2400" dirty="0"/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hu-HU" sz="2400" dirty="0" smtClean="0"/>
              <a:t>- A </a:t>
            </a:r>
            <a:r>
              <a:rPr lang="hu-HU" sz="2400" dirty="0"/>
              <a:t>személyiség egyes sajátosságai markánsabbá, sarkosabbá válnak.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</a:pPr>
            <a:endParaRPr lang="hu-HU" sz="2400" dirty="0"/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hu-HU" sz="2400" dirty="0" smtClean="0"/>
              <a:t>-  Gátlási </a:t>
            </a:r>
            <a:r>
              <a:rPr lang="hu-HU" sz="2400" dirty="0"/>
              <a:t>folyamatok, önkontroll csökken.</a:t>
            </a:r>
            <a:endParaRPr kumimoji="1" lang="hu-HU" sz="2400" dirty="0">
              <a:latin typeface="Arial Narrow" pitchFamily="34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715000" y="1447800"/>
          <a:ext cx="2808288" cy="4724400"/>
        </p:xfrm>
        <a:graphic>
          <a:graphicData uri="http://schemas.openxmlformats.org/presentationml/2006/ole">
            <p:oleObj spid="_x0000_s24578" name="Bitkép" r:id="rId3" imgW="4667902" imgH="7849696" progId="PBrush">
              <p:embed/>
            </p:oleObj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699125" y="6434138"/>
            <a:ext cx="2160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hu-HU" sz="1200">
                <a:latin typeface="Arial Narrow" pitchFamily="34" charset="0"/>
              </a:rPr>
              <a:t>Rippl-Rónai: Öregasszony ibolyával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828800" y="5929313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hu-HU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eriksoni</a:t>
            </a:r>
            <a:r>
              <a:rPr lang="hu-HU" dirty="0" smtClean="0"/>
              <a:t> identitáskrízis időskorban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16824" cy="3865984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259632" y="1700808"/>
          <a:ext cx="6096000" cy="454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6328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ÉNINTEGRITÁS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KÉTSÉGBEESÉS</a:t>
                      </a:r>
                      <a:endParaRPr lang="hu-HU" dirty="0"/>
                    </a:p>
                  </a:txBody>
                  <a:tcPr/>
                </a:tc>
              </a:tr>
              <a:tr h="763284">
                <a:tc>
                  <a:txBody>
                    <a:bodyPr/>
                    <a:lstStyle/>
                    <a:p>
                      <a:r>
                        <a:rPr lang="hu-HU" dirty="0" smtClean="0"/>
                        <a:t>- Korábbi életszakaszok konfliktusainak eredményes megoldása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 Hibás, inadekvát konfliktus- megoldások, rosszul irányított</a:t>
                      </a:r>
                      <a:r>
                        <a:rPr lang="hu-HU" baseline="0" dirty="0" smtClean="0"/>
                        <a:t> élet</a:t>
                      </a:r>
                      <a:endParaRPr lang="hu-HU" dirty="0"/>
                    </a:p>
                  </a:txBody>
                  <a:tcPr/>
                </a:tc>
              </a:tr>
              <a:tr h="763284">
                <a:tc>
                  <a:txBody>
                    <a:bodyPr/>
                    <a:lstStyle/>
                    <a:p>
                      <a:r>
                        <a:rPr lang="hu-HU" dirty="0" smtClean="0"/>
                        <a:t>- Megelégedés érzése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 Felismeri, hogy már túl rövid</a:t>
                      </a:r>
                      <a:r>
                        <a:rPr lang="hu-HU" baseline="0" dirty="0" smtClean="0"/>
                        <a:t> az idő más megoldások keresésére – az újrakezdésre</a:t>
                      </a:r>
                      <a:endParaRPr lang="hu-HU" dirty="0"/>
                    </a:p>
                  </a:txBody>
                  <a:tcPr/>
                </a:tc>
              </a:tr>
              <a:tr h="763284">
                <a:tc>
                  <a:txBody>
                    <a:bodyPr/>
                    <a:lstStyle/>
                    <a:p>
                      <a:r>
                        <a:rPr lang="hu-HU" dirty="0" smtClean="0"/>
                        <a:t>- Életét  beteljesültnek  érzi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 Egzisztenciális</a:t>
                      </a:r>
                      <a:r>
                        <a:rPr lang="hu-HU" baseline="0" dirty="0" smtClean="0"/>
                        <a:t> kétségbeesés</a:t>
                      </a:r>
                      <a:endParaRPr lang="hu-HU" dirty="0"/>
                    </a:p>
                  </a:txBody>
                  <a:tcPr/>
                </a:tc>
              </a:tr>
              <a:tr h="763284">
                <a:tc>
                  <a:txBody>
                    <a:bodyPr/>
                    <a:lstStyle/>
                    <a:p>
                      <a:r>
                        <a:rPr lang="hu-HU" dirty="0" smtClean="0"/>
                        <a:t>- Egyszeri és páratlan életútját annak egyszeriségével, viszonylagosságával tudja elfogadni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400174" y="415925"/>
            <a:ext cx="4191000" cy="4038600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771649" y="2149475"/>
            <a:ext cx="5649913" cy="40005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643312" y="420688"/>
            <a:ext cx="4191000" cy="403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" name="Comment 6"/>
          <p:cNvSpPr>
            <a:spLocks noChangeArrowheads="1"/>
          </p:cNvSpPr>
          <p:nvPr/>
        </p:nvSpPr>
        <p:spPr bwMode="auto">
          <a:xfrm>
            <a:off x="436562" y="492125"/>
            <a:ext cx="2955925" cy="6508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hu-HU" sz="36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Noradrenalin</a:t>
            </a:r>
            <a:endParaRPr lang="hu-HU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omment 7"/>
          <p:cNvSpPr>
            <a:spLocks noChangeArrowheads="1"/>
          </p:cNvSpPr>
          <p:nvPr/>
        </p:nvSpPr>
        <p:spPr bwMode="auto">
          <a:xfrm>
            <a:off x="6269037" y="492125"/>
            <a:ext cx="2438400" cy="6508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hu-HU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Szerotonin</a:t>
            </a:r>
            <a:endParaRPr lang="hu-H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Comment 8"/>
          <p:cNvSpPr>
            <a:spLocks noChangeArrowheads="1"/>
          </p:cNvSpPr>
          <p:nvPr/>
        </p:nvSpPr>
        <p:spPr bwMode="auto">
          <a:xfrm>
            <a:off x="3571874" y="5791200"/>
            <a:ext cx="2057400" cy="6508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hu-HU" sz="3600" b="1" dirty="0">
                <a:solidFill>
                  <a:schemeClr val="bg1"/>
                </a:solidFill>
                <a:latin typeface="Trebuchet MS" pitchFamily="34" charset="0"/>
              </a:rPr>
              <a:t>Dopamin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949574" y="4787900"/>
            <a:ext cx="33115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400" dirty="0">
                <a:latin typeface="Trebuchet MS" pitchFamily="34" charset="0"/>
              </a:rPr>
              <a:t>Örömérzés elvesztése, Iniciatívahiány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16312" y="2336800"/>
            <a:ext cx="216058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>
                <a:latin typeface="Trebuchet MS" pitchFamily="34" charset="0"/>
              </a:rPr>
              <a:t>Hangulat, Kognitív funkciók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519487" y="1556792"/>
            <a:ext cx="2348657" cy="3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 err="1">
                <a:latin typeface="Trebuchet MS" pitchFamily="34" charset="0"/>
              </a:rPr>
              <a:t>Anxietas</a:t>
            </a:r>
            <a:endParaRPr lang="hu-HU" sz="2400" dirty="0">
              <a:latin typeface="Trebuchet MS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202237" y="3178175"/>
            <a:ext cx="15843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>
                <a:latin typeface="Trebuchet MS" pitchFamily="34" charset="0"/>
              </a:rPr>
              <a:t>Szex, Alvás, Étvágy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774824" y="3324225"/>
            <a:ext cx="24479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>
                <a:latin typeface="Trebuchet MS" pitchFamily="34" charset="0"/>
              </a:rPr>
              <a:t>Fáradékonyság, Aktivitáshiány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405437" y="1416050"/>
            <a:ext cx="2159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>
                <a:latin typeface="Trebuchet MS" pitchFamily="34" charset="0"/>
              </a:rPr>
              <a:t>Impulzivitás, Feszültség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17649" y="1271588"/>
            <a:ext cx="2159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>
                <a:latin typeface="Trebuchet MS" pitchFamily="34" charset="0"/>
              </a:rPr>
              <a:t>Apátia,</a:t>
            </a:r>
            <a:r>
              <a:rPr lang="hu-HU" sz="24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hu-HU" sz="2400" dirty="0">
                <a:latin typeface="Trebuchet MS" pitchFamily="34" charset="0"/>
              </a:rPr>
              <a:t>Érdeklődés</a:t>
            </a:r>
            <a:r>
              <a:rPr lang="hu-HU" sz="24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hu-HU" sz="2400" dirty="0">
                <a:latin typeface="Trebuchet MS" pitchFamily="34" charset="0"/>
              </a:rPr>
              <a:t>elvesztése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066800" y="4572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u-HU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hu-HU">
              <a:latin typeface="Arial Narrow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71600" y="1340768"/>
            <a:ext cx="36022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hu-HU" sz="2400" b="1" dirty="0" smtClean="0">
                <a:latin typeface="Arial Narrow" pitchFamily="34" charset="0"/>
              </a:rPr>
              <a:t>- Affektív zavarok </a:t>
            </a:r>
          </a:p>
          <a:p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</a:t>
            </a:r>
            <a:r>
              <a:rPr kumimoji="1" lang="hu-HU" sz="2400" b="1" dirty="0" err="1" smtClean="0">
                <a:latin typeface="Arial Narrow" pitchFamily="34" charset="0"/>
              </a:rPr>
              <a:t>Demenciával</a:t>
            </a:r>
            <a:r>
              <a:rPr kumimoji="1" lang="hu-HU" sz="2400" b="1" dirty="0" smtClean="0">
                <a:latin typeface="Arial Narrow" pitchFamily="34" charset="0"/>
              </a:rPr>
              <a:t> járó kórképek</a:t>
            </a:r>
            <a:endParaRPr kumimoji="1" lang="hu-HU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Téveszmés </a:t>
            </a:r>
            <a:r>
              <a:rPr kumimoji="1" lang="hu-HU" sz="2400" b="1" dirty="0">
                <a:latin typeface="Arial Narrow" pitchFamily="34" charset="0"/>
              </a:rPr>
              <a:t>zavarok</a:t>
            </a:r>
          </a:p>
          <a:p>
            <a:pPr>
              <a:buFont typeface="Wingdings" pitchFamily="2" charset="2"/>
              <a:buNone/>
            </a:pPr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Pszichózisok</a:t>
            </a:r>
            <a:endParaRPr kumimoji="1" lang="hu-HU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Neurotikus </a:t>
            </a:r>
            <a:r>
              <a:rPr kumimoji="1" lang="hu-HU" sz="2400" b="1" dirty="0">
                <a:latin typeface="Arial Narrow" pitchFamily="34" charset="0"/>
              </a:rPr>
              <a:t>kórképek</a:t>
            </a:r>
          </a:p>
          <a:p>
            <a:pPr>
              <a:buFont typeface="Wingdings" pitchFamily="2" charset="2"/>
              <a:buChar char="v"/>
            </a:pPr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Alvászavarok</a:t>
            </a:r>
            <a:endParaRPr kumimoji="1" lang="hu-HU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endParaRPr kumimoji="1" lang="hu-HU" sz="2400" dirty="0">
              <a:latin typeface="Arial Narrow" pitchFamily="34" charset="0"/>
            </a:endParaRPr>
          </a:p>
          <a:p>
            <a:r>
              <a:rPr kumimoji="1" lang="hu-HU" sz="2400" b="1" dirty="0" smtClean="0">
                <a:latin typeface="Arial Narrow" pitchFamily="34" charset="0"/>
              </a:rPr>
              <a:t>- Alkohol </a:t>
            </a:r>
            <a:r>
              <a:rPr kumimoji="1" lang="hu-HU" sz="2400" b="1" dirty="0">
                <a:latin typeface="Arial Narrow" pitchFamily="34" charset="0"/>
              </a:rPr>
              <a:t>és szerfüggőség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372200" y="1772816"/>
          <a:ext cx="1471613" cy="4521200"/>
        </p:xfrm>
        <a:graphic>
          <a:graphicData uri="http://schemas.openxmlformats.org/presentationml/2006/ole">
            <p:oleObj spid="_x0000_s1026" name="Bitkép" r:id="rId3" imgW="5038095" imgH="15485714" progId="PBrush">
              <p:embed/>
            </p:oleObj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755576" y="304800"/>
            <a:ext cx="81598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hu-HU" sz="3200" dirty="0" smtClean="0"/>
              <a:t>Időskori pszichiátriai kórképek</a:t>
            </a:r>
            <a:endParaRPr lang="hu-HU" sz="3200" dirty="0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765925" y="6357938"/>
            <a:ext cx="1792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hu-HU" sz="1200">
                <a:latin typeface="Arial Narrow" pitchFamily="34" charset="0"/>
              </a:rPr>
              <a:t>Csontváry: Almát hámozó nő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IDŐS EMBER PSZICHIÁTRIAI VIZSGÁLATA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/>
              <a:t>A </a:t>
            </a:r>
            <a:r>
              <a:rPr lang="hu-HU" sz="2800" dirty="0" err="1"/>
              <a:t>gerontopszichológiai</a:t>
            </a:r>
            <a:r>
              <a:rPr lang="hu-HU" sz="2800" dirty="0"/>
              <a:t> interjú általános jellemzői</a:t>
            </a:r>
            <a:r>
              <a:rPr lang="hu-HU" sz="2800" dirty="0" smtClean="0"/>
              <a:t>:    az </a:t>
            </a:r>
            <a:r>
              <a:rPr lang="hu-HU" sz="2800" dirty="0"/>
              <a:t>anamnézis felvétele és a mentális állapot vizsgálata minden életkorban hasonló módon történik.</a:t>
            </a:r>
          </a:p>
          <a:p>
            <a:r>
              <a:rPr lang="hu-HU" sz="2800" dirty="0"/>
              <a:t>A kognitív zavar gyakorisága miatt el kell dönteni, hogy az idős ember képes-e megérteni a vizsgálat lényegét és célját.</a:t>
            </a:r>
          </a:p>
          <a:p>
            <a:r>
              <a:rPr lang="hu-HU" sz="2800" dirty="0"/>
              <a:t>Kognitív károsodás esetén szükséges a </a:t>
            </a:r>
            <a:r>
              <a:rPr lang="hu-HU" sz="2800" dirty="0" err="1"/>
              <a:t>heteroanamnézis</a:t>
            </a:r>
            <a:r>
              <a:rPr lang="hu-HU" sz="2800" dirty="0"/>
              <a:t> családtagtól vagy gondozótól.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1949</Words>
  <Application>Microsoft Office PowerPoint</Application>
  <PresentationFormat>Diavetítés a képernyőre (4:3 oldalarány)</PresentationFormat>
  <Paragraphs>309</Paragraphs>
  <Slides>41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41</vt:i4>
      </vt:variant>
    </vt:vector>
  </HeadingPairs>
  <TitlesOfParts>
    <vt:vector size="45" baseType="lpstr">
      <vt:lpstr>Office-téma</vt:lpstr>
      <vt:lpstr>Bitkép</vt:lpstr>
      <vt:lpstr>Diagram</vt:lpstr>
      <vt:lpstr>Acrobat Document</vt:lpstr>
      <vt:lpstr>Veszprémi Érseki Hittudományi Főiskola Szakmai nap  Az időskor mentális betegségei</vt:lpstr>
      <vt:lpstr>2. dia</vt:lpstr>
      <vt:lpstr>Születéskor várható átlagos élettartam Magyarországon    1900./1901.-1998.     </vt:lpstr>
      <vt:lpstr>ÖREGEDÉS</vt:lpstr>
      <vt:lpstr>5. dia</vt:lpstr>
      <vt:lpstr>Az eriksoni identitáskrízis időskorban</vt:lpstr>
      <vt:lpstr>7. dia</vt:lpstr>
      <vt:lpstr>8. dia</vt:lpstr>
      <vt:lpstr>AZ IDŐS EMBER PSZICHIÁTRIAI VIZSGÁLATA</vt:lpstr>
      <vt:lpstr>10. dia</vt:lpstr>
      <vt:lpstr>11. dia</vt:lpstr>
      <vt:lpstr> Depresszió</vt:lpstr>
      <vt:lpstr> A major depresszió prevalenciája:</vt:lpstr>
      <vt:lpstr>Depresszió főbb tünetei</vt:lpstr>
      <vt:lpstr>15. dia</vt:lpstr>
      <vt:lpstr>Idős korban kialakuló depresszió kezelésének specifikumai:</vt:lpstr>
      <vt:lpstr>17. dia</vt:lpstr>
      <vt:lpstr>   </vt:lpstr>
      <vt:lpstr>Neurokognitív zavar </vt:lpstr>
      <vt:lpstr>Kockázat fokozó tényezők  1.</vt:lpstr>
      <vt:lpstr>Kockázat fokozó tényezők 2.</vt:lpstr>
      <vt:lpstr>Demenciával járó kórképek</vt:lpstr>
      <vt:lpstr>Az „évszázad betegsége”  az Alzheimer kór</vt:lpstr>
      <vt:lpstr>„Korfüggő” feledékenység /AAMI/</vt:lpstr>
      <vt:lpstr>Enyhe kognitív zavar /MCI/</vt:lpstr>
      <vt:lpstr>Enyhe/Kezdődő demencia </vt:lpstr>
      <vt:lpstr>Középsúlyos demencia</vt:lpstr>
      <vt:lpstr>Súlyos demencia</vt:lpstr>
      <vt:lpstr>29. dia</vt:lpstr>
      <vt:lpstr>30. dia</vt:lpstr>
      <vt:lpstr>Kognitív zavarok vizsgálata</vt:lpstr>
      <vt:lpstr>32. dia</vt:lpstr>
      <vt:lpstr>33. dia</vt:lpstr>
      <vt:lpstr>34. dia</vt:lpstr>
      <vt:lpstr>35. dia</vt:lpstr>
      <vt:lpstr>36. dia</vt:lpstr>
      <vt:lpstr>37. dia</vt:lpstr>
      <vt:lpstr>A demencia kezelés aspektusai</vt:lpstr>
      <vt:lpstr>Demens betegek gondozása</vt:lpstr>
      <vt:lpstr>„az elmúlás szemébe kacagó bölcsesség”</vt:lpstr>
      <vt:lpstr>Köszönöm a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eriksoni identitáskrízis időskorban</dc:title>
  <dc:creator>Timea</dc:creator>
  <cp:lastModifiedBy>Timea</cp:lastModifiedBy>
  <cp:revision>61</cp:revision>
  <dcterms:created xsi:type="dcterms:W3CDTF">2016-11-13T19:54:53Z</dcterms:created>
  <dcterms:modified xsi:type="dcterms:W3CDTF">2016-11-20T20:05:57Z</dcterms:modified>
</cp:coreProperties>
</file>