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88" r:id="rId12"/>
    <p:sldId id="287" r:id="rId13"/>
    <p:sldId id="297" r:id="rId14"/>
    <p:sldId id="290" r:id="rId15"/>
    <p:sldId id="291" r:id="rId16"/>
    <p:sldId id="293" r:id="rId17"/>
    <p:sldId id="294" r:id="rId18"/>
    <p:sldId id="267" r:id="rId19"/>
    <p:sldId id="295" r:id="rId20"/>
    <p:sldId id="282" r:id="rId21"/>
    <p:sldId id="286" r:id="rId22"/>
    <p:sldId id="276" r:id="rId23"/>
    <p:sldId id="296" r:id="rId24"/>
    <p:sldId id="283" r:id="rId25"/>
    <p:sldId id="289" r:id="rId26"/>
    <p:sldId id="284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Munkaf&#252;zet1%20(version%2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 dirty="0"/>
              <a:t>Nettó átlagkeresetek alakulása</a:t>
            </a:r>
          </a:p>
          <a:p>
            <a:pPr>
              <a:defRPr/>
            </a:pPr>
            <a:r>
              <a:rPr lang="hu-HU" dirty="0"/>
              <a:t> 2010-2015</a:t>
            </a:r>
          </a:p>
        </c:rich>
      </c:tx>
    </c:title>
    <c:plotArea>
      <c:layout>
        <c:manualLayout>
          <c:layoutTarget val="inner"/>
          <c:xMode val="edge"/>
          <c:yMode val="edge"/>
          <c:x val="0.16315783691052671"/>
          <c:y val="0.18483742547124468"/>
          <c:w val="0.72683368120088365"/>
          <c:h val="0.60084290085853675"/>
        </c:manualLayout>
      </c:layout>
      <c:barChart>
        <c:barDir val="col"/>
        <c:grouping val="clustered"/>
        <c:ser>
          <c:idx val="0"/>
          <c:order val="0"/>
          <c:tx>
            <c:v>Országos átlag-Népgazdaság</c:v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2.8219086768136874E-2"/>
                </c:manualLayout>
              </c:layout>
              <c:showVal val="1"/>
            </c:dLbl>
            <c:dLbl>
              <c:idx val="3"/>
              <c:layout>
                <c:manualLayout>
                  <c:x val="1.4094434263281193E-3"/>
                  <c:y val="-2.8219086768136874E-2"/>
                </c:manualLayout>
              </c:layout>
              <c:showVal val="1"/>
            </c:dLbl>
            <c:dLbl>
              <c:idx val="4"/>
              <c:layout>
                <c:manualLayout>
                  <c:x val="2.8188868526562404E-3"/>
                  <c:y val="-2.586749620412549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numRef>
              <c:f>Munka1!$A$3:$A$8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Munka1!$B$3:$B$8</c:f>
              <c:numCache>
                <c:formatCode>General</c:formatCode>
                <c:ptCount val="6"/>
                <c:pt idx="0">
                  <c:v>132825</c:v>
                </c:pt>
                <c:pt idx="1">
                  <c:v>140332</c:v>
                </c:pt>
                <c:pt idx="2">
                  <c:v>144874</c:v>
                </c:pt>
                <c:pt idx="3">
                  <c:v>150038</c:v>
                </c:pt>
                <c:pt idx="4">
                  <c:v>153630</c:v>
                </c:pt>
                <c:pt idx="5">
                  <c:v>162275</c:v>
                </c:pt>
              </c:numCache>
            </c:numRef>
          </c:val>
        </c:ser>
        <c:ser>
          <c:idx val="1"/>
          <c:order val="1"/>
          <c:tx>
            <c:v>Szociális ágazat</c:v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7.0472171316405992E-3"/>
                  <c:y val="-9.406362256045693E-3"/>
                </c:manualLayout>
              </c:layout>
              <c:showVal val="1"/>
            </c:dLbl>
            <c:dLbl>
              <c:idx val="1"/>
              <c:layout>
                <c:manualLayout>
                  <c:x val="7.0472171316405992E-3"/>
                  <c:y val="-3.0570677332148282E-2"/>
                </c:manualLayout>
              </c:layout>
              <c:showVal val="1"/>
            </c:dLbl>
            <c:dLbl>
              <c:idx val="2"/>
              <c:layout>
                <c:manualLayout>
                  <c:x val="1.2684990836953031E-2"/>
                  <c:y val="-3.2922267896159818E-2"/>
                </c:manualLayout>
              </c:layout>
              <c:showVal val="1"/>
            </c:dLbl>
            <c:dLbl>
              <c:idx val="3"/>
              <c:layout>
                <c:manualLayout>
                  <c:x val="7.0472171316405992E-3"/>
                  <c:y val="-3.5273858460171316E-2"/>
                </c:manualLayout>
              </c:layout>
              <c:showVal val="1"/>
            </c:dLbl>
            <c:dLbl>
              <c:idx val="4"/>
              <c:layout>
                <c:manualLayout>
                  <c:x val="1.4094434263281186E-2"/>
                  <c:y val="-4.4680220716216953E-2"/>
                </c:manualLayout>
              </c:layout>
              <c:showVal val="1"/>
            </c:dLbl>
            <c:dLbl>
              <c:idx val="5"/>
              <c:layout>
                <c:manualLayout>
                  <c:x val="9.8661039842969558E-3"/>
                  <c:y val="-3.527385846017131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hu-HU"/>
              </a:p>
            </c:txPr>
            <c:showVal val="1"/>
          </c:dLbls>
          <c:cat>
            <c:numRef>
              <c:f>Munka1!$A$3:$A$8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Munka1!$C$3:$C$8</c:f>
              <c:numCache>
                <c:formatCode>General</c:formatCode>
                <c:ptCount val="6"/>
                <c:pt idx="0">
                  <c:v>83721</c:v>
                </c:pt>
                <c:pt idx="1">
                  <c:v>89082</c:v>
                </c:pt>
                <c:pt idx="2">
                  <c:v>72554</c:v>
                </c:pt>
                <c:pt idx="3">
                  <c:v>70782</c:v>
                </c:pt>
                <c:pt idx="4">
                  <c:v>69046</c:v>
                </c:pt>
                <c:pt idx="5">
                  <c:v>71936</c:v>
                </c:pt>
              </c:numCache>
            </c:numRef>
          </c:val>
        </c:ser>
        <c:dLbls>
          <c:showVal val="1"/>
        </c:dLbls>
        <c:axId val="52527104"/>
        <c:axId val="52528640"/>
      </c:barChart>
      <c:catAx>
        <c:axId val="52527104"/>
        <c:scaling>
          <c:orientation val="minMax"/>
        </c:scaling>
        <c:axPos val="b"/>
        <c:numFmt formatCode="General" sourceLinked="1"/>
        <c:tickLblPos val="nextTo"/>
        <c:crossAx val="52528640"/>
        <c:crosses val="autoZero"/>
        <c:auto val="1"/>
        <c:lblAlgn val="ctr"/>
        <c:lblOffset val="100"/>
      </c:catAx>
      <c:valAx>
        <c:axId val="52528640"/>
        <c:scaling>
          <c:orientation val="minMax"/>
        </c:scaling>
        <c:axPos val="l"/>
        <c:majorGridlines/>
        <c:numFmt formatCode="General" sourceLinked="1"/>
        <c:tickLblPos val="nextTo"/>
        <c:crossAx val="5252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852065889111412"/>
          <c:y val="0.86636706996991009"/>
          <c:w val="0.1866942103726385"/>
          <c:h val="0.10303652039470571"/>
        </c:manualLayout>
      </c:layout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A86E-9221-4B0F-BD09-058FEB04A5D1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E91E-174E-460C-9505-AA5FC7EB38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7749-7519-40DC-B23C-F83F878B2BD5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AA58-0BFE-41AD-AEE8-6EB9A48726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6189-8316-423C-A2A2-A98A2E6AB1A7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EAB1-F6C4-41F3-9366-CD958ED028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B118-DB75-43CE-9F67-4037844A3427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E68B-455A-48A5-8E89-0EB4012CC0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7CC-8544-445A-B7FD-08C1FD62B84F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7823-7FC6-453F-BB48-D852ACA80F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02B6-86BF-4893-AA74-9EB39679B181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9AE0-5E90-4866-8C9B-671FCA62D2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4D9B-47D1-4248-A4AD-BF68C5F2EA33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8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E3C9-64D5-4BCC-836D-8F325C7E0D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72AE-8FE5-4E1E-AEE5-7C85762C6D5C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087F-FBB5-49C7-9872-6FC13DBE7B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656-34AD-42B8-A4C4-4F0A0B8D7FE2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6EDA-D017-4341-8E05-A6368D1659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68B7-C283-48A6-B308-C3315E7D5DFF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92F60-D595-4867-8C66-2326A471FDA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 sarkán kerekítve levágott téglalap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erékszögű háromszög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5F06-CA7C-44EF-893E-8E8FB6D94369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10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F65F7-D114-4F24-9B23-AE99CBC10A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DF976-6FC1-4A23-B3A7-3AD5143ADC88}" type="datetimeFigureOut">
              <a:rPr lang="hu-HU"/>
              <a:pPr>
                <a:defRPr/>
              </a:pPr>
              <a:t>2016.11.21.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8AEED-6371-4BFD-9476-6571686321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grpSp>
        <p:nvGrpSpPr>
          <p:cNvPr id="1033" name="Csoportba foglalás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9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93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08912" cy="226084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Intézményes idősellátás Magyarországon – ahogy azt a menedzser látja…</a:t>
            </a:r>
            <a:endParaRPr lang="hu-H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84984"/>
            <a:ext cx="5254226" cy="241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 descr="C:\Users\user\Desktop\Új mappa\casa_di_c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2362200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88640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r>
              <a:rPr lang="hu-HU" b="1" u="sng" dirty="0" smtClean="0"/>
              <a:t>Következésképpen:</a:t>
            </a:r>
          </a:p>
          <a:p>
            <a:endParaRPr lang="hu-HU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 A menedzsment, a vezetés és az irányítás nem szinonimák (bármennyire is összekeverik még ma is Magyarországon ezeket a fogalmakat) !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 Ha valakit </a:t>
            </a:r>
            <a:r>
              <a:rPr lang="hu-HU" b="1" dirty="0" err="1" smtClean="0">
                <a:solidFill>
                  <a:srgbClr val="FFFF00"/>
                </a:solidFill>
              </a:rPr>
              <a:t>VEZETŐ</a:t>
            </a:r>
            <a:r>
              <a:rPr lang="hu-HU" b="1" dirty="0" err="1" smtClean="0"/>
              <a:t>-nek</a:t>
            </a:r>
            <a:r>
              <a:rPr lang="hu-HU" b="1" dirty="0" smtClean="0"/>
              <a:t> nevezünk, akkor ezzel azt hangsúlyozzuk, hogy beosztottjai vannak, akik fölött hatalmat gyakorol, akiknek tevékenységét, magatartását befolyásolja.</a:t>
            </a:r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</a:rPr>
              <a:t> A menedzser ennél jóval többet tesz: a VEZETÉS mellett TERVEZ, SZERVEZ és IRÁNYÍT is.</a:t>
            </a:r>
          </a:p>
          <a:p>
            <a:endParaRPr lang="hu-HU" b="1" u="sng" dirty="0" smtClean="0"/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Ha tehát valakit MENEDZSER – </a:t>
            </a:r>
            <a:r>
              <a:rPr lang="hu-HU" b="1" dirty="0" err="1" smtClean="0">
                <a:solidFill>
                  <a:srgbClr val="FF0000"/>
                </a:solidFill>
              </a:rPr>
              <a:t>nek</a:t>
            </a:r>
            <a:r>
              <a:rPr lang="hu-HU" b="1" dirty="0" smtClean="0">
                <a:solidFill>
                  <a:srgbClr val="FF0000"/>
                </a:solidFill>
              </a:rPr>
              <a:t> nevezünk,  akkor tevékenységének EGÉSZÉT hangsúlyozzuk, nem csupán azt a részét, amely közvetlenül beosztottjai viselkedését befolyásolja !</a:t>
            </a:r>
          </a:p>
          <a:p>
            <a:pPr algn="just"/>
            <a:endParaRPr lang="hu-HU" b="1" dirty="0" smtClean="0">
              <a:solidFill>
                <a:srgbClr val="FF0000"/>
              </a:solidFill>
            </a:endParaRPr>
          </a:p>
          <a:p>
            <a:pPr algn="just"/>
            <a:r>
              <a:rPr lang="hu-HU" b="1" dirty="0" smtClean="0">
                <a:solidFill>
                  <a:srgbClr val="FFFF00"/>
                </a:solidFill>
              </a:rPr>
              <a:t>Fontos! A menedzser vagy vezető szükségességét feszegető kérdések feltevése hibás, természetesen mindkét szerepkörre szükség van egy szervezet sikeres működése érdekében.</a:t>
            </a:r>
            <a:endParaRPr lang="hu-HU" b="1" dirty="0">
              <a:solidFill>
                <a:srgbClr val="FFFF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4644008" y="3789040"/>
            <a:ext cx="0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9.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88640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u="sng" dirty="0" smtClean="0"/>
          </a:p>
          <a:p>
            <a:r>
              <a:rPr lang="hu-HU" b="1" u="sng" dirty="0" smtClean="0"/>
              <a:t>Menedzseri  képességek:</a:t>
            </a:r>
          </a:p>
          <a:p>
            <a:endParaRPr lang="hu-HU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Technikai készség:</a:t>
            </a:r>
            <a:r>
              <a:rPr lang="hu-HU" b="1" dirty="0" smtClean="0"/>
              <a:t> a szervezet munkájában alkalmazott módszerekkel, folyamatokkal, eljárásokkal, fizikai környezettel kapcsolatos szaktudás (az adott szakterület, valamint műszaki, informatikai, számviteli, stb.) szakterületeken való jártasság 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>
              <a:solidFill>
                <a:srgbClr val="FFFF00"/>
              </a:solidFill>
            </a:endParaRPr>
          </a:p>
          <a:p>
            <a:pPr algn="just"/>
            <a:endParaRPr lang="hu-HU" b="1" dirty="0" smtClean="0">
              <a:solidFill>
                <a:srgbClr val="FFFF00"/>
              </a:solidFill>
            </a:endParaRPr>
          </a:p>
          <a:p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Humán készség: </a:t>
            </a:r>
            <a:r>
              <a:rPr lang="hu-HU" b="1" dirty="0" smtClean="0"/>
              <a:t>az emberekkel, csoportokkal való együttműködés, a csapatmunka, a kommunikáció, az emberek beállítottságának és érdekeinek érzékelése és megértése, a biztonságot nyújtó és vélemény-kifejezést lehetővé tevő környezet megteremtésének képessége.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hu-HU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hu-HU" b="1" dirty="0" smtClean="0">
              <a:solidFill>
                <a:srgbClr val="FFFF00"/>
              </a:solidFill>
            </a:endParaRPr>
          </a:p>
          <a:p>
            <a:pPr algn="just"/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FF00"/>
                </a:solidFill>
              </a:rPr>
              <a:t>Konceptuális készség: </a:t>
            </a:r>
            <a:r>
              <a:rPr lang="hu-HU" b="1" dirty="0" smtClean="0"/>
              <a:t>a szervezetről alkotott átfogó kép átlátásának, az elemek közötti összefüggések megértésének képessége.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>
              <a:buFont typeface="Arial" pitchFamily="34" charset="0"/>
              <a:buChar char="•"/>
            </a:pPr>
            <a:endParaRPr lang="hu-HU" b="1" dirty="0" smtClean="0"/>
          </a:p>
        </p:txBody>
      </p:sp>
      <p:sp>
        <p:nvSpPr>
          <p:cNvPr id="9" name="Lefelé nyíl 8"/>
          <p:cNvSpPr/>
          <p:nvPr/>
        </p:nvSpPr>
        <p:spPr>
          <a:xfrm>
            <a:off x="4355976" y="1988840"/>
            <a:ext cx="72008" cy="288032"/>
          </a:xfrm>
          <a:prstGeom prst="down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1691680" y="2420888"/>
            <a:ext cx="54726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Tervezéshez, Szervezéshez, Irányításhoz kell !</a:t>
            </a:r>
            <a:endParaRPr lang="hu-HU" b="1" dirty="0"/>
          </a:p>
        </p:txBody>
      </p:sp>
      <p:sp>
        <p:nvSpPr>
          <p:cNvPr id="11" name="Lefelé nyíl 10"/>
          <p:cNvSpPr/>
          <p:nvPr/>
        </p:nvSpPr>
        <p:spPr>
          <a:xfrm>
            <a:off x="4355976" y="4077072"/>
            <a:ext cx="72008" cy="288032"/>
          </a:xfrm>
          <a:prstGeom prst="down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2987824" y="4437112"/>
            <a:ext cx="28083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Vezetéshez szükséges !</a:t>
            </a:r>
            <a:endParaRPr lang="hu-HU" b="1" dirty="0"/>
          </a:p>
        </p:txBody>
      </p:sp>
      <p:sp>
        <p:nvSpPr>
          <p:cNvPr id="13" name="Lefelé nyíl 12"/>
          <p:cNvSpPr/>
          <p:nvPr/>
        </p:nvSpPr>
        <p:spPr>
          <a:xfrm>
            <a:off x="4355976" y="5445224"/>
            <a:ext cx="72008" cy="288032"/>
          </a:xfrm>
          <a:prstGeom prst="downArrow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1763688" y="5805264"/>
            <a:ext cx="54726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MIND  A  NÉGY FUNKCIÓ  IGÉNYLI  !!!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10.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0"/>
            <a:ext cx="87129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pPr algn="just"/>
            <a:r>
              <a:rPr lang="hu-HU" b="1" dirty="0" smtClean="0"/>
              <a:t>Hogy látom a hazai helyzetet – mint menedzser - az előzőekben bemutatott erőforrások, illetőleg menedzsmentfunkciók tükrében, kifejezetten az időseket ellátó intézmények vonatkozásában?</a:t>
            </a:r>
          </a:p>
          <a:p>
            <a:pPr algn="just"/>
            <a:endParaRPr lang="hu-HU" b="1" dirty="0" smtClean="0"/>
          </a:p>
          <a:p>
            <a:pPr algn="just"/>
            <a:r>
              <a:rPr lang="hu-HU" b="1" u="sng" dirty="0" smtClean="0"/>
              <a:t>Előtte azonban néhány külső környezeti hatás:</a:t>
            </a:r>
          </a:p>
          <a:p>
            <a:pPr algn="just"/>
            <a:endParaRPr lang="hu-HU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Jogszabályi környezet (1993.évi III. tv.) – 23 éves, több, mint 50 módosítással, több ízben próbálkozások, „nekifutások” egy esetleges új „keretjogszabály” kidolgozására – meghiúsult – „</a:t>
            </a:r>
            <a:r>
              <a:rPr lang="hu-HU" b="1" dirty="0" err="1" smtClean="0"/>
              <a:t>ötletelés</a:t>
            </a:r>
            <a:r>
              <a:rPr lang="hu-HU" b="1" dirty="0" smtClean="0"/>
              <a:t>”, </a:t>
            </a:r>
            <a:r>
              <a:rPr lang="hu-HU" b="1" dirty="0" err="1" smtClean="0"/>
              <a:t>ad.hoc</a:t>
            </a:r>
            <a:r>
              <a:rPr lang="hu-HU" b="1" dirty="0" smtClean="0"/>
              <a:t>. jogalkotás, sok esetben kellően át nem gondolt túlszabályozások. (Bécsi példa az egyszerű törvényre, amely elveket fogalmaz meg…) Sztenderdgyűjtemény van, de alkalmazzák?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Összevonások, az  idősotthonokból átláthatatlan „nagyüzemek” lettek. (Meggyőződésem, hogy több a kár, mint a haszon!)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Évtizedek óta foglalkozunk a profiltisztítás kérdésével, azóta sem valósult meg 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Gondozási  szükséglet  bevezetésével „elfekvőkké” váltak az intézmények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Finanszírozás nehézségei, hiányosságai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Elvándorolt szakemberek, megszégyenítően alacsony bérek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Képzési anomáliák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Túladminisztrált rendszer, amely nagy leterheltséget okoz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Átfogó modernizáció hiánya</a:t>
            </a:r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Egységes informatikai rendszer hiánya</a:t>
            </a:r>
          </a:p>
          <a:p>
            <a:pPr algn="just"/>
            <a:endParaRPr lang="hu-HU" b="1" u="sng" dirty="0"/>
          </a:p>
        </p:txBody>
      </p:sp>
      <p:sp>
        <p:nvSpPr>
          <p:cNvPr id="4" name="Ellipszis 3"/>
          <p:cNvSpPr/>
          <p:nvPr/>
        </p:nvSpPr>
        <p:spPr>
          <a:xfrm>
            <a:off x="7740352" y="980728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11.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692696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b="1" dirty="0" smtClean="0"/>
          </a:p>
          <a:p>
            <a:pPr algn="just"/>
            <a:endParaRPr lang="hu-HU" b="1" u="sng" dirty="0" smtClean="0"/>
          </a:p>
          <a:p>
            <a:pPr algn="just"/>
            <a:r>
              <a:rPr lang="hu-HU" b="1" u="sng" dirty="0" smtClean="0"/>
              <a:t>Belső hatások (az ún. „gyenge férőhely” szindróma):</a:t>
            </a:r>
          </a:p>
          <a:p>
            <a:pPr algn="just"/>
            <a:endParaRPr lang="hu-HU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Az idősellátás szociális jellege jelentősen gyengül, benne az ápolási és szakápolási tevékenység felerősödött.</a:t>
            </a:r>
          </a:p>
          <a:p>
            <a:pPr algn="just"/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Eltolódott a hangsúly az egészségügyi szolgáltatások felé, miközben az intézmények dolgozói szakmailag, illetve képzettségüket tekintve nincsenek felkészülve a feladat szakszerű és maradéktalan ellátására.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A tárgyi feltételek sem adottak a feladathoz.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A munkaköri leírások sem engedik meg bizonyos egészségügyi feladatok elvégzését.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dirty="0" smtClean="0"/>
              <a:t>A szociális, illetve gondozási tevékenység fentiek miatt háttérbe szorul.</a:t>
            </a:r>
          </a:p>
          <a:p>
            <a:pPr algn="just"/>
            <a:endParaRPr lang="hu-HU" b="1" u="sng" dirty="0"/>
          </a:p>
        </p:txBody>
      </p:sp>
      <p:sp>
        <p:nvSpPr>
          <p:cNvPr id="4" name="Ellipszis 3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12.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Tervezés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1520" y="47667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Előrejelzés</a:t>
            </a:r>
            <a:r>
              <a:rPr lang="hu-HU" b="1" dirty="0" smtClean="0"/>
              <a:t>: (mi lesz?) a jogbizonytalanság, esetlegesség miatt nehézkes.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Vállalati politikák (intézményi filozófia):</a:t>
            </a:r>
            <a:r>
              <a:rPr lang="hu-HU" b="1" dirty="0" smtClean="0"/>
              <a:t> még mindig nagyon kevés azon intézmények száma, melyek rendelkeznek ilyennel (pedig ez határoz meg mindent!)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Célkitűzés:</a:t>
            </a:r>
            <a:r>
              <a:rPr lang="hu-HU" b="1" dirty="0" smtClean="0"/>
              <a:t> kevés a menedzsertípusú vezető, ezért általában nincsenek menedzsment koncepciók, a tapasztalat, hogy az igazgatói pályázatokban leírtak csak a pályázatok </a:t>
            </a:r>
            <a:r>
              <a:rPr lang="hu-HU" b="1" dirty="0" err="1" smtClean="0"/>
              <a:t>lezárultáig</a:t>
            </a:r>
            <a:r>
              <a:rPr lang="hu-HU" b="1" dirty="0" smtClean="0"/>
              <a:t>  érdekesek..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Program kidolgozása: </a:t>
            </a:r>
            <a:r>
              <a:rPr lang="hu-HU" b="1" dirty="0" smtClean="0"/>
              <a:t> </a:t>
            </a:r>
            <a:r>
              <a:rPr lang="hu-HU" b="1" dirty="0" err="1" smtClean="0"/>
              <a:t>u.a</a:t>
            </a:r>
            <a:r>
              <a:rPr lang="hu-HU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Ütemterv:</a:t>
            </a:r>
            <a:r>
              <a:rPr lang="hu-HU" b="1" dirty="0" smtClean="0"/>
              <a:t> </a:t>
            </a:r>
            <a:r>
              <a:rPr lang="hu-HU" b="1" dirty="0" err="1" smtClean="0"/>
              <a:t>u.a</a:t>
            </a:r>
            <a:r>
              <a:rPr lang="hu-HU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hu-HU" b="1" dirty="0" smtClean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Költségvetés kidolgozása:</a:t>
            </a:r>
            <a:r>
              <a:rPr lang="hu-HU" b="1" dirty="0" smtClean="0"/>
              <a:t> esetleges, nehezen tervezhető a benne rejlő bizonytalanságok miatt! (Pl. milyen fizetőképességgel rendelkező ellátottjaink lesznek…???) Főleg az állami szektorban nehéz…</a:t>
            </a:r>
          </a:p>
          <a:p>
            <a:pPr algn="just">
              <a:buFont typeface="Arial" pitchFamily="34" charset="0"/>
              <a:buChar char="•"/>
            </a:pPr>
            <a:endParaRPr lang="hu-HU" b="1" u="sng" dirty="0"/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 Eljárások kidolgozása:</a:t>
            </a:r>
            <a:r>
              <a:rPr lang="hu-HU" b="1" dirty="0" smtClean="0"/>
              <a:t> intézményi filozófia alapján kellene, de mivel nincs… Sztenderdek ugyan léteznek már, de protokollok?.......</a:t>
            </a:r>
            <a:endParaRPr lang="hu-HU" b="1" u="sng" dirty="0"/>
          </a:p>
        </p:txBody>
      </p:sp>
      <p:sp>
        <p:nvSpPr>
          <p:cNvPr id="6" name="Lekerekített téglalap 5"/>
          <p:cNvSpPr/>
          <p:nvPr/>
        </p:nvSpPr>
        <p:spPr>
          <a:xfrm>
            <a:off x="3707904" y="3356992"/>
            <a:ext cx="5040560" cy="122413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Általános tapasztalat: a magyar  menedzser ezzel a funkcióval foglalkozik legkevesebbet!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13.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FF00"/>
                </a:solidFill>
              </a:rPr>
              <a:t>Szervezés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620688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600" b="1" u="sng" dirty="0" smtClean="0"/>
              <a:t>Az állami intézmények struktúráját jelen formában elhibázottnak tartom: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1600" b="1" dirty="0" smtClean="0"/>
              <a:t>A túlzott centralizáció (különböző típusú és azonos típusú intézmények nagy számban történő összevonása) vezetési szempontból is, az operatív tevékenység szempontjából is nehézkes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1600" b="1" dirty="0" smtClean="0"/>
              <a:t>A kommunikáció torzul, esetenként nem is talál „célba”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1600" b="1" dirty="0" smtClean="0"/>
              <a:t>Az egyes tagintézmények (rosszabb esetben „telephely”) „arctalanná”válnak, azzal, hogy elvesztették önállóságukat a dolgozók körében az intézményi kötődés lazul, vagy ki sem alakul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1600" b="1" dirty="0" smtClean="0"/>
              <a:t>A korábbi nagy intézmények sem éppen a „legkívánatosabb méretben” (sic!) voltak jelen, hát még ebben az esetben…</a:t>
            </a:r>
          </a:p>
          <a:p>
            <a:pPr lvl="1" algn="just">
              <a:buFont typeface="Arial" pitchFamily="34" charset="0"/>
              <a:buChar char="•"/>
            </a:pPr>
            <a:r>
              <a:rPr lang="hu-HU" sz="1600" b="1" dirty="0" smtClean="0"/>
              <a:t>Az első számú vezető konceptuális készségei – átlátási képesség –megkérdőjelezhetők !</a:t>
            </a:r>
            <a:endParaRPr lang="hu-HU" sz="1600" b="1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600" b="1" u="sng" dirty="0" smtClean="0"/>
              <a:t> Munkakörök kialakítása:</a:t>
            </a:r>
            <a:r>
              <a:rPr lang="hu-HU" sz="1600" b="1" dirty="0" smtClean="0"/>
              <a:t> feladatok – felelősség - hatáskör átruházása a beosztottakra. (ebben a struktúrában a kockázat határán billeg!!!)</a:t>
            </a:r>
          </a:p>
          <a:p>
            <a:pPr algn="just">
              <a:buFont typeface="Arial" pitchFamily="34" charset="0"/>
              <a:buChar char="•"/>
            </a:pPr>
            <a:r>
              <a:rPr lang="hu-HU" sz="1600" b="1" u="sng" dirty="0" smtClean="0"/>
              <a:t>Erőforrások biztosítása: </a:t>
            </a:r>
            <a:r>
              <a:rPr lang="hu-HU" sz="1600" b="1" dirty="0" smtClean="0"/>
              <a:t> eszközök – berendezések – anyagok – információk, stb. megfelelő időben, a megfelelő formában, a megfelelő helyen  rendelkezésre állnak? – Nem mindenütt jellemző, de ismert problémák (hozzátartozók biztosítanak ……)</a:t>
            </a:r>
          </a:p>
          <a:p>
            <a:pPr algn="just">
              <a:buFont typeface="Arial" pitchFamily="34" charset="0"/>
              <a:buChar char="•"/>
            </a:pPr>
            <a:r>
              <a:rPr lang="hu-HU" sz="1600" b="1" u="sng" dirty="0" smtClean="0"/>
              <a:t> Szervezeti felépítés kialakítása: </a:t>
            </a:r>
            <a:r>
              <a:rPr lang="hu-HU" sz="1600" b="1" dirty="0" smtClean="0"/>
              <a:t>az elvégzendő feladatok tartalom és fontosság szerinti csoportosítása , azaz az egységek és azok kapcsolatainak létrehozása – ez elvileg rendben lenne, ha a személyzet megfelelő számú és képzettségű lenne…</a:t>
            </a:r>
          </a:p>
          <a:p>
            <a:pPr algn="just">
              <a:buFont typeface="Arial" pitchFamily="34" charset="0"/>
              <a:buChar char="•"/>
            </a:pPr>
            <a:r>
              <a:rPr lang="hu-HU" b="1" u="sng" dirty="0" smtClean="0"/>
              <a:t>Kapcsolatok létrehozása</a:t>
            </a:r>
            <a:r>
              <a:rPr lang="hu-HU" b="1" dirty="0" smtClean="0"/>
              <a:t>:  az emberek közötti együttműködéshez szükséges feltételek megteremtése – gépies, nagyüzemi viszonyok…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14.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Irányítás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Követelmények megfogalmazása:</a:t>
            </a:r>
            <a:r>
              <a:rPr lang="hu-HU" dirty="0" smtClean="0"/>
              <a:t> többé-kevésbé az egyén színjén (pl. munkaköri leírás, vagy egyedi projektek esetén) megtörténik, ugyanakkor a csoport szintjén  már nem ennyire megfogható –  véleményem szerint elsősorban a középvezetőket érintő személyfüggő dologról van szó (pl. egy részlegvezető habitusa)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Mérés:</a:t>
            </a:r>
            <a:r>
              <a:rPr lang="hu-HU" dirty="0" smtClean="0"/>
              <a:t> idézet  a „Szociális menedzsment az idősellátásban” c. cikkből.  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Értékelés:</a:t>
            </a:r>
            <a:r>
              <a:rPr lang="hu-HU" dirty="0" smtClean="0"/>
              <a:t> ez viszont jelen viszonyok között a csoport szintjén jellemzőbb, a személyenkénti rendszeres értékelés gyakorlata még nem alakult ki (holott ez közalkalmazottaknál már követelmény)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Beavatkozás:</a:t>
            </a:r>
            <a:r>
              <a:rPr lang="hu-HU" dirty="0" smtClean="0"/>
              <a:t> tervek, stratégiák hiányában tűzoltás jellegű egy-egy kedvezőtlen jelenség esetében, a váratlan kedvező folyamat  kihasználásának gátja pedig pontosan az előre jól kigondolt menedzseri koncepciók, stratégiák, tervek hiánya.</a:t>
            </a:r>
            <a:endParaRPr lang="hu-HU" u="sng" dirty="0" smtClean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15.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51520" y="188640"/>
            <a:ext cx="1800225" cy="5032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</a:rPr>
              <a:t>Vezetés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Munkaerő biztosítás</a:t>
            </a: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Képzés, továbbképzés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Felügyelet:</a:t>
            </a:r>
            <a:r>
              <a:rPr lang="hu-HU" dirty="0" smtClean="0"/>
              <a:t> a beosztottaknak folyamatos utasítások, útmutatások. (Általában rendre elmarad – időhiány, rohanás, adminisztrációs leterheltség….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Döntéshozatal:</a:t>
            </a:r>
            <a:r>
              <a:rPr lang="hu-HU" dirty="0" smtClean="0"/>
              <a:t> ítélet, döntés egy cselekvéssorozat meg-(vagy nem) tételéről. – A nagy leterheltség, a „felpörgött –felpörgetett” elvárások miatt sokszor átgondolatlan döntések születnek…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Motiváció:</a:t>
            </a:r>
            <a:r>
              <a:rPr lang="hu-HU" dirty="0" smtClean="0"/>
              <a:t> a beosztottak munkára ösztönzése, igényeik figyelembe vételével.</a:t>
            </a:r>
          </a:p>
          <a:p>
            <a:pPr algn="just">
              <a:buFont typeface="Arial" pitchFamily="34" charset="0"/>
              <a:buChar char="•"/>
            </a:pPr>
            <a:r>
              <a:rPr lang="hu-HU" dirty="0" smtClean="0"/>
              <a:t>(Mivel? Munkakörülmények? Rekreációs nap? Vezető személyisége? stb. Kevés….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Tanácsadás:</a:t>
            </a:r>
            <a:r>
              <a:rPr lang="hu-HU" dirty="0" smtClean="0"/>
              <a:t> személyes megbeszélések (munkáról,problémáikról, ambícióikról) – Ez  legtöbb esetben csak magára a munkára  koncentrálódik …(megint az idő!!!)</a:t>
            </a:r>
          </a:p>
          <a:p>
            <a:pPr algn="just"/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Kommunikáció:</a:t>
            </a:r>
            <a:r>
              <a:rPr lang="hu-HU" dirty="0" smtClean="0"/>
              <a:t> folyamatos eszmecsere (</a:t>
            </a:r>
            <a:r>
              <a:rPr lang="hu-HU" dirty="0" err="1" smtClean="0"/>
              <a:t>beosztottakal-felettesekkel-környezettel</a:t>
            </a:r>
            <a:r>
              <a:rPr lang="hu-HU" dirty="0" smtClean="0"/>
              <a:t>)</a:t>
            </a:r>
          </a:p>
          <a:p>
            <a:pPr algn="just"/>
            <a:r>
              <a:rPr lang="hu-HU" dirty="0" smtClean="0"/>
              <a:t>(Nehézkes, a nagy intézményméretek miatt…)</a:t>
            </a:r>
          </a:p>
        </p:txBody>
      </p:sp>
      <p:sp>
        <p:nvSpPr>
          <p:cNvPr id="6" name="Jobb oldali kapcsos zárójel 5"/>
          <p:cNvSpPr/>
          <p:nvPr/>
        </p:nvSpPr>
        <p:spPr>
          <a:xfrm>
            <a:off x="3059832" y="1196752"/>
            <a:ext cx="288032" cy="5760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3419872" y="1052736"/>
            <a:ext cx="446449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Anomáliák (vezetők, beosztottak , munkaerőhiány, pályázatok, képesítési előírások,stb.)</a:t>
            </a:r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16.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51520" y="188640"/>
            <a:ext cx="1800225" cy="5032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</a:rPr>
              <a:t>Vezetés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251520" y="2564904"/>
            <a:ext cx="8712968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Mit jelent ma e területen munkát vállalni ?</a:t>
            </a:r>
            <a:endParaRPr lang="hu-HU" sz="2800" dirty="0"/>
          </a:p>
        </p:txBody>
      </p:sp>
      <p:sp>
        <p:nvSpPr>
          <p:cNvPr id="5" name="Ellipszis 4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17.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51520" y="188640"/>
            <a:ext cx="1800225" cy="5032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</a:rPr>
              <a:t>Vezetés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251520" y="2564904"/>
            <a:ext cx="8712968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És hogy lehet motiválni ilyen számok mellett ?</a:t>
            </a:r>
          </a:p>
          <a:p>
            <a:pPr algn="ctr"/>
            <a:r>
              <a:rPr lang="hu-HU" sz="2800" dirty="0" smtClean="0"/>
              <a:t>(a kérdést nyitva hagyom)</a:t>
            </a:r>
            <a:endParaRPr lang="hu-HU" sz="2800" dirty="0"/>
          </a:p>
        </p:txBody>
      </p:sp>
      <p:sp>
        <p:nvSpPr>
          <p:cNvPr id="5" name="Lefelé nyíl 4"/>
          <p:cNvSpPr/>
          <p:nvPr/>
        </p:nvSpPr>
        <p:spPr>
          <a:xfrm>
            <a:off x="4211960" y="3789040"/>
            <a:ext cx="144016" cy="2232248"/>
          </a:xfrm>
          <a:prstGeom prst="downArrow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18.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7704137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32848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lipszis 3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19.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692696"/>
          <a:ext cx="901064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zis 3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20.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332656"/>
            <a:ext cx="8568952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Megoldásmódok (lehetnének) – fontossági sorrend nélkül (1):</a:t>
            </a:r>
          </a:p>
          <a:p>
            <a:endParaRPr lang="hu-HU" b="1" u="sng" dirty="0" smtClean="0"/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Professzionalizmus kormányzati szinteken (olyan szakemberek dolgozzanak az ágazati vezetésben, akik maguk is dolgoztak az általuk képviselt területeken, így tapasztalattal bírnak, képesek a valós szükségletek, problémák megfogalmazására)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Közös gondozási módszerek (sztenderdek) kidolgozása, ami részben már megtörtént, de ami ennél is fontosabb: ezek alkalmazása!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Szociális szakképzési rendszer újragondolása-fejlesztése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Időskorúak bentlakásos intézményeinek modernizációja, korszerűsítése (következetesen, folyamatosan, és ne ad. hoc.)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Megfelelő ápolói létszámfeltételek megteremtése ( a folyamatos létszámleépítések helyett)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Centralizáció helyett az intézmények decentralizálása, intézményi önállóság saját arculattal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Meglevő nagy intézmények esetében intézményi óvoda, bölcsőde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Szakmai fejlődési lehetőség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Jogbiztonság – vezetői és dolgozói értelemben is (a folyamatosan változó jogszabályi környezet helyett)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Önkéntesség szerepének felértékelése, szemléletváltás (de ez csak akkor lehetséges, ha van az embereknek olyan munkájuk, amiből napi megélhetésük biztosított)</a:t>
            </a:r>
          </a:p>
          <a:p>
            <a:endParaRPr lang="hu-HU" sz="1600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/>
          </a:p>
        </p:txBody>
      </p:sp>
      <p:sp>
        <p:nvSpPr>
          <p:cNvPr id="4" name="Ellipszis 3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21.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332656"/>
            <a:ext cx="8568952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Megoldásmódok (lehetnének) – fontossági sorrend nélkül (2):</a:t>
            </a:r>
          </a:p>
          <a:p>
            <a:endParaRPr lang="hu-HU" b="1" u="sng" dirty="0" smtClean="0"/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Előbb-utóbb elkerülhetetlenné válik a hazai intézmények finanszírozási reformja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A fejlesztési forrásokat a gyengébb minőségű férőhelyek kiváltására, felújítására kell fordítani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A tulajdonosi szerkezet átstrukturálására is gondolni kellene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Mindenütt szükséges intézményi szinten a küldetésnek, a céloknak, az alapelveknek – egyszóval az intézmény filozófiájának – pontos meghatározása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Szükség van a legkorszerűbb szakmai elvárásoknak, normáknak megfelelő intézményi projektek kidolgozására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Dereguláció – azaz csak az elveket szabályozni, a tevékenység sztenderdeken, protokollokon alapuljon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Lehetőséget teremteni azon időskorúak számára is az intézményes ellátás igénybevételére, akik önellátásra képesek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Az önellátási képesség, vagy képességhiányok mértékéből és számosságából következően szolgáltatáscsomagok hozzárendelése történjen a klienshez (Ekkor már nem a kliens után járna a finanszírozás, hanem a szolgáltatáscsomag után, ezekhez rendeljük a munkaerőt is, nem a férőhelyekhez)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Férőhelyfejlesztés, mert  hiánygazdálkodás van…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Az intézmények élére menedzser-vezetők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Tisztességes bérezés, biztos egzisztencia, társadalmi </a:t>
            </a:r>
            <a:r>
              <a:rPr lang="hu-HU" sz="1600" b="1" dirty="0" err="1" smtClean="0"/>
              <a:t>presztizs</a:t>
            </a:r>
            <a:r>
              <a:rPr lang="hu-HU" sz="1600" b="1" dirty="0" smtClean="0"/>
              <a:t> a munkavállalóknak</a:t>
            </a:r>
          </a:p>
          <a:p>
            <a:pPr>
              <a:buFont typeface="Arial" pitchFamily="34" charset="0"/>
              <a:buChar char="•"/>
            </a:pPr>
            <a:r>
              <a:rPr lang="hu-HU" sz="1600" b="1" dirty="0" smtClean="0"/>
              <a:t>Az intézményben élő idősek szemszögéből: méltóság, önállóság biztosítása, megbecsülés, professzionalizmus, szeretetteljes légkör !</a:t>
            </a:r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 smtClean="0"/>
          </a:p>
          <a:p>
            <a:endParaRPr lang="hu-HU" b="1" u="sng" dirty="0"/>
          </a:p>
        </p:txBody>
      </p:sp>
      <p:sp>
        <p:nvSpPr>
          <p:cNvPr id="4" name="Ellipszis 3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22.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\Desktop\Új mappa\graph-personnes-agees_light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01" y="836712"/>
            <a:ext cx="7421056" cy="5256584"/>
          </a:xfrm>
          <a:prstGeom prst="rect">
            <a:avLst/>
          </a:prstGeom>
          <a:noFill/>
        </p:spPr>
      </p:pic>
      <p:sp>
        <p:nvSpPr>
          <p:cNvPr id="4" name="Lekerekített téglalap 3"/>
          <p:cNvSpPr/>
          <p:nvPr/>
        </p:nvSpPr>
        <p:spPr>
          <a:xfrm>
            <a:off x="395536" y="476672"/>
            <a:ext cx="3744416" cy="1656184"/>
          </a:xfrm>
          <a:prstGeom prst="roundRect">
            <a:avLst/>
          </a:prstGeom>
          <a:solidFill>
            <a:schemeClr val="tx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DERŰS IDŐSKORT, KIEGYENSÚLYOZOTT, BOLDOG ELLÁTOTTAKAT!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188641"/>
            <a:ext cx="871296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+mj-lt"/>
              </a:rPr>
              <a:t>Irodalom</a:t>
            </a:r>
          </a:p>
          <a:p>
            <a:r>
              <a:rPr lang="hu-HU" sz="1400" b="1" dirty="0" smtClean="0">
                <a:latin typeface="+mj-lt"/>
              </a:rPr>
              <a:t>Zárol Evelin: Az idősek helyzete, idősügy Magyarországon. Tanulmány, </a:t>
            </a:r>
            <a:r>
              <a:rPr lang="hu-HU" sz="1400" b="1" i="1" dirty="0" smtClean="0">
                <a:latin typeface="+mj-lt"/>
              </a:rPr>
              <a:t>2014. </a:t>
            </a:r>
            <a:r>
              <a:rPr lang="hu-HU" sz="1400" b="1" i="1" dirty="0" err="1" smtClean="0">
                <a:latin typeface="+mj-lt"/>
              </a:rPr>
              <a:t>ncsszi.hu</a:t>
            </a:r>
            <a:r>
              <a:rPr lang="hu-HU" sz="1400" b="1" i="1" dirty="0" smtClean="0">
                <a:latin typeface="+mj-lt"/>
              </a:rPr>
              <a:t>/</a:t>
            </a:r>
            <a:r>
              <a:rPr lang="hu-HU" sz="1400" b="1" i="1" dirty="0" err="1" smtClean="0">
                <a:latin typeface="+mj-lt"/>
              </a:rPr>
              <a:t>download.php</a:t>
            </a:r>
            <a:r>
              <a:rPr lang="hu-HU" sz="1400" b="1" i="1" dirty="0" smtClean="0">
                <a:latin typeface="+mj-lt"/>
              </a:rPr>
              <a:t>?file_</a:t>
            </a:r>
            <a:r>
              <a:rPr lang="hu-HU" sz="1400" b="1" i="1" dirty="0" err="1" smtClean="0">
                <a:latin typeface="+mj-lt"/>
              </a:rPr>
              <a:t>id</a:t>
            </a:r>
            <a:r>
              <a:rPr lang="hu-HU" sz="1400" b="1" i="1" dirty="0" smtClean="0">
                <a:latin typeface="+mj-lt"/>
              </a:rPr>
              <a:t>=1968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Dr. Gyökér Irén, Dr. </a:t>
            </a:r>
            <a:r>
              <a:rPr lang="hu-HU" sz="1400" b="1" dirty="0" err="1" smtClean="0">
                <a:latin typeface="+mj-lt"/>
              </a:rPr>
              <a:t>Finna</a:t>
            </a:r>
            <a:r>
              <a:rPr lang="hu-HU" sz="1400" b="1" dirty="0" smtClean="0">
                <a:latin typeface="+mj-lt"/>
              </a:rPr>
              <a:t> Henrietta, </a:t>
            </a:r>
            <a:r>
              <a:rPr lang="hu-HU" sz="1400" b="1" dirty="0" err="1" smtClean="0">
                <a:latin typeface="+mj-lt"/>
              </a:rPr>
              <a:t>Daruka</a:t>
            </a:r>
            <a:r>
              <a:rPr lang="hu-HU" sz="1400" b="1" dirty="0" smtClean="0">
                <a:latin typeface="+mj-lt"/>
              </a:rPr>
              <a:t> Eszter : Menedzsment alapjai. </a:t>
            </a:r>
            <a:r>
              <a:rPr lang="hu-HU" sz="1400" b="1" i="1" dirty="0" smtClean="0">
                <a:latin typeface="+mj-lt"/>
              </a:rPr>
              <a:t>BMGE, Budapest, 2014.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Szociális szolgáltatások: aktualitások, dilemmák</a:t>
            </a:r>
            <a:r>
              <a:rPr lang="hu-HU" sz="1400" i="1" dirty="0" smtClean="0">
                <a:latin typeface="+mj-lt"/>
              </a:rPr>
              <a:t>. </a:t>
            </a:r>
            <a:r>
              <a:rPr lang="hu-HU" sz="1400" b="1" i="1" dirty="0" smtClean="0">
                <a:latin typeface="+mj-lt"/>
              </a:rPr>
              <a:t>Szociális menedzser, 2005.5.</a:t>
            </a:r>
          </a:p>
          <a:p>
            <a:endParaRPr lang="hu-HU" sz="1400" b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Mit jelent 2004-ben a szociális területen dolgozni, szociális intézményt vezetni?</a:t>
            </a:r>
            <a:r>
              <a:rPr lang="hu-HU" sz="1400" i="1" dirty="0" smtClean="0">
                <a:latin typeface="+mj-lt"/>
              </a:rPr>
              <a:t> </a:t>
            </a:r>
            <a:r>
              <a:rPr lang="hu-HU" sz="1400" b="1" i="1" dirty="0" smtClean="0">
                <a:latin typeface="+mj-lt"/>
              </a:rPr>
              <a:t>Szociális menedzser, 2004.4-5.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A szociális intézményi menedzsment működésének aspektusai.</a:t>
            </a:r>
            <a:r>
              <a:rPr lang="hu-HU" sz="1400" b="1" i="1" dirty="0" smtClean="0">
                <a:latin typeface="+mj-lt"/>
              </a:rPr>
              <a:t> Szociális menedzser, 2003.5.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Intézményközi kommunikáció és szociális marketing.</a:t>
            </a:r>
            <a:r>
              <a:rPr lang="hu-HU" sz="1400" i="1" dirty="0" smtClean="0">
                <a:latin typeface="+mj-lt"/>
              </a:rPr>
              <a:t> </a:t>
            </a:r>
            <a:r>
              <a:rPr lang="hu-HU" sz="1400" b="1" i="1" dirty="0" smtClean="0">
                <a:latin typeface="+mj-lt"/>
              </a:rPr>
              <a:t>Szociális menedzser, 2003.1.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Szociális ellátások finanszírozása az intézményvezető szemszögéből.</a:t>
            </a:r>
            <a:r>
              <a:rPr lang="hu-HU" sz="1400" i="1" dirty="0" smtClean="0">
                <a:latin typeface="+mj-lt"/>
              </a:rPr>
              <a:t> </a:t>
            </a:r>
            <a:r>
              <a:rPr lang="hu-HU" sz="1400" b="1" i="1" dirty="0" smtClean="0">
                <a:latin typeface="+mj-lt"/>
              </a:rPr>
              <a:t>Szociális menedzser, 2002.3.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Az informatika által kínált lehetőségek a szociális ágazatban. </a:t>
            </a:r>
            <a:r>
              <a:rPr lang="hu-HU" sz="1400" b="1" i="1" dirty="0" smtClean="0">
                <a:latin typeface="+mj-lt"/>
              </a:rPr>
              <a:t>Szociális menedzser, 2002.2.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József:Szociális igazgatónak lenni annyit jelent…(Szociális igazgatóként, menedzserszemmel, Európa felé…)</a:t>
            </a:r>
            <a:r>
              <a:rPr lang="hu-HU" sz="1400" i="1" dirty="0" smtClean="0">
                <a:latin typeface="+mj-lt"/>
              </a:rPr>
              <a:t>.</a:t>
            </a:r>
            <a:r>
              <a:rPr lang="hu-HU" sz="1400" b="1" i="1" dirty="0" smtClean="0">
                <a:latin typeface="+mj-lt"/>
              </a:rPr>
              <a:t>Szociális menedzser, 2001.5.</a:t>
            </a:r>
          </a:p>
          <a:p>
            <a:endParaRPr lang="hu-HU" sz="1400" b="1" i="1" dirty="0" smtClean="0">
              <a:latin typeface="+mj-lt"/>
            </a:endParaRPr>
          </a:p>
          <a:p>
            <a:pPr algn="just"/>
            <a:r>
              <a:rPr lang="hu-HU" sz="1400" b="1" dirty="0" smtClean="0">
                <a:latin typeface="+mj-lt"/>
              </a:rPr>
              <a:t>Szalai József: Intézményvezetés menedzserszemmel. </a:t>
            </a:r>
            <a:r>
              <a:rPr lang="hu-HU" sz="1400" b="1" i="1" dirty="0" smtClean="0">
                <a:latin typeface="+mj-lt"/>
              </a:rPr>
              <a:t>Szociális menedzser, 2001.3.</a:t>
            </a:r>
          </a:p>
          <a:p>
            <a:pPr algn="just"/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Szociális menedzsment az idősellátásban. </a:t>
            </a:r>
            <a:r>
              <a:rPr lang="hu-HU" sz="1400" b="1" i="1" dirty="0" smtClean="0">
                <a:latin typeface="+mj-lt"/>
              </a:rPr>
              <a:t>Szociális Munka, 2000.január-március (XII.évf.1.sz.)</a:t>
            </a:r>
          </a:p>
          <a:p>
            <a:endParaRPr lang="hu-HU" sz="1400" b="1" i="1" dirty="0" smtClean="0">
              <a:latin typeface="+mj-lt"/>
            </a:endParaRPr>
          </a:p>
          <a:p>
            <a:r>
              <a:rPr lang="hu-HU" sz="1400" b="1" dirty="0" smtClean="0">
                <a:latin typeface="+mj-lt"/>
              </a:rPr>
              <a:t>Szalai József: Időskorúak bentlakásos ellátása – gondolatok nyugat-európai tapasztalatok tükrében.</a:t>
            </a:r>
            <a:r>
              <a:rPr lang="hu-HU" sz="1400" b="1" i="1" dirty="0" smtClean="0">
                <a:latin typeface="+mj-lt"/>
              </a:rPr>
              <a:t> Esély, 1998.5.</a:t>
            </a:r>
          </a:p>
          <a:p>
            <a:endParaRPr lang="hu-HU" sz="1600" b="1" i="1" dirty="0" smtClean="0">
              <a:latin typeface="+mj-lt"/>
            </a:endParaRPr>
          </a:p>
          <a:p>
            <a:endParaRPr lang="hu-HU" sz="1600" b="1" i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1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208912" cy="748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KÖSZÖNÖM A FIGYELMET!</a:t>
            </a:r>
            <a:endParaRPr lang="hu-H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03313"/>
            <a:ext cx="72009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0825" y="260350"/>
            <a:ext cx="835342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40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40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Menedzsment : (</a:t>
            </a:r>
            <a:r>
              <a:rPr lang="hu-HU" sz="4000" b="1" u="sng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deffiníció</a:t>
            </a:r>
            <a:r>
              <a:rPr lang="hu-HU" sz="40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)</a:t>
            </a:r>
            <a:r>
              <a:rPr lang="hu-H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*</a:t>
            </a:r>
            <a:endParaRPr lang="hu-HU" sz="4000" b="1" u="sng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 smtClean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 smtClean="0">
                <a:solidFill>
                  <a:srgbClr val="FF0000"/>
                </a:solidFill>
                <a:latin typeface="+mj-lt"/>
                <a:cs typeface="+mn-cs"/>
              </a:rPr>
              <a:t>Egy </a:t>
            </a: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szervezet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         emberi (1), pénzügyi(2), fizikai (3), és információs (4)  ERŐFORRÁSAI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 TERVEZÉSÉNEK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 SZERVEZÉSÉNEK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 VEZETÉSÉNEK és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 IRÁNYÍTÁSÁNAK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  <a:latin typeface="+mj-lt"/>
                <a:cs typeface="+mn-cs"/>
              </a:rPr>
              <a:t>folyamata, a szervezet céljai eredményes és hatékony megvalósítása érdekében.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Jobb oldali kapcsos zárójel 8"/>
          <p:cNvSpPr/>
          <p:nvPr/>
        </p:nvSpPr>
        <p:spPr>
          <a:xfrm>
            <a:off x="2627784" y="3068960"/>
            <a:ext cx="287338" cy="936625"/>
          </a:xfrm>
          <a:prstGeom prst="rightBrace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987824" y="3356992"/>
            <a:ext cx="3816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FF00"/>
                </a:solidFill>
                <a:latin typeface="+mj-lt"/>
                <a:cs typeface="+mn-cs"/>
              </a:rPr>
              <a:t>Menedzsment  funkciók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251520" y="55172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*</a:t>
            </a:r>
            <a:r>
              <a:rPr lang="hu-HU" sz="1400" i="1" dirty="0" smtClean="0"/>
              <a:t>Dr. Gyökér Irén, Dr. </a:t>
            </a:r>
            <a:r>
              <a:rPr lang="hu-HU" sz="1400" i="1" dirty="0" err="1" smtClean="0"/>
              <a:t>Finna</a:t>
            </a:r>
            <a:r>
              <a:rPr lang="hu-HU" sz="1400" i="1" dirty="0" smtClean="0"/>
              <a:t> Henrietta, </a:t>
            </a:r>
            <a:r>
              <a:rPr lang="hu-HU" sz="1400" i="1" dirty="0" err="1" smtClean="0"/>
              <a:t>Daruka</a:t>
            </a:r>
            <a:r>
              <a:rPr lang="hu-HU" sz="1400" i="1" dirty="0" smtClean="0"/>
              <a:t> Eszter : Menedzsment alapjai, BMGE, Budapest, 2014.</a:t>
            </a:r>
            <a:endParaRPr lang="hu-HU" sz="1400" dirty="0"/>
          </a:p>
        </p:txBody>
      </p:sp>
      <p:sp>
        <p:nvSpPr>
          <p:cNvPr id="11" name="Ellipszis 10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0825" y="260350"/>
            <a:ext cx="835342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40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Menedzsment : </a:t>
            </a:r>
            <a:endParaRPr lang="hu-HU" sz="4000" b="1" u="sng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 smtClean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b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3869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zis 4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endParaRPr lang="hu-H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Tervezés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23528" y="836713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rgbClr val="FFFF00"/>
                </a:solidFill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+mj-lt"/>
              </a:rPr>
              <a:t>szervezet</a:t>
            </a:r>
            <a:r>
              <a:rPr lang="hu-HU" b="1" dirty="0" smtClean="0">
                <a:solidFill>
                  <a:srgbClr val="FFFF00"/>
                </a:solidFill>
              </a:rPr>
              <a:t> jövőbeli működésére vonatkozó </a:t>
            </a:r>
            <a:r>
              <a:rPr lang="hu-HU" b="1" u="sng" dirty="0" smtClean="0">
                <a:solidFill>
                  <a:srgbClr val="FFFF00"/>
                </a:solidFill>
              </a:rPr>
              <a:t>célokat</a:t>
            </a:r>
            <a:r>
              <a:rPr lang="hu-HU" b="1" dirty="0" smtClean="0">
                <a:solidFill>
                  <a:srgbClr val="FFFF00"/>
                </a:solidFill>
              </a:rPr>
              <a:t> határozza meg, és dönt a szükséges </a:t>
            </a:r>
            <a:r>
              <a:rPr lang="hu-HU" b="1" u="sng" dirty="0" smtClean="0">
                <a:solidFill>
                  <a:srgbClr val="FFFF00"/>
                </a:solidFill>
              </a:rPr>
              <a:t>tevékenységekről</a:t>
            </a:r>
            <a:r>
              <a:rPr lang="hu-HU" b="1" dirty="0" smtClean="0">
                <a:solidFill>
                  <a:srgbClr val="FFFF00"/>
                </a:solidFill>
              </a:rPr>
              <a:t>, és </a:t>
            </a:r>
            <a:r>
              <a:rPr lang="hu-HU" b="1" u="sng" dirty="0" smtClean="0">
                <a:solidFill>
                  <a:srgbClr val="FFFF00"/>
                </a:solidFill>
              </a:rPr>
              <a:t>erőforrásokról</a:t>
            </a:r>
            <a:r>
              <a:rPr lang="hu-HU" b="1" dirty="0" smtClean="0">
                <a:solidFill>
                  <a:srgbClr val="FFFF00"/>
                </a:solidFill>
              </a:rPr>
              <a:t> (kinek, mit, mikorra, milyen eszközök felhasználásával és sorrendben kell megtennie).</a:t>
            </a:r>
          </a:p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Előrejelzés</a:t>
            </a:r>
            <a:r>
              <a:rPr lang="hu-HU" dirty="0" smtClean="0"/>
              <a:t>: bizonyos idő múlva mi fog bekövetkezni?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Vállalati politikák (intézményi filozófia):</a:t>
            </a:r>
            <a:r>
              <a:rPr lang="hu-HU" dirty="0" smtClean="0"/>
              <a:t> általános útmutató megalkotása a döntéshozatalhoz és az egyéni tevékenységekhez.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Célkitűzés:</a:t>
            </a:r>
            <a:r>
              <a:rPr lang="hu-HU" dirty="0" smtClean="0"/>
              <a:t> egy megadott időre elérendő cél.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Program kidolgozása: </a:t>
            </a:r>
            <a:r>
              <a:rPr lang="hu-HU" dirty="0" smtClean="0"/>
              <a:t> a meghatározott stratégia és a cél elérése érdekében végzendő fő tevékenységek meghatározása.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Ütemterv:</a:t>
            </a:r>
            <a:r>
              <a:rPr lang="hu-HU" dirty="0" smtClean="0"/>
              <a:t> az egyén vagy a csoport tevékenységeit mikor kell elkezdeni és befejezni.</a:t>
            </a: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Költségvetés kidolgozása:</a:t>
            </a:r>
            <a:r>
              <a:rPr lang="hu-HU" dirty="0" smtClean="0"/>
              <a:t> források –kiadások</a:t>
            </a:r>
          </a:p>
          <a:p>
            <a:pPr algn="just">
              <a:buFont typeface="Arial" pitchFamily="34" charset="0"/>
              <a:buChar char="•"/>
            </a:pPr>
            <a:endParaRPr lang="hu-HU" u="sng" dirty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Eljárások kidolgozása:</a:t>
            </a:r>
            <a:r>
              <a:rPr lang="hu-HU" dirty="0" smtClean="0"/>
              <a:t> intézményi filozófia alapján – részletes lépések,módszerek</a:t>
            </a:r>
            <a:endParaRPr lang="hu-HU" u="sng" dirty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chemeClr val="bg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5.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FF00"/>
                </a:solidFill>
              </a:rPr>
              <a:t>Szervezés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rgbClr val="FFFF00"/>
                </a:solidFill>
              </a:rPr>
              <a:t>Az elvégzendő </a:t>
            </a:r>
            <a:r>
              <a:rPr lang="hu-HU" b="1" u="sng" dirty="0" smtClean="0">
                <a:solidFill>
                  <a:srgbClr val="FFFF00"/>
                </a:solidFill>
              </a:rPr>
              <a:t>feladatok és az azokat elvégző emberek csoportosítását</a:t>
            </a:r>
            <a:r>
              <a:rPr lang="hu-HU" b="1" dirty="0" smtClean="0">
                <a:solidFill>
                  <a:srgbClr val="FFFF00"/>
                </a:solidFill>
              </a:rPr>
              <a:t>, </a:t>
            </a:r>
            <a:r>
              <a:rPr lang="hu-HU" b="1" u="sng" dirty="0" smtClean="0">
                <a:solidFill>
                  <a:srgbClr val="FFFF00"/>
                </a:solidFill>
              </a:rPr>
              <a:t>elrendezését</a:t>
            </a:r>
            <a:r>
              <a:rPr lang="hu-HU" b="1" dirty="0" smtClean="0">
                <a:solidFill>
                  <a:srgbClr val="FFFF00"/>
                </a:solidFill>
              </a:rPr>
              <a:t> és </a:t>
            </a:r>
            <a:r>
              <a:rPr lang="hu-HU" b="1" u="sng" dirty="0" smtClean="0">
                <a:solidFill>
                  <a:srgbClr val="FFFF00"/>
                </a:solidFill>
              </a:rPr>
              <a:t>összekapcsolását</a:t>
            </a:r>
            <a:r>
              <a:rPr lang="hu-HU" b="1" dirty="0" smtClean="0">
                <a:solidFill>
                  <a:srgbClr val="FFFF00"/>
                </a:solidFill>
              </a:rPr>
              <a:t> jelenti.</a:t>
            </a:r>
          </a:p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Munkakörök kialakítása:</a:t>
            </a:r>
            <a:r>
              <a:rPr lang="hu-HU" dirty="0" smtClean="0"/>
              <a:t> feladatok – felelősség - hatáskör átruházása a beosztottakra.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Erőforrások biztosítása: </a:t>
            </a:r>
            <a:r>
              <a:rPr lang="hu-HU" dirty="0" smtClean="0"/>
              <a:t> eszközök – berendezések – anyagok – információk, stb. megfelelő időben, a megfelelő formában, a megfelelő helyen  rendelkezésre álljanak.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Szervezeti felépítés kialakítása: </a:t>
            </a:r>
            <a:r>
              <a:rPr lang="hu-HU" dirty="0" smtClean="0"/>
              <a:t>az elvégzendő feladatok tartalom és fontosság szerinti csoportosítása , azaz az egységek és azok kapcsolatainak létrehozása . (szervezeti séma – ábra)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Kapcsolatok létrehozása</a:t>
            </a:r>
            <a:r>
              <a:rPr lang="hu-HU" dirty="0" smtClean="0"/>
              <a:t>:  az emberek közötti együttműködéshez szükséges feltételek megteremtése. (hierarchikus kapcsolatok - ábra)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6.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323528" y="260648"/>
            <a:ext cx="1800225" cy="5048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002060"/>
                </a:solidFill>
              </a:rPr>
              <a:t>Irányítás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rgbClr val="FFFF00"/>
                </a:solidFill>
              </a:rPr>
              <a:t>A beosztottak tevékenységének </a:t>
            </a:r>
            <a:r>
              <a:rPr lang="hu-HU" b="1" u="sng" dirty="0" smtClean="0">
                <a:solidFill>
                  <a:srgbClr val="FFFF00"/>
                </a:solidFill>
              </a:rPr>
              <a:t>ellenőrzését</a:t>
            </a:r>
            <a:r>
              <a:rPr lang="hu-HU" b="1" dirty="0" smtClean="0">
                <a:solidFill>
                  <a:srgbClr val="FFFF00"/>
                </a:solidFill>
              </a:rPr>
              <a:t>, a szervezeti </a:t>
            </a:r>
            <a:r>
              <a:rPr lang="hu-HU" b="1" u="sng" dirty="0" smtClean="0">
                <a:solidFill>
                  <a:srgbClr val="FFFF00"/>
                </a:solidFill>
              </a:rPr>
              <a:t>célok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u="sng" dirty="0" smtClean="0">
                <a:solidFill>
                  <a:srgbClr val="FFFF00"/>
                </a:solidFill>
              </a:rPr>
              <a:t>meghatározását</a:t>
            </a:r>
            <a:r>
              <a:rPr lang="hu-HU" b="1" dirty="0" smtClean="0">
                <a:solidFill>
                  <a:srgbClr val="FFFF00"/>
                </a:solidFill>
              </a:rPr>
              <a:t>, és az esetleg szükséges </a:t>
            </a:r>
            <a:r>
              <a:rPr lang="hu-HU" b="1" u="sng" dirty="0" smtClean="0">
                <a:solidFill>
                  <a:srgbClr val="FFFF00"/>
                </a:solidFill>
              </a:rPr>
              <a:t>korrekciók</a:t>
            </a:r>
            <a:r>
              <a:rPr lang="hu-HU" b="1" dirty="0" smtClean="0">
                <a:solidFill>
                  <a:srgbClr val="FFFF00"/>
                </a:solidFill>
              </a:rPr>
              <a:t> végrehajtását jelenti.</a:t>
            </a:r>
          </a:p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Követelmények megfogalmazása:</a:t>
            </a:r>
            <a:r>
              <a:rPr lang="hu-HU" dirty="0" smtClean="0"/>
              <a:t> az egyén vagy a csoport elfogadható teljesítményszintjének meghatározása.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Mérés:</a:t>
            </a:r>
            <a:r>
              <a:rPr lang="hu-HU" dirty="0" smtClean="0"/>
              <a:t> formális és informális módszerek alkalmazása – a folyamat milyen mértékben közelíti a célokat.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Értékelés:</a:t>
            </a:r>
            <a:r>
              <a:rPr lang="hu-HU" dirty="0" smtClean="0"/>
              <a:t> a tervezett teljesítménytől való eltérés vizsgálata – lényeges eltérések esetén az okok és a lehetséges korrekciós lépések meghatározása.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Beavatkozás:</a:t>
            </a:r>
            <a:r>
              <a:rPr lang="hu-HU" dirty="0" smtClean="0"/>
              <a:t> egy kedvezőtlen folyamat módosítása, illetve váratlan kedvező folyamat  kihasználása.</a:t>
            </a:r>
            <a:endParaRPr lang="hu-HU" u="sng" dirty="0" smtClean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7.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6237312"/>
            <a:ext cx="9144000" cy="40466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Szalai József, 2016 * tel.: 30/2372-682 * e-mail: szalai677@</a:t>
            </a:r>
            <a:r>
              <a:rPr lang="hu-HU" sz="2000" b="1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gmail.com</a:t>
            </a:r>
            <a:endParaRPr lang="hu-H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251520" y="188640"/>
            <a:ext cx="1800225" cy="5032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rgbClr val="FF0000"/>
                </a:solidFill>
              </a:rPr>
              <a:t>Vezetés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3528" y="836712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 smtClean="0">
                <a:solidFill>
                  <a:srgbClr val="FFFF00"/>
                </a:solidFill>
              </a:rPr>
              <a:t>A </a:t>
            </a:r>
            <a:r>
              <a:rPr lang="hu-HU" b="1" dirty="0" smtClean="0">
                <a:solidFill>
                  <a:srgbClr val="FFFF00"/>
                </a:solidFill>
                <a:latin typeface="+mj-lt"/>
              </a:rPr>
              <a:t>szervezet</a:t>
            </a:r>
            <a:r>
              <a:rPr lang="hu-HU" b="1" dirty="0" smtClean="0">
                <a:solidFill>
                  <a:srgbClr val="FFFF00"/>
                </a:solidFill>
              </a:rPr>
              <a:t> tagjai </a:t>
            </a:r>
            <a:r>
              <a:rPr lang="hu-HU" b="1" u="sng" dirty="0" smtClean="0">
                <a:solidFill>
                  <a:srgbClr val="FFFF00"/>
                </a:solidFill>
              </a:rPr>
              <a:t>viselkedésének tudatos befolyásolását</a:t>
            </a:r>
            <a:r>
              <a:rPr lang="hu-HU" b="1" dirty="0" smtClean="0">
                <a:solidFill>
                  <a:srgbClr val="FFFF00"/>
                </a:solidFill>
              </a:rPr>
              <a:t> jelenti annak érdekében, hogy azok a meghatározott célok elérése érdekében tevékenykedjenek. Ilyen módon </a:t>
            </a:r>
            <a:r>
              <a:rPr lang="hu-HU" b="1" u="sng" dirty="0" smtClean="0">
                <a:solidFill>
                  <a:srgbClr val="FF0000"/>
                </a:solidFill>
              </a:rPr>
              <a:t>a vezetés közvetlenül a szervezetben levő emberekre összpontosít</a:t>
            </a:r>
            <a:r>
              <a:rPr lang="hu-HU" b="1" dirty="0" smtClean="0">
                <a:solidFill>
                  <a:srgbClr val="FFFF00"/>
                </a:solidFill>
              </a:rPr>
              <a:t>, azok motivációjának kialakításán és fenntartásán keresztül.</a:t>
            </a:r>
          </a:p>
          <a:p>
            <a:pPr algn="just"/>
            <a:endParaRPr lang="hu-HU" dirty="0" smtClean="0">
              <a:solidFill>
                <a:srgbClr val="FFFF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Munkaerő biztosítás:</a:t>
            </a:r>
            <a:r>
              <a:rPr lang="hu-HU" dirty="0" smtClean="0"/>
              <a:t> minden helyre megfelelően képzett személy kerüljön.</a:t>
            </a:r>
          </a:p>
          <a:p>
            <a:pPr algn="just">
              <a:buFont typeface="Arial" pitchFamily="34" charset="0"/>
              <a:buChar char="•"/>
            </a:pPr>
            <a:endParaRPr lang="hu-HU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Képzés, továbbképzés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Felügyelet:</a:t>
            </a:r>
            <a:r>
              <a:rPr lang="hu-HU" dirty="0" smtClean="0"/>
              <a:t> a beosztottaknak folyamatos utasítások, útmutatások.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</a:t>
            </a:r>
            <a:r>
              <a:rPr lang="hu-HU" u="sng" dirty="0" err="1" smtClean="0"/>
              <a:t>Döntézhozatal</a:t>
            </a:r>
            <a:r>
              <a:rPr lang="hu-HU" u="sng" dirty="0" smtClean="0"/>
              <a:t>:</a:t>
            </a:r>
            <a:r>
              <a:rPr lang="hu-HU" dirty="0" smtClean="0"/>
              <a:t> ítélet, döntés egy cselekvéssorozat meg-(vagy nem) tételéről.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Motiváció:</a:t>
            </a:r>
            <a:r>
              <a:rPr lang="hu-HU" dirty="0" smtClean="0"/>
              <a:t> a beosztottak munkára ösztönzése, igényeik figyelembe vételével.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Tanácsadás:</a:t>
            </a:r>
            <a:r>
              <a:rPr lang="hu-HU" dirty="0" smtClean="0"/>
              <a:t> személyes megbeszélések (munkáról,problémáikról, ambícióikról)</a:t>
            </a:r>
          </a:p>
          <a:p>
            <a:pPr algn="just">
              <a:buFont typeface="Arial" pitchFamily="34" charset="0"/>
              <a:buChar char="•"/>
            </a:pPr>
            <a:endParaRPr lang="hu-HU" u="sng" dirty="0" smtClean="0"/>
          </a:p>
          <a:p>
            <a:pPr algn="just">
              <a:buFont typeface="Arial" pitchFamily="34" charset="0"/>
              <a:buChar char="•"/>
            </a:pPr>
            <a:r>
              <a:rPr lang="hu-HU" u="sng" dirty="0" smtClean="0"/>
              <a:t> Kommunikáció:</a:t>
            </a:r>
            <a:r>
              <a:rPr lang="hu-HU" dirty="0" smtClean="0"/>
              <a:t> folyamatos eszmecsere (</a:t>
            </a:r>
            <a:r>
              <a:rPr lang="hu-HU" dirty="0" err="1" smtClean="0"/>
              <a:t>beosztottakal-felettesekkel-környezettel</a:t>
            </a:r>
            <a:r>
              <a:rPr lang="hu-HU" dirty="0" smtClean="0"/>
              <a:t>)</a:t>
            </a:r>
            <a:endParaRPr lang="hu-HU" u="sng" dirty="0" smtClean="0"/>
          </a:p>
        </p:txBody>
      </p:sp>
      <p:sp>
        <p:nvSpPr>
          <p:cNvPr id="6" name="Ellipszis 5"/>
          <p:cNvSpPr/>
          <p:nvPr/>
        </p:nvSpPr>
        <p:spPr>
          <a:xfrm>
            <a:off x="8100392" y="116632"/>
            <a:ext cx="914400" cy="914400"/>
          </a:xfrm>
          <a:prstGeom prst="ellipse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itchFamily="34" charset="0"/>
                <a:cs typeface="Arial" pitchFamily="34" charset="0"/>
              </a:rPr>
              <a:t>8.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Áramlás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2530</Words>
  <Application>Microsoft Office PowerPoint</Application>
  <PresentationFormat>Diavetítés a képernyőre (4:3 oldalarány)</PresentationFormat>
  <Paragraphs>335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Áramlás</vt:lpstr>
      <vt:lpstr>Intézményes idősellátás Magyarországon – ahogy azt a menedzser látja…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KÖSZÖNÖM A FIGYELMET!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Intézményes idősellátás Magyarországon – ahogy azt a menedzser látja…</dc:title>
  <dc:creator>user</dc:creator>
  <cp:lastModifiedBy>user</cp:lastModifiedBy>
  <cp:revision>30</cp:revision>
  <dcterms:created xsi:type="dcterms:W3CDTF">2016-11-20T09:51:30Z</dcterms:created>
  <dcterms:modified xsi:type="dcterms:W3CDTF">2016-11-21T18:38:37Z</dcterms:modified>
</cp:coreProperties>
</file>