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635" r:id="rId2"/>
    <p:sldId id="652" r:id="rId3"/>
    <p:sldId id="636" r:id="rId4"/>
    <p:sldId id="651" r:id="rId5"/>
    <p:sldId id="645" r:id="rId6"/>
    <p:sldId id="650" r:id="rId7"/>
    <p:sldId id="654" r:id="rId8"/>
    <p:sldId id="653" r:id="rId9"/>
    <p:sldId id="657" r:id="rId10"/>
    <p:sldId id="655" r:id="rId11"/>
    <p:sldId id="637" r:id="rId12"/>
    <p:sldId id="582" r:id="rId13"/>
    <p:sldId id="590" r:id="rId14"/>
    <p:sldId id="605" r:id="rId15"/>
    <p:sldId id="601" r:id="rId16"/>
    <p:sldId id="602" r:id="rId17"/>
    <p:sldId id="603" r:id="rId18"/>
    <p:sldId id="659" r:id="rId19"/>
    <p:sldId id="660" r:id="rId20"/>
    <p:sldId id="604" r:id="rId21"/>
    <p:sldId id="614" r:id="rId22"/>
    <p:sldId id="615" r:id="rId23"/>
    <p:sldId id="607" r:id="rId24"/>
    <p:sldId id="609" r:id="rId25"/>
    <p:sldId id="610" r:id="rId26"/>
    <p:sldId id="611" r:id="rId27"/>
    <p:sldId id="630" r:id="rId28"/>
    <p:sldId id="566" r:id="rId29"/>
    <p:sldId id="632" r:id="rId30"/>
    <p:sldId id="634" r:id="rId31"/>
    <p:sldId id="662" r:id="rId32"/>
    <p:sldId id="649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A0DEB-8AF6-4A1A-9DA6-8B988CB9292E}" type="datetimeFigureOut">
              <a:rPr lang="hu-HU" smtClean="0"/>
              <a:pPr/>
              <a:t>2019.09.27.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93D69-1982-4855-9495-42EE1EF25B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575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8B3A-A093-42EA-B03F-6B6137F22ED8}" type="datetimeFigureOut">
              <a:rPr lang="hu-HU" smtClean="0"/>
              <a:pPr/>
              <a:t>2019.09.27.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DDAF7-5A0C-410E-A7D0-B46C1E4F152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2518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A5BB-5168-49DF-9677-5DDE56CAB5A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>Veszprémi Hittudományi Főiskola</a:t>
            </a:r>
            <a:br>
              <a:rPr lang="hu-HU" sz="3100" dirty="0" smtClean="0"/>
            </a:br>
            <a:r>
              <a:rPr lang="hu-HU" sz="3100" dirty="0" smtClean="0"/>
              <a:t>2019.szeptember 27.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4900" b="1" dirty="0" smtClean="0"/>
              <a:t>TEREMTÉS:</a:t>
            </a:r>
            <a:br>
              <a:rPr lang="hu-HU" sz="4900" b="1" dirty="0" smtClean="0"/>
            </a:br>
            <a:r>
              <a:rPr lang="hu-HU" sz="4900" b="1" dirty="0" smtClean="0"/>
              <a:t>AZ ISTEN SZERETETE </a:t>
            </a:r>
            <a:br>
              <a:rPr lang="hu-HU" sz="4900" b="1" dirty="0" smtClean="0"/>
            </a:br>
            <a:r>
              <a:rPr lang="hu-HU" sz="4900" b="1" dirty="0" smtClean="0"/>
              <a:t>ÉS AZ EMBER FELELŐSSÉGE</a:t>
            </a:r>
            <a:br>
              <a:rPr lang="hu-HU" sz="4900" b="1" dirty="0" smtClean="0"/>
            </a:br>
            <a:r>
              <a:rPr lang="hu-HU" sz="4900" b="1" i="1" dirty="0" smtClean="0"/>
              <a:t>Hála és könyörgés </a:t>
            </a:r>
            <a:br>
              <a:rPr lang="hu-HU" sz="4900" b="1" i="1" dirty="0" smtClean="0"/>
            </a:br>
            <a:r>
              <a:rPr lang="hu-HU" sz="4900" b="1" i="1" dirty="0" smtClean="0"/>
              <a:t>a fenntarthatóságért</a:t>
            </a:r>
            <a:endParaRPr lang="hu-HU" sz="4900" b="1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357322"/>
          </a:xfrm>
        </p:spPr>
        <p:txBody>
          <a:bodyPr>
            <a:normAutofit/>
          </a:bodyPr>
          <a:lstStyle/>
          <a:p>
            <a:r>
              <a:rPr lang="hu-HU" b="1" dirty="0" smtClean="0"/>
              <a:t>Prof. Dr. Veress Gábor</a:t>
            </a:r>
          </a:p>
          <a:p>
            <a:r>
              <a:rPr lang="hu-HU" b="1" dirty="0"/>
              <a:t>e</a:t>
            </a:r>
            <a:r>
              <a:rPr lang="hu-HU" b="1" dirty="0" smtClean="0"/>
              <a:t>gyetemi tanár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© Veress, 2019.09.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HÁLA, SZERETET, ÖRÖM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Hála: legnagyobb ajándékunk a </a:t>
            </a:r>
            <a:r>
              <a:rPr lang="hu-HU" b="1" dirty="0" smtClean="0"/>
              <a:t>szeretet</a:t>
            </a:r>
            <a:r>
              <a:rPr lang="hu-HU" dirty="0" smtClean="0"/>
              <a:t> parancsa </a:t>
            </a:r>
          </a:p>
          <a:p>
            <a:r>
              <a:rPr lang="hu-HU" dirty="0" smtClean="0"/>
              <a:t>Aki szeret, az tapasztalja, hogy a szeretetet követi </a:t>
            </a:r>
            <a:r>
              <a:rPr lang="hu-HU" b="1" dirty="0" smtClean="0"/>
              <a:t>az</a:t>
            </a:r>
            <a:r>
              <a:rPr lang="hu-HU" dirty="0" smtClean="0"/>
              <a:t> </a:t>
            </a:r>
            <a:r>
              <a:rPr lang="hu-HU" b="1" dirty="0" smtClean="0"/>
              <a:t>öröm, a boldogság</a:t>
            </a:r>
          </a:p>
          <a:p>
            <a:r>
              <a:rPr lang="hu-HU" dirty="0" smtClean="0"/>
              <a:t>A természetfölötti öröm belső biztonság, reményteljes derű, </a:t>
            </a:r>
            <a:r>
              <a:rPr lang="hu-HU" dirty="0" smtClean="0"/>
              <a:t>mely - </a:t>
            </a:r>
            <a:r>
              <a:rPr lang="hu-HU" dirty="0" smtClean="0"/>
              <a:t>világi kritériumok szerint </a:t>
            </a:r>
            <a:r>
              <a:rPr lang="hu-HU" dirty="0" smtClean="0"/>
              <a:t>érthetetlen - </a:t>
            </a:r>
            <a:r>
              <a:rPr lang="hu-HU" b="1" dirty="0" smtClean="0"/>
              <a:t>lelki nyugalmat </a:t>
            </a:r>
            <a:r>
              <a:rPr lang="hu-HU" dirty="0" smtClean="0"/>
              <a:t>ad </a:t>
            </a:r>
            <a:r>
              <a:rPr lang="hu-HU" i="1" dirty="0" smtClean="0"/>
              <a:t>.     Ferenc pápa apostoli buzdítása: Örüljetek és ujjongjatok, 2018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FELELŐSSÉGÜNK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„Tudatosítsuk </a:t>
            </a:r>
            <a:r>
              <a:rPr lang="hu-HU" b="1" dirty="0"/>
              <a:t>felelősségünket minden ember </a:t>
            </a:r>
            <a:r>
              <a:rPr lang="hu-HU" b="1" dirty="0" smtClean="0"/>
              <a:t>és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/>
              <a:t>a teremtett világ iránt</a:t>
            </a:r>
            <a:r>
              <a:rPr lang="hu-HU" dirty="0"/>
              <a:t>; kötelezzük el magunkat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cselekvésre!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Ahhoz</a:t>
            </a:r>
            <a:r>
              <a:rPr lang="hu-HU" dirty="0"/>
              <a:t>, hogy elmélyítsük </a:t>
            </a:r>
            <a:r>
              <a:rPr lang="hu-HU" dirty="0" smtClean="0"/>
              <a:t>kapcsolatunkat</a:t>
            </a:r>
          </a:p>
          <a:p>
            <a:pPr>
              <a:buNone/>
            </a:pPr>
            <a:r>
              <a:rPr lang="hu-HU" dirty="0" smtClean="0"/>
              <a:t>Istennel</a:t>
            </a:r>
            <a:r>
              <a:rPr lang="hu-HU" dirty="0"/>
              <a:t>, </a:t>
            </a:r>
            <a:r>
              <a:rPr lang="hu-HU" b="1" dirty="0"/>
              <a:t>el kell mélyítenünk kapcsolatunkat 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egymással </a:t>
            </a:r>
            <a:r>
              <a:rPr lang="hu-HU" b="1" dirty="0"/>
              <a:t>és az egész teremtéssel</a:t>
            </a:r>
            <a:r>
              <a:rPr lang="hu-HU" dirty="0" smtClean="0"/>
              <a:t>.”</a:t>
            </a:r>
          </a:p>
          <a:p>
            <a:pPr>
              <a:buNone/>
            </a:pPr>
            <a:r>
              <a:rPr lang="hu-HU" i="1" dirty="0"/>
              <a:t>Christian </a:t>
            </a:r>
            <a:r>
              <a:rPr lang="hu-HU" i="1" dirty="0" err="1"/>
              <a:t>Krieger</a:t>
            </a:r>
            <a:r>
              <a:rPr lang="hu-HU" i="1" dirty="0"/>
              <a:t> protestáns tiszteletes, </a:t>
            </a:r>
            <a:endParaRPr lang="hu-HU" i="1" dirty="0" smtClean="0"/>
          </a:p>
          <a:p>
            <a:pPr>
              <a:buNone/>
            </a:pPr>
            <a:r>
              <a:rPr lang="hu-HU" i="1" dirty="0" smtClean="0"/>
              <a:t>az Európai Egyházak Konferenciája elnöke </a:t>
            </a:r>
            <a:endParaRPr lang="hu-HU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FELELŐSSÉGÜNK, </a:t>
            </a:r>
            <a:br>
              <a:rPr lang="hu-HU" b="1" dirty="0" smtClean="0"/>
            </a:br>
            <a:r>
              <a:rPr lang="hu-HU" b="1" dirty="0" smtClean="0"/>
              <a:t>HOGY SZERETETBEN ÉLJÜNK!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0232" y="2500306"/>
            <a:ext cx="6143668" cy="3597269"/>
          </a:xfrm>
        </p:spPr>
        <p:txBody>
          <a:bodyPr>
            <a:normAutofit/>
          </a:bodyPr>
          <a:lstStyle/>
          <a:p>
            <a:r>
              <a:rPr lang="hu-HU" dirty="0" smtClean="0"/>
              <a:t>Az egyén szeretete</a:t>
            </a:r>
          </a:p>
          <a:p>
            <a:r>
              <a:rPr lang="hu-HU" dirty="0" smtClean="0"/>
              <a:t>A társadalmi szeretet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FELELŐSSÉGÜNK, </a:t>
            </a:r>
            <a:br>
              <a:rPr lang="hu-HU" b="1" dirty="0" smtClean="0"/>
            </a:br>
            <a:r>
              <a:rPr lang="hu-HU" b="1" dirty="0" smtClean="0"/>
              <a:t>HOGY SZERETETBEN ÉLJÜNK!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2428868"/>
            <a:ext cx="6286544" cy="3697295"/>
          </a:xfrm>
        </p:spPr>
        <p:txBody>
          <a:bodyPr>
            <a:normAutofit/>
          </a:bodyPr>
          <a:lstStyle/>
          <a:p>
            <a:r>
              <a:rPr lang="hu-HU" b="1" dirty="0" smtClean="0"/>
              <a:t>Az egyén szeretete</a:t>
            </a:r>
          </a:p>
          <a:p>
            <a:r>
              <a:rPr lang="hu-HU" dirty="0" smtClean="0"/>
              <a:t>A társadalmi szeretet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hu-HU" sz="3600" b="1" dirty="0" smtClean="0"/>
              <a:t> Az egyén szeretetének  fokozatai 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1000100" y="2000240"/>
            <a:ext cx="7572428" cy="3929090"/>
          </a:xfrm>
        </p:spPr>
        <p:txBody>
          <a:bodyPr/>
          <a:lstStyle/>
          <a:p>
            <a:r>
              <a:rPr lang="hu-HU" sz="2800" b="1" dirty="0" smtClean="0"/>
              <a:t>Tolerancia</a:t>
            </a:r>
            <a:r>
              <a:rPr lang="hu-HU" sz="2800" dirty="0" smtClean="0"/>
              <a:t>: nem gyűlöl</a:t>
            </a:r>
          </a:p>
          <a:p>
            <a:r>
              <a:rPr lang="hu-HU" sz="2800" b="1" dirty="0" smtClean="0"/>
              <a:t>Viszonzást váró szeretet</a:t>
            </a:r>
          </a:p>
          <a:p>
            <a:r>
              <a:rPr lang="hu-HU" sz="2800" b="1" dirty="0" smtClean="0"/>
              <a:t>Annak  a szeretete, aki nem bántott</a:t>
            </a:r>
          </a:p>
          <a:p>
            <a:r>
              <a:rPr lang="hu-HU" sz="2800" b="1" dirty="0" smtClean="0"/>
              <a:t>Az ellenség szeretete</a:t>
            </a:r>
          </a:p>
          <a:p>
            <a:r>
              <a:rPr lang="hu-HU" sz="2800" b="1" dirty="0" smtClean="0"/>
              <a:t>Önzetlen szeretet</a:t>
            </a:r>
          </a:p>
          <a:p>
            <a:pPr>
              <a:buNone/>
            </a:pPr>
            <a:r>
              <a:rPr lang="hu-HU" sz="2800" b="1" dirty="0" smtClean="0"/>
              <a:t>    </a:t>
            </a:r>
            <a:r>
              <a:rPr lang="hu-HU" sz="2800" b="1" i="1" dirty="0" smtClean="0"/>
              <a:t>Boldogság</a:t>
            </a:r>
            <a:r>
              <a:rPr lang="hu-HU" sz="2800" b="1" dirty="0" smtClean="0"/>
              <a:t>: </a:t>
            </a:r>
            <a:r>
              <a:rPr lang="hu-HU" sz="2800" dirty="0" smtClean="0"/>
              <a:t>ajándék az önzetlen szeretetért</a:t>
            </a:r>
          </a:p>
        </p:txBody>
      </p:sp>
      <p:sp>
        <p:nvSpPr>
          <p:cNvPr id="11268" name="Dátum hely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smtClean="0">
                <a:latin typeface="Arial" charset="0"/>
              </a:rPr>
              <a:t>© Veress, 2019.09.</a:t>
            </a:r>
          </a:p>
        </p:txBody>
      </p:sp>
      <p:sp>
        <p:nvSpPr>
          <p:cNvPr id="11269" name="Dia számának helye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2D0589-7ACB-4CB0-B463-7C7B4289A8FA}" type="slidenum">
              <a:rPr lang="hu-HU" smtClean="0">
                <a:latin typeface="Arial" charset="0"/>
              </a:rPr>
              <a:pPr/>
              <a:t>14</a:t>
            </a:fld>
            <a:endParaRPr lang="hu-H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Irgalmasság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Ellenséggel </a:t>
            </a:r>
            <a:r>
              <a:rPr lang="hu-HU" dirty="0"/>
              <a:t>vagy </a:t>
            </a:r>
            <a:r>
              <a:rPr lang="hu-HU" dirty="0" smtClean="0"/>
              <a:t>gonosztevővel </a:t>
            </a:r>
            <a:r>
              <a:rPr lang="hu-HU" dirty="0"/>
              <a:t>szemben elnéző magatartás, melynek során eltekintek a büntetés kiszabásától. </a:t>
            </a:r>
            <a:endParaRPr lang="hu-HU" dirty="0" smtClean="0"/>
          </a:p>
          <a:p>
            <a:r>
              <a:rPr lang="hu-HU" dirty="0" smtClean="0"/>
              <a:t>Együttérzés</a:t>
            </a:r>
            <a:r>
              <a:rPr lang="hu-HU" dirty="0"/>
              <a:t>, amely </a:t>
            </a:r>
            <a:r>
              <a:rPr lang="hu-HU" dirty="0" smtClean="0"/>
              <a:t>a betegek, </a:t>
            </a:r>
            <a:r>
              <a:rPr lang="hu-HU" dirty="0"/>
              <a:t>szegények, gyengék iránti segítésre ösztönöz. Egyik </a:t>
            </a:r>
            <a:r>
              <a:rPr lang="hu-HU" dirty="0" smtClean="0"/>
              <a:t>legfontosabb keresztény erény </a:t>
            </a:r>
            <a:r>
              <a:rPr lang="hu-HU" dirty="0"/>
              <a:t>(</a:t>
            </a:r>
            <a:r>
              <a:rPr lang="hu-HU" dirty="0" err="1"/>
              <a:t>Mt</a:t>
            </a:r>
            <a:r>
              <a:rPr lang="hu-HU" dirty="0"/>
              <a:t> 5,7; Jak 2,1-13; </a:t>
            </a:r>
            <a:r>
              <a:rPr lang="hu-HU" dirty="0" err="1"/>
              <a:t>Péld</a:t>
            </a:r>
            <a:r>
              <a:rPr lang="hu-HU" dirty="0"/>
              <a:t> 19,22a</a:t>
            </a:r>
            <a:r>
              <a:rPr lang="hu-HU" dirty="0" smtClean="0"/>
              <a:t>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76-3824-43EC-8A05-18E6AFCAFCAB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65409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u-HU" sz="4000" b="1" dirty="0" smtClean="0"/>
              <a:t>A segítő/gondoskodó, alázatos szeretet</a:t>
            </a:r>
            <a:endParaRPr lang="hu-HU" sz="4000" b="1" dirty="0"/>
          </a:p>
        </p:txBody>
      </p:sp>
      <p:sp>
        <p:nvSpPr>
          <p:cNvPr id="481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Ferenc pápa felhívja a figyelmet                                     a „</a:t>
            </a:r>
            <a:r>
              <a:rPr lang="hu-HU" sz="2800" dirty="0" err="1" smtClean="0"/>
              <a:t>tenderness</a:t>
            </a:r>
            <a:r>
              <a:rPr lang="hu-HU" sz="2800" dirty="0" smtClean="0"/>
              <a:t>”, </a:t>
            </a:r>
            <a:r>
              <a:rPr lang="hu-HU" sz="2800" dirty="0" err="1" smtClean="0"/>
              <a:t>a</a:t>
            </a:r>
            <a:r>
              <a:rPr lang="hu-HU" sz="2800" dirty="0" smtClean="0"/>
              <a:t>  </a:t>
            </a:r>
            <a:r>
              <a:rPr lang="hu-HU" sz="2800" b="1" dirty="0" smtClean="0"/>
              <a:t>segítő/gondoskodó szeretet</a:t>
            </a:r>
            <a:r>
              <a:rPr lang="hu-HU" sz="2800" dirty="0" smtClean="0"/>
              <a:t> és      a „</a:t>
            </a:r>
            <a:r>
              <a:rPr lang="hu-HU" sz="2800" dirty="0" err="1" smtClean="0"/>
              <a:t>humility</a:t>
            </a:r>
            <a:r>
              <a:rPr lang="hu-HU" sz="2800" dirty="0" smtClean="0"/>
              <a:t>”, az </a:t>
            </a:r>
            <a:r>
              <a:rPr lang="hu-HU" sz="2800" b="1" dirty="0" smtClean="0"/>
              <a:t>alázatosság</a:t>
            </a:r>
            <a:r>
              <a:rPr lang="hu-HU" sz="2800" dirty="0" smtClean="0"/>
              <a:t> fontosságára.</a:t>
            </a:r>
          </a:p>
          <a:p>
            <a:r>
              <a:rPr lang="hu-HU" sz="2800" dirty="0" smtClean="0"/>
              <a:t>Az irgalmas szamaritánus… </a:t>
            </a:r>
          </a:p>
          <a:p>
            <a:r>
              <a:rPr lang="hu-HU" sz="2800" b="1" dirty="0" smtClean="0"/>
              <a:t>Bármilyen okból került az illető a gondoskodásra szükséges helyzetbe, nekünk segíteni kell!</a:t>
            </a:r>
          </a:p>
          <a:p>
            <a:r>
              <a:rPr lang="hu-HU" sz="2800" b="1" dirty="0" smtClean="0"/>
              <a:t>Bajba jutott embertársainkról, -  hiába viselkednek borzalmasan, -  mindenképpen gondoskodni kell!</a:t>
            </a:r>
          </a:p>
          <a:p>
            <a:r>
              <a:rPr lang="hu-HU" sz="2800" i="1" dirty="0" smtClean="0"/>
              <a:t>Ferenc pápa: n</a:t>
            </a:r>
            <a:r>
              <a:rPr lang="hu-HU" sz="2800" i="1" dirty="0" smtClean="0"/>
              <a:t>em </a:t>
            </a:r>
            <a:r>
              <a:rPr lang="hu-HU" sz="2800" i="1" dirty="0" smtClean="0"/>
              <a:t>a migránsok behívása!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1CEED-33E2-4D84-AFE2-000E5C7641F9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közelség, </a:t>
            </a:r>
            <a:r>
              <a:rPr lang="hu-HU" sz="4000" b="1" smtClean="0"/>
              <a:t>az odafigyelés 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„A közelség több mint egy különleges erény neve,</a:t>
            </a:r>
          </a:p>
          <a:p>
            <a:pPr>
              <a:buNone/>
            </a:pPr>
            <a:r>
              <a:rPr lang="hu-HU" dirty="0" smtClean="0"/>
              <a:t> olyan magatartás, amely meghatározza </a:t>
            </a:r>
          </a:p>
          <a:p>
            <a:pPr>
              <a:buNone/>
            </a:pPr>
            <a:r>
              <a:rPr lang="hu-HU" dirty="0" smtClean="0"/>
              <a:t>az egész személyt,</a:t>
            </a:r>
          </a:p>
          <a:p>
            <a:pPr>
              <a:buNone/>
            </a:pPr>
            <a:r>
              <a:rPr lang="hu-HU" dirty="0" smtClean="0"/>
              <a:t>annak kapcsolatteremtő készségét, </a:t>
            </a:r>
          </a:p>
          <a:p>
            <a:pPr>
              <a:buNone/>
            </a:pPr>
            <a:r>
              <a:rPr lang="hu-HU" dirty="0" smtClean="0"/>
              <a:t>azt a létmódot  jelenti, </a:t>
            </a:r>
          </a:p>
          <a:p>
            <a:pPr>
              <a:buNone/>
            </a:pPr>
            <a:r>
              <a:rPr lang="hu-HU" dirty="0" smtClean="0"/>
              <a:t>hogy </a:t>
            </a:r>
            <a:r>
              <a:rPr lang="hu-HU" b="1" dirty="0" smtClean="0"/>
              <a:t>miközben önmaga életét éli, </a:t>
            </a:r>
          </a:p>
          <a:p>
            <a:pPr>
              <a:buNone/>
            </a:pPr>
            <a:r>
              <a:rPr lang="hu-HU" b="1" dirty="0" smtClean="0"/>
              <a:t>odafigyel másokra</a:t>
            </a:r>
            <a:r>
              <a:rPr lang="hu-HU" dirty="0" smtClean="0"/>
              <a:t>.” </a:t>
            </a:r>
          </a:p>
          <a:p>
            <a:pPr>
              <a:buNone/>
            </a:pPr>
            <a:r>
              <a:rPr lang="hu-HU" i="1" dirty="0" smtClean="0"/>
              <a:t>Ferenc pápa a papokhoz, Róma,2018.márc. 29.</a:t>
            </a:r>
            <a:endParaRPr lang="hu-HU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hu-HU" sz="4000" b="1" dirty="0" smtClean="0"/>
              <a:t>A család a legfontosabb</a:t>
            </a:r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u-HU" dirty="0" smtClean="0"/>
              <a:t>„Sok a szenvedés azért, mert oly kevés </a:t>
            </a:r>
          </a:p>
          <a:p>
            <a:pPr marL="0" indent="0">
              <a:buFontTx/>
              <a:buNone/>
              <a:defRPr/>
            </a:pPr>
            <a:r>
              <a:rPr lang="hu-HU" dirty="0"/>
              <a:t> </a:t>
            </a:r>
            <a:r>
              <a:rPr lang="hu-HU" dirty="0" smtClean="0"/>
              <a:t>   a szeretet az otthonokban és a családi</a:t>
            </a:r>
          </a:p>
          <a:p>
            <a:pPr marL="0" indent="0">
              <a:buFontTx/>
              <a:buNone/>
              <a:defRPr/>
            </a:pPr>
            <a:r>
              <a:rPr lang="hu-HU" dirty="0"/>
              <a:t> </a:t>
            </a:r>
            <a:r>
              <a:rPr lang="hu-HU" dirty="0" smtClean="0"/>
              <a:t>   életben”</a:t>
            </a:r>
          </a:p>
          <a:p>
            <a:pPr>
              <a:defRPr/>
            </a:pPr>
            <a:r>
              <a:rPr lang="hu-HU" dirty="0" smtClean="0"/>
              <a:t>„A szeretet az otthonainkban kezdődik; a szeretet az otthonokban lakik…”</a:t>
            </a:r>
          </a:p>
          <a:p>
            <a:pPr>
              <a:defRPr/>
            </a:pPr>
            <a:r>
              <a:rPr lang="hu-HU" dirty="0" smtClean="0"/>
              <a:t>„A szülőknek nincs idejük a gyerekekre,… egymásra, és így a családokban kezdődik a világ békéjének felbomlása…”</a:t>
            </a:r>
          </a:p>
          <a:p>
            <a:pPr marL="0" indent="0">
              <a:buFontTx/>
              <a:buNone/>
              <a:defRPr/>
            </a:pPr>
            <a:r>
              <a:rPr lang="hu-HU" dirty="0" smtClean="0"/>
              <a:t>                                            Teréz anya</a:t>
            </a:r>
          </a:p>
        </p:txBody>
      </p:sp>
      <p:sp>
        <p:nvSpPr>
          <p:cNvPr id="50180" name="Dátum helye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smtClean="0">
                <a:latin typeface="Arial" charset="0"/>
              </a:rPr>
              <a:t>© Veress, 2019.09.</a:t>
            </a:r>
          </a:p>
        </p:txBody>
      </p:sp>
      <p:sp>
        <p:nvSpPr>
          <p:cNvPr id="50181" name="Dia számának helye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B0EA26-A148-460F-ACC5-97E3EA4AEEAE}" type="slidenum">
              <a:rPr lang="hu-HU" smtClean="0">
                <a:latin typeface="Arial" charset="0"/>
              </a:rPr>
              <a:pPr/>
              <a:t>18</a:t>
            </a:fld>
            <a:endParaRPr lang="hu-H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hu-HU" sz="4000" b="1" dirty="0" smtClean="0">
                <a:cs typeface="Times New Roman" pitchFamily="18" charset="0"/>
              </a:rPr>
              <a:t>Megbocsátás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628775"/>
            <a:ext cx="8964612" cy="4032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>
                <a:cs typeface="Times New Roman" pitchFamily="18" charset="0"/>
              </a:rPr>
              <a:t>A </a:t>
            </a:r>
            <a:r>
              <a:rPr lang="hu-HU" b="1" i="1" dirty="0" smtClean="0">
                <a:cs typeface="Times New Roman" pitchFamily="18" charset="0"/>
              </a:rPr>
              <a:t>„Szemet szemért, fogat fogért!”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b="1" i="1" dirty="0" smtClean="0">
                <a:cs typeface="Times New Roman" pitchFamily="18" charset="0"/>
              </a:rPr>
              <a:t>    </a:t>
            </a:r>
            <a:r>
              <a:rPr lang="hu-HU" dirty="0" smtClean="0">
                <a:cs typeface="Times New Roman" pitchFamily="18" charset="0"/>
              </a:rPr>
              <a:t>elv tarthatatlansága: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cs typeface="Times New Roman" pitchFamily="18" charset="0"/>
              </a:rPr>
              <a:t>    </a:t>
            </a:r>
            <a:r>
              <a:rPr lang="hu-HU" i="1" dirty="0" smtClean="0">
                <a:cs typeface="Times New Roman" pitchFamily="18" charset="0"/>
              </a:rPr>
              <a:t>Közel-kelet, szomszéd gyűlölet,…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 smtClean="0">
                <a:cs typeface="Times New Roman" pitchFamily="18" charset="0"/>
              </a:rPr>
              <a:t>Csak a </a:t>
            </a:r>
            <a:r>
              <a:rPr lang="hu-HU" b="1" dirty="0" smtClean="0">
                <a:cs typeface="Times New Roman" pitchFamily="18" charset="0"/>
              </a:rPr>
              <a:t>megbocsátó szeretet </a:t>
            </a:r>
            <a:r>
              <a:rPr lang="hu-HU" dirty="0" smtClean="0">
                <a:cs typeface="Times New Roman" pitchFamily="18" charset="0"/>
              </a:rPr>
              <a:t>emelkedik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cs typeface="Times New Roman" pitchFamily="18" charset="0"/>
              </a:rPr>
              <a:t>   a gyűlölet fölé, csak az eredményez békét!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cs typeface="Times New Roman" pitchFamily="18" charset="0"/>
              </a:rPr>
              <a:t>   Békét akarsz? Akkor </a:t>
            </a:r>
            <a:r>
              <a:rPr lang="hu-HU" b="1" dirty="0" smtClean="0">
                <a:cs typeface="Times New Roman" pitchFamily="18" charset="0"/>
              </a:rPr>
              <a:t>Te</a:t>
            </a:r>
            <a:r>
              <a:rPr lang="hu-HU" dirty="0" smtClean="0">
                <a:cs typeface="Times New Roman" pitchFamily="18" charset="0"/>
              </a:rPr>
              <a:t> bocsáss meg!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>
                <a:cs typeface="Times New Roman" pitchFamily="18" charset="0"/>
              </a:rPr>
              <a:t>   Nem bocsátasz meg? Nem kötelező békében élned!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D3A53-675B-4C85-88EB-2ABA9B53202B}" type="slidenum">
              <a:rPr lang="hu-HU"/>
              <a:pPr>
                <a:defRPr/>
              </a:pPr>
              <a:t>19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0301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TEREMTÉS: AZ ISTEN SZERETETE </a:t>
            </a:r>
            <a:br>
              <a:rPr lang="hu-HU" b="1" dirty="0" smtClean="0"/>
            </a:br>
            <a:r>
              <a:rPr lang="hu-HU" b="1" dirty="0" smtClean="0"/>
              <a:t>ÉS AZ EMBER FELELŐSSÉGE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Aggódó emberek</a:t>
            </a:r>
          </a:p>
          <a:p>
            <a:r>
              <a:rPr lang="hu-HU" dirty="0" smtClean="0"/>
              <a:t>Sokféle világnézet a teremtésről</a:t>
            </a:r>
          </a:p>
          <a:p>
            <a:r>
              <a:rPr lang="hu-HU" dirty="0" smtClean="0"/>
              <a:t>Sokféle értékrend a világról</a:t>
            </a:r>
          </a:p>
          <a:p>
            <a:r>
              <a:rPr lang="hu-HU" dirty="0" smtClean="0"/>
              <a:t>Sokféle vélemény a jövőnkről</a:t>
            </a:r>
          </a:p>
          <a:p>
            <a:endParaRPr lang="hu-HU" dirty="0" smtClean="0"/>
          </a:p>
          <a:p>
            <a:r>
              <a:rPr lang="hu-HU" i="1" dirty="0" smtClean="0"/>
              <a:t>Felelősek vagyunk a jövőnkért?</a:t>
            </a:r>
          </a:p>
          <a:p>
            <a:r>
              <a:rPr lang="hu-HU" i="1" dirty="0" smtClean="0"/>
              <a:t>Tudunk-e tenni valamit a jövőnkért?</a:t>
            </a:r>
          </a:p>
          <a:p>
            <a:r>
              <a:rPr lang="hu-HU" i="1" dirty="0" smtClean="0"/>
              <a:t>Mit kell tennünk a jövőnkért? </a:t>
            </a:r>
            <a:endParaRPr lang="hu-HU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 FELELŐSSÉGÜNK, </a:t>
            </a:r>
            <a:br>
              <a:rPr lang="hu-HU" b="1" dirty="0" smtClean="0"/>
            </a:br>
            <a:r>
              <a:rPr lang="hu-HU" b="1" dirty="0" smtClean="0"/>
              <a:t>HOGY SZERETETBEN ÉLJÜNK!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7290" y="2428868"/>
            <a:ext cx="6215106" cy="3625857"/>
          </a:xfrm>
        </p:spPr>
        <p:txBody>
          <a:bodyPr>
            <a:normAutofit/>
          </a:bodyPr>
          <a:lstStyle/>
          <a:p>
            <a:r>
              <a:rPr lang="hu-HU" dirty="0" smtClean="0"/>
              <a:t>Az egyén szeretete</a:t>
            </a:r>
          </a:p>
          <a:p>
            <a:r>
              <a:rPr lang="hu-HU" b="1" dirty="0" smtClean="0"/>
              <a:t>A társadalmi szeretet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b="1" dirty="0" smtClean="0"/>
              <a:t>A</a:t>
            </a:r>
            <a:r>
              <a:rPr lang="hu-HU" sz="3600" dirty="0" smtClean="0"/>
              <a:t> </a:t>
            </a:r>
            <a:r>
              <a:rPr lang="hu-HU" sz="3600" b="1" dirty="0" smtClean="0"/>
              <a:t>szeretet civilizációja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smtClean="0"/>
              <a:t>Boldog VI. Pál pápa: Üzenet a béke világnapjára, 1977 </a:t>
            </a:r>
            <a:endParaRPr lang="hu-HU" dirty="0" smtClean="0"/>
          </a:p>
          <a:p>
            <a:r>
              <a:rPr lang="hu-HU" b="1" dirty="0" smtClean="0"/>
              <a:t>Szent II. János Pál pápa: Üzenet a béke 37. világnapjára</a:t>
            </a:r>
            <a:r>
              <a:rPr lang="hu-HU" dirty="0" smtClean="0"/>
              <a:t> </a:t>
            </a:r>
            <a:r>
              <a:rPr lang="hu-HU" b="1" dirty="0" smtClean="0"/>
              <a:t>2004. január 1.</a:t>
            </a:r>
          </a:p>
          <a:p>
            <a:pPr>
              <a:buNone/>
            </a:pPr>
            <a:r>
              <a:rPr lang="hu-HU" dirty="0" smtClean="0"/>
              <a:t>     „A keresztény hívő tudja, hogy Isten szeretetből lépett kapcsolatba az emberrel. S viszonzásul szeretetet vár az embertől. Ezért az emberek között is </a:t>
            </a:r>
            <a:r>
              <a:rPr lang="hu-HU" b="1" dirty="0" smtClean="0"/>
              <a:t>a szeretet a kapcsolatok legmagasabb rendű és legnemesebb formája. </a:t>
            </a:r>
            <a:r>
              <a:rPr lang="hu-HU" dirty="0" smtClean="0"/>
              <a:t>A szeretetnek át kell járnia az emberi élet minden területét, </a:t>
            </a:r>
            <a:r>
              <a:rPr lang="hu-HU" u="sng" dirty="0" smtClean="0"/>
              <a:t>beleértve a nemzetközi jogrendet is</a:t>
            </a:r>
            <a:r>
              <a:rPr lang="hu-HU" dirty="0" smtClean="0"/>
              <a:t>. </a:t>
            </a:r>
            <a:r>
              <a:rPr lang="hu-HU" b="1" dirty="0" smtClean="0">
                <a:solidFill>
                  <a:srgbClr val="FF0000"/>
                </a:solidFill>
              </a:rPr>
              <a:t>Csak akkor örvendhet az emberiség a tartós és hiteles békének, ha a </a:t>
            </a:r>
            <a:r>
              <a:rPr lang="hu-HU" b="1" i="1" dirty="0" smtClean="0">
                <a:solidFill>
                  <a:srgbClr val="FF0000"/>
                </a:solidFill>
              </a:rPr>
              <a:t>„szeretet civilizációja”</a:t>
            </a:r>
            <a:r>
              <a:rPr lang="hu-HU" b="1" dirty="0" smtClean="0">
                <a:solidFill>
                  <a:srgbClr val="FF0000"/>
                </a:solidFill>
              </a:rPr>
              <a:t> jut uralomra.”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44035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4397F1-DA46-4F32-B2B1-7B2EC9910EC7}" type="slidenum">
              <a:rPr lang="hu-HU"/>
              <a:pPr eaLnBrk="1" hangingPunct="1"/>
              <a:t>22</a:t>
            </a:fld>
            <a:endParaRPr lang="hu-HU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4000" dirty="0" smtClean="0"/>
              <a:t> </a:t>
            </a:r>
            <a:r>
              <a:rPr lang="hu-HU" sz="3200" b="1" dirty="0" smtClean="0"/>
              <a:t>A keresztény forradalom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endParaRPr lang="hu-HU" sz="36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hu-HU" sz="2400" dirty="0" smtClean="0"/>
              <a:t>	</a:t>
            </a:r>
            <a:r>
              <a:rPr lang="hu-HU" sz="2400" b="1" dirty="0" smtClean="0"/>
              <a:t> XVI. Benedek, 2007. február 18:</a:t>
            </a:r>
            <a:r>
              <a:rPr lang="hu-HU" sz="24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hu-HU" sz="2800" dirty="0" smtClean="0"/>
              <a:t>     „ Miért követeli meg Jézus az ellenségünk szeretetét,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tehát olyan szeretetet, amely meghaladja az ember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képességeit?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Valójában Krisztus kívánsága reális,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mert számításba veszi azt a tényt, hogy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a világban igen sok az erőszak és igazságtalanság.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Ezt a helyzetet csak úgy lehet meghaladni,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ha nagyobb szeretetet és igazságot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dirty="0" smtClean="0"/>
              <a:t>	állítunk szembe vele.”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dirty="0" smtClean="0"/>
              <a:t>                                                      </a:t>
            </a:r>
            <a:r>
              <a:rPr lang="hu-HU" sz="2400" i="1" dirty="0" smtClean="0"/>
              <a:t>Új Ember, 2007. február 25.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0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4763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Ferenc pápa enciklikája</a:t>
            </a:r>
            <a:r>
              <a:rPr lang="hu-HU" sz="3200" dirty="0" smtClean="0"/>
              <a:t>: </a:t>
            </a:r>
            <a:r>
              <a:rPr lang="hu-HU" sz="3200" dirty="0" err="1" smtClean="0"/>
              <a:t>Laudato</a:t>
            </a:r>
            <a:r>
              <a:rPr lang="hu-HU" sz="3200" dirty="0" smtClean="0"/>
              <a:t> </a:t>
            </a:r>
            <a:r>
              <a:rPr lang="hu-HU" sz="3200" dirty="0" err="1" smtClean="0"/>
              <a:t>si</a:t>
            </a:r>
            <a:r>
              <a:rPr lang="hu-HU" sz="3200" dirty="0" smtClean="0"/>
              <a:t>' –  </a:t>
            </a:r>
            <a:r>
              <a:rPr lang="hu-HU" sz="3200" b="1" dirty="0" smtClean="0"/>
              <a:t>Áldott légy </a:t>
            </a:r>
            <a:r>
              <a:rPr lang="hu-HU" sz="3200" dirty="0" smtClean="0"/>
              <a:t>–  a </a:t>
            </a:r>
            <a:r>
              <a:rPr lang="hu-HU" sz="3200" i="1" dirty="0" smtClean="0"/>
              <a:t>közös otthon gondozása</a:t>
            </a:r>
            <a:r>
              <a:rPr lang="hu-HU" sz="3200" dirty="0" smtClean="0"/>
              <a:t> (2015. jún. 20)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i="1" dirty="0" smtClean="0"/>
              <a:t>HAT FEJEZET </a:t>
            </a:r>
          </a:p>
          <a:p>
            <a:r>
              <a:rPr lang="hu-HU" dirty="0" smtClean="0"/>
              <a:t>Ami közös otthonunkkal történik</a:t>
            </a:r>
          </a:p>
          <a:p>
            <a:r>
              <a:rPr lang="hu-HU" dirty="0" smtClean="0"/>
              <a:t>A teremtés evangéliuma</a:t>
            </a:r>
          </a:p>
          <a:p>
            <a:r>
              <a:rPr lang="hu-HU" dirty="0" smtClean="0"/>
              <a:t>A környezeti válság emberi gyökerei</a:t>
            </a:r>
          </a:p>
          <a:p>
            <a:r>
              <a:rPr lang="hu-HU" dirty="0" smtClean="0"/>
              <a:t>Átfogó ökológia</a:t>
            </a:r>
          </a:p>
          <a:p>
            <a:r>
              <a:rPr lang="hu-HU" dirty="0" smtClean="0"/>
              <a:t>Tájékozódást és cselekvést segítő szempontok</a:t>
            </a:r>
          </a:p>
          <a:p>
            <a:r>
              <a:rPr lang="hu-HU" b="1" dirty="0" smtClean="0"/>
              <a:t>Ökológiai nevelés és lelkiség</a:t>
            </a:r>
          </a:p>
          <a:p>
            <a:pPr>
              <a:buNone/>
            </a:pPr>
            <a:r>
              <a:rPr lang="hu-HU" i="1" dirty="0" smtClean="0"/>
              <a:t>164 oldal, 246 témakör, és </a:t>
            </a:r>
          </a:p>
          <a:p>
            <a:pPr>
              <a:buNone/>
            </a:pPr>
            <a:r>
              <a:rPr lang="hu-HU" i="1" dirty="0" smtClean="0"/>
              <a:t>Ima a földünkért, </a:t>
            </a:r>
          </a:p>
          <a:p>
            <a:pPr>
              <a:buNone/>
            </a:pPr>
            <a:r>
              <a:rPr lang="hu-HU" i="1" dirty="0" smtClean="0"/>
              <a:t>A teremtett világgal együtt mondott keresztény ima</a:t>
            </a:r>
          </a:p>
          <a:p>
            <a:pPr>
              <a:buNone/>
            </a:pPr>
            <a:r>
              <a:rPr lang="hu-HU" i="1" dirty="0" smtClean="0"/>
              <a:t>Assisi szent Ferenc: Naphimnusz 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Ökológiai közösségi megtérés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Ökológiai megtérésre </a:t>
            </a:r>
            <a:r>
              <a:rPr lang="hu-HU" sz="2800" dirty="0" smtClean="0"/>
              <a:t>van szükségünk, annak a hivatásnak a megélése, hogy védelmezői legyünk Isten művének.</a:t>
            </a:r>
          </a:p>
          <a:p>
            <a:r>
              <a:rPr lang="hu-HU" sz="2800" dirty="0" smtClean="0"/>
              <a:t>Nem elég, ha mindannyian jobbá válunk. A társadalmi problémákra </a:t>
            </a:r>
            <a:r>
              <a:rPr lang="hu-HU" sz="2800" b="1" dirty="0" smtClean="0"/>
              <a:t>közösségi hálóval </a:t>
            </a:r>
            <a:r>
              <a:rPr lang="hu-HU" sz="2800" dirty="0" smtClean="0"/>
              <a:t>kell válaszolnunk! A tartós változás megindításához </a:t>
            </a:r>
            <a:r>
              <a:rPr lang="hu-HU" sz="2800" b="1" dirty="0" smtClean="0"/>
              <a:t>közösségi megtérés </a:t>
            </a:r>
            <a:r>
              <a:rPr lang="hu-HU" sz="2800" dirty="0" smtClean="0"/>
              <a:t>szükséges.</a:t>
            </a:r>
          </a:p>
          <a:p>
            <a:r>
              <a:rPr lang="hu-HU" sz="2800" dirty="0" smtClean="0"/>
              <a:t>A </a:t>
            </a:r>
            <a:r>
              <a:rPr lang="hu-HU" sz="2800" b="1" dirty="0" smtClean="0"/>
              <a:t>megtérés értelmét </a:t>
            </a:r>
            <a:r>
              <a:rPr lang="hu-HU" sz="2800" dirty="0" smtClean="0"/>
              <a:t>gazdagítja, hogy minden teremtmény visszatükröz valamit az Istenből; az Isten egyfajta rendet és dinamizmust írt a világba, amelyet az embernek nincs joga figyelmen kívül hagyni. </a:t>
            </a: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Társadalmi szeretet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hu-HU" b="1" dirty="0" smtClean="0"/>
              <a:t>Szükségünk van egymásra, felelősséggel tartozunk másokért és a világért</a:t>
            </a:r>
            <a:r>
              <a:rPr lang="hu-HU" dirty="0" smtClean="0"/>
              <a:t>!</a:t>
            </a:r>
          </a:p>
          <a:p>
            <a:r>
              <a:rPr lang="hu-HU" dirty="0" smtClean="0"/>
              <a:t>A szeretet, mely tele van a kölcsönös gondoskodás apró gesztusaival, civil és politikai szeretet is. </a:t>
            </a:r>
            <a:r>
              <a:rPr lang="hu-HU" b="1" dirty="0" smtClean="0"/>
              <a:t>A  társadalom iránti szeretet és a közjó iránti elköteleződés</a:t>
            </a:r>
            <a:r>
              <a:rPr lang="hu-HU" dirty="0" smtClean="0"/>
              <a:t> a szeretet kiváló formája, amely </a:t>
            </a:r>
            <a:r>
              <a:rPr lang="hu-HU" b="1" dirty="0" smtClean="0"/>
              <a:t>a makro viszonyokat, a társadalmi,  gazdasági és politikai kapcsolatokat  is érinti. 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Társadalmi szeretet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 társadalmi szeretet az igazi fejlődés kulcsa: a társadalom emberibbé, az emberi személyhez méltóbbá tétele érdekében</a:t>
            </a:r>
            <a:r>
              <a:rPr lang="hu-HU" sz="2800" b="1" dirty="0" smtClean="0"/>
              <a:t> a szeretet szerepét újra kell értékelni és a cselekvés állandó, legfőbb normájává kell tenni.</a:t>
            </a:r>
          </a:p>
          <a:p>
            <a:r>
              <a:rPr lang="hu-HU" sz="2800" dirty="0" smtClean="0"/>
              <a:t>A társadalmi szeretet megállítja a környezet rombolását és ösztönzi a</a:t>
            </a:r>
            <a:r>
              <a:rPr lang="hu-HU" sz="2800" b="1" dirty="0" smtClean="0"/>
              <a:t> gondoskodás kultúráját.  </a:t>
            </a:r>
          </a:p>
          <a:p>
            <a:r>
              <a:rPr lang="hu-HU" sz="2800" dirty="0" smtClean="0"/>
              <a:t>Nem mindenkinek feladata a politikában dolgozni,   de  mindenkinek feladata </a:t>
            </a:r>
            <a:r>
              <a:rPr lang="hu-HU" sz="2800" b="1" dirty="0" smtClean="0"/>
              <a:t> a közjó szolgálatában tevékenykedő társadalmi szervezetekben </a:t>
            </a:r>
            <a:r>
              <a:rPr lang="hu-HU" sz="2800" dirty="0" smtClean="0"/>
              <a:t>munkálkodni. </a:t>
            </a: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Ahol a társadalmi szeretet kibontakozik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Család </a:t>
            </a:r>
          </a:p>
          <a:p>
            <a:r>
              <a:rPr lang="hu-HU" dirty="0" smtClean="0"/>
              <a:t>Családok közössége</a:t>
            </a:r>
          </a:p>
          <a:p>
            <a:r>
              <a:rPr lang="hu-HU" dirty="0" smtClean="0"/>
              <a:t>Baráti/társadalmi közösségek</a:t>
            </a:r>
          </a:p>
          <a:p>
            <a:r>
              <a:rPr lang="hu-HU" dirty="0" smtClean="0"/>
              <a:t>Egyházközségek/keresztény közösségek </a:t>
            </a:r>
          </a:p>
          <a:p>
            <a:r>
              <a:rPr lang="hu-HU" dirty="0" smtClean="0"/>
              <a:t>Keresztény mozgalmak </a:t>
            </a:r>
          </a:p>
          <a:p>
            <a:r>
              <a:rPr lang="hu-HU" dirty="0" smtClean="0"/>
              <a:t>Zarándok utak </a:t>
            </a:r>
            <a:endParaRPr lang="hu-HU" dirty="0" smtClean="0"/>
          </a:p>
          <a:p>
            <a:r>
              <a:rPr lang="hu-HU" dirty="0" smtClean="0"/>
              <a:t>…</a:t>
            </a:r>
            <a:r>
              <a:rPr lang="hu-HU" i="1" dirty="0" smtClean="0"/>
              <a:t>T</a:t>
            </a:r>
            <a:r>
              <a:rPr lang="hu-HU" i="1" dirty="0" smtClean="0"/>
              <a:t>eremtés hete</a:t>
            </a:r>
            <a:r>
              <a:rPr lang="hu-HU" i="1" dirty="0" smtClean="0"/>
              <a:t> </a:t>
            </a:r>
            <a:endParaRPr lang="hu-HU" i="1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TANULJUK ÉS TANÍTSUK A SZERETETET!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lakítsuk ki a </a:t>
            </a:r>
            <a:r>
              <a:rPr lang="hu-HU" b="1" dirty="0" smtClean="0"/>
              <a:t>szeretet civilizációját</a:t>
            </a:r>
            <a:r>
              <a:rPr lang="hu-HU" dirty="0" smtClean="0"/>
              <a:t>!</a:t>
            </a:r>
          </a:p>
          <a:p>
            <a:r>
              <a:rPr lang="hu-HU" dirty="0"/>
              <a:t>V</a:t>
            </a:r>
            <a:r>
              <a:rPr lang="hu-HU" dirty="0" smtClean="0"/>
              <a:t>alósítsuk meg a </a:t>
            </a:r>
            <a:r>
              <a:rPr lang="hu-HU" b="1" dirty="0" smtClean="0"/>
              <a:t>keresztény forradalmat</a:t>
            </a:r>
            <a:r>
              <a:rPr lang="hu-HU" dirty="0" smtClean="0"/>
              <a:t>!</a:t>
            </a:r>
          </a:p>
          <a:p>
            <a:r>
              <a:rPr lang="hu-HU" dirty="0" smtClean="0"/>
              <a:t>Erősítsük az </a:t>
            </a:r>
            <a:r>
              <a:rPr lang="hu-HU" b="1" dirty="0" smtClean="0"/>
              <a:t>irgalmasság</a:t>
            </a:r>
            <a:r>
              <a:rPr lang="hu-HU" dirty="0" smtClean="0"/>
              <a:t> terjesztését!</a:t>
            </a:r>
          </a:p>
          <a:p>
            <a:r>
              <a:rPr lang="hu-HU" b="1" dirty="0" smtClean="0"/>
              <a:t>Terjesszük a megbocsájtó és megmentő</a:t>
            </a:r>
          </a:p>
          <a:p>
            <a:pPr marL="0" indent="0">
              <a:buNone/>
            </a:pPr>
            <a:r>
              <a:rPr lang="hu-HU" b="1" dirty="0" smtClean="0"/>
              <a:t>    szeretetet </a:t>
            </a:r>
            <a:r>
              <a:rPr lang="hu-HU" dirty="0" smtClean="0"/>
              <a:t>a családban, a munkahelyen, a</a:t>
            </a:r>
          </a:p>
          <a:p>
            <a:pPr marL="0" indent="0">
              <a:buNone/>
            </a:pPr>
            <a:r>
              <a:rPr lang="hu-HU" dirty="0" smtClean="0"/>
              <a:t>    környezetben…</a:t>
            </a:r>
          </a:p>
          <a:p>
            <a:pPr marL="0" indent="0"/>
            <a:r>
              <a:rPr lang="hu-HU" dirty="0" smtClean="0"/>
              <a:t>  Építsük ki </a:t>
            </a:r>
            <a:r>
              <a:rPr lang="hu-HU" b="1" dirty="0" smtClean="0"/>
              <a:t>a társadalmi szeretet közösségeit</a:t>
            </a:r>
            <a:r>
              <a:rPr lang="hu-HU" dirty="0" smtClean="0"/>
              <a:t>!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76-3824-43EC-8A05-18E6AFCAFCAB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81101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ÉPÍTSÜK KI A TÁRSADALMI SZERETET KÖZÖSSÉGEIT</a:t>
            </a:r>
            <a:r>
              <a:rPr lang="hu-HU" sz="3200" dirty="0" smtClean="0"/>
              <a:t>!</a:t>
            </a:r>
            <a:endParaRPr lang="hu-HU" sz="3200" b="1" dirty="0" smtClean="0">
              <a:cs typeface="Times New Roman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827585" y="1412776"/>
            <a:ext cx="7416824" cy="5040412"/>
          </a:xfrm>
        </p:spPr>
        <p:txBody>
          <a:bodyPr/>
          <a:lstStyle/>
          <a:p>
            <a:r>
              <a:rPr lang="hu-HU" dirty="0" smtClean="0">
                <a:cs typeface="Times New Roman" pitchFamily="18" charset="0"/>
              </a:rPr>
              <a:t>Együtt a házastárssal!</a:t>
            </a:r>
          </a:p>
          <a:p>
            <a:r>
              <a:rPr lang="hu-HU" dirty="0" smtClean="0">
                <a:cs typeface="Times New Roman" pitchFamily="18" charset="0"/>
              </a:rPr>
              <a:t>Együtt a családdal!</a:t>
            </a:r>
          </a:p>
          <a:p>
            <a:r>
              <a:rPr lang="hu-HU" dirty="0" smtClean="0">
                <a:cs typeface="Times New Roman" pitchFamily="18" charset="0"/>
              </a:rPr>
              <a:t>Együtt a szomszédokkal!</a:t>
            </a:r>
          </a:p>
          <a:p>
            <a:r>
              <a:rPr lang="hu-HU" dirty="0" smtClean="0">
                <a:cs typeface="Times New Roman" pitchFamily="18" charset="0"/>
              </a:rPr>
              <a:t>Együtt a helyi közösséggel!</a:t>
            </a:r>
          </a:p>
          <a:p>
            <a:r>
              <a:rPr lang="hu-HU" dirty="0" smtClean="0">
                <a:cs typeface="Times New Roman" pitchFamily="18" charset="0"/>
              </a:rPr>
              <a:t>Együtt a VHF, VEAB, PE,…!</a:t>
            </a:r>
          </a:p>
          <a:p>
            <a:r>
              <a:rPr lang="hu-HU" dirty="0" smtClean="0">
                <a:cs typeface="Times New Roman" pitchFamily="18" charset="0"/>
              </a:rPr>
              <a:t>Együtt a nemzettel!</a:t>
            </a:r>
          </a:p>
          <a:p>
            <a:r>
              <a:rPr lang="hu-HU" dirty="0" smtClean="0">
                <a:cs typeface="Times New Roman" pitchFamily="18" charset="0"/>
              </a:rPr>
              <a:t>Együtt Európával!</a:t>
            </a:r>
          </a:p>
          <a:p>
            <a:r>
              <a:rPr lang="hu-HU" dirty="0" smtClean="0">
                <a:cs typeface="Times New Roman" pitchFamily="18" charset="0"/>
              </a:rPr>
              <a:t>Együtt az emberiséggel!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AC567-F28F-4E05-8AD3-6550A14899D8}" type="slidenum">
              <a:rPr lang="hu-HU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36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MIÉRT MOST FOGLALKOZUNK EZZEL?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b="1" dirty="0"/>
              <a:t>Az Európai Egyházak </a:t>
            </a:r>
            <a:r>
              <a:rPr lang="hu-HU" sz="2800" b="1" dirty="0" smtClean="0"/>
              <a:t>Konferenciája</a:t>
            </a:r>
          </a:p>
          <a:p>
            <a:pPr>
              <a:buNone/>
            </a:pPr>
            <a:r>
              <a:rPr lang="hu-HU" sz="2800" b="1" dirty="0" smtClean="0"/>
              <a:t>és az Európai </a:t>
            </a:r>
            <a:r>
              <a:rPr lang="hu-HU" sz="2800" b="1" dirty="0"/>
              <a:t>Püspöki Konferenciák </a:t>
            </a:r>
            <a:r>
              <a:rPr lang="hu-HU" sz="2800" b="1" dirty="0" smtClean="0"/>
              <a:t>Tanácsa </a:t>
            </a:r>
          </a:p>
          <a:p>
            <a:pPr>
              <a:buNone/>
            </a:pPr>
            <a:r>
              <a:rPr lang="hu-HU" sz="2800" b="1" dirty="0" smtClean="0"/>
              <a:t>közös </a:t>
            </a:r>
            <a:r>
              <a:rPr lang="hu-HU" sz="2800" b="1" dirty="0"/>
              <a:t>nyilatkozatot adott ki </a:t>
            </a:r>
            <a:endParaRPr lang="hu-HU" sz="2800" b="1" dirty="0" smtClean="0"/>
          </a:p>
          <a:p>
            <a:pPr>
              <a:buNone/>
            </a:pPr>
            <a:r>
              <a:rPr lang="hu-HU" sz="2800" b="1" u="sng" dirty="0" smtClean="0"/>
              <a:t>a </a:t>
            </a:r>
            <a:r>
              <a:rPr lang="hu-HU" sz="2800" b="1" u="sng" dirty="0"/>
              <a:t>teremtett világ emléknapja </a:t>
            </a:r>
            <a:r>
              <a:rPr lang="hu-HU" sz="2800" b="1" dirty="0"/>
              <a:t>közeledtével</a:t>
            </a:r>
            <a:r>
              <a:rPr lang="hu-HU" sz="2800" b="1" dirty="0" smtClean="0"/>
              <a:t>.</a:t>
            </a:r>
          </a:p>
          <a:p>
            <a:pPr>
              <a:buNone/>
            </a:pPr>
            <a:r>
              <a:rPr lang="hu-HU" sz="2800" dirty="0"/>
              <a:t>A teremtett világ </a:t>
            </a:r>
            <a:r>
              <a:rPr lang="hu-HU" sz="2800" dirty="0" smtClean="0"/>
              <a:t>emléknapja időszakát </a:t>
            </a:r>
          </a:p>
          <a:p>
            <a:pPr>
              <a:buNone/>
            </a:pPr>
            <a:r>
              <a:rPr lang="hu-HU" sz="2800" u="sng" dirty="0" smtClean="0"/>
              <a:t>szeptember </a:t>
            </a:r>
            <a:r>
              <a:rPr lang="hu-HU" sz="2800" u="sng" dirty="0"/>
              <a:t>elseje és </a:t>
            </a:r>
            <a:r>
              <a:rPr lang="hu-HU" sz="2800" u="sng" dirty="0" smtClean="0"/>
              <a:t>október negyedike </a:t>
            </a:r>
            <a:r>
              <a:rPr lang="hu-HU" sz="2800" dirty="0" smtClean="0"/>
              <a:t>között</a:t>
            </a:r>
          </a:p>
          <a:p>
            <a:pPr>
              <a:buNone/>
            </a:pPr>
            <a:r>
              <a:rPr lang="hu-HU" sz="2800" dirty="0" smtClean="0"/>
              <a:t>tartják </a:t>
            </a:r>
            <a:r>
              <a:rPr lang="hu-HU" sz="2800" dirty="0"/>
              <a:t>világszerte a keleti és a nyugati 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keresztény </a:t>
            </a:r>
            <a:r>
              <a:rPr lang="hu-HU" sz="2800" dirty="0"/>
              <a:t>hagyományhoz tartozó hívek.</a:t>
            </a:r>
            <a:r>
              <a:rPr lang="hu-HU" sz="2800" u="sng" dirty="0"/>
              <a:t> </a:t>
            </a:r>
            <a:endParaRPr lang="hu-HU" sz="2800" u="sng" dirty="0" smtClean="0"/>
          </a:p>
          <a:p>
            <a:pPr>
              <a:buNone/>
            </a:pPr>
            <a:r>
              <a:rPr lang="hu-HU" sz="2800" i="1" dirty="0" smtClean="0"/>
              <a:t>Hazai „Teremtés hete” </a:t>
            </a:r>
            <a:r>
              <a:rPr lang="hu-HU" sz="2800" i="1" dirty="0" smtClean="0"/>
              <a:t>rendezvények (</a:t>
            </a:r>
            <a:r>
              <a:rPr lang="hu-HU" sz="2800" i="1" dirty="0" err="1" smtClean="0"/>
              <a:t>kb</a:t>
            </a:r>
            <a:r>
              <a:rPr lang="hu-HU" sz="2800" i="1" dirty="0" smtClean="0"/>
              <a:t> 30) egyike</a:t>
            </a:r>
          </a:p>
          <a:p>
            <a:pPr>
              <a:buNone/>
            </a:pPr>
            <a:r>
              <a:rPr lang="hu-HU" sz="2800" i="1" dirty="0" smtClean="0"/>
              <a:t>(Tanácsadók a Fenntartható Fejlődésért)</a:t>
            </a:r>
            <a:endParaRPr lang="hu-HU" sz="2800" i="1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 FENNTARTHATÓSÁG </a:t>
            </a:r>
            <a:r>
              <a:rPr lang="hu-HU" sz="3600" b="1" i="1" dirty="0" smtClean="0"/>
              <a:t>A DÖNTÉSÜNKTŐL FÜGG</a:t>
            </a:r>
            <a:br>
              <a:rPr lang="hu-HU" sz="3600" b="1" i="1" dirty="0" smtClean="0"/>
            </a:br>
            <a:r>
              <a:rPr lang="hu-HU" sz="3600" b="1" i="1" dirty="0" smtClean="0"/>
              <a:t>nem utópia, hanem egyetlen lehetőség!!! 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endParaRPr lang="hu-HU" sz="36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Ha egyéni, közösségi és társadalmi szinten </a:t>
            </a:r>
          </a:p>
          <a:p>
            <a:pPr marL="0" indent="0">
              <a:buNone/>
            </a:pPr>
            <a:r>
              <a:rPr lang="hu-HU" dirty="0" smtClean="0"/>
              <a:t> a megbocsátó szeretet </a:t>
            </a:r>
            <a:r>
              <a:rPr lang="hu-HU" dirty="0"/>
              <a:t>útját választjuk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 akkor </a:t>
            </a:r>
            <a:r>
              <a:rPr lang="hu-HU" dirty="0"/>
              <a:t>fenntartható lesz az élet </a:t>
            </a:r>
          </a:p>
          <a:p>
            <a:pPr marL="0" indent="0">
              <a:buNone/>
            </a:pPr>
            <a:r>
              <a:rPr lang="hu-HU" dirty="0"/>
              <a:t> és az önzetlen szeretet boldoggá is </a:t>
            </a:r>
            <a:r>
              <a:rPr lang="hu-HU" dirty="0" smtClean="0"/>
              <a:t>tesz, </a:t>
            </a:r>
          </a:p>
          <a:p>
            <a:pPr marL="0" indent="0">
              <a:buNone/>
            </a:pPr>
            <a:r>
              <a:rPr lang="hu-HU" dirty="0"/>
              <a:t> de ha </a:t>
            </a:r>
            <a:r>
              <a:rPr lang="hu-HU" dirty="0" smtClean="0"/>
              <a:t>nem ezt az utat  </a:t>
            </a:r>
            <a:r>
              <a:rPr lang="hu-HU" dirty="0"/>
              <a:t>választjuk</a:t>
            </a:r>
            <a:r>
              <a:rPr lang="hu-HU" dirty="0" smtClean="0"/>
              <a:t>,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(vagy  ha a </a:t>
            </a:r>
            <a:r>
              <a:rPr lang="hu-HU" dirty="0"/>
              <a:t>Teremtő nem </a:t>
            </a:r>
            <a:r>
              <a:rPr lang="hu-HU" dirty="0" smtClean="0"/>
              <a:t>lép közbe),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akkor </a:t>
            </a:r>
            <a:r>
              <a:rPr lang="hu-HU" dirty="0"/>
              <a:t>biztos </a:t>
            </a:r>
            <a:r>
              <a:rPr lang="hu-HU" dirty="0" smtClean="0"/>
              <a:t>az emberiség megsemmisülése!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8276-3824-43EC-8A05-18E6AFCAFCAB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76376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Ima földünkért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…”Taníts meg, hogy felfedezzük minden dolog értékét, </a:t>
            </a:r>
          </a:p>
          <a:p>
            <a:pPr>
              <a:buNone/>
            </a:pPr>
            <a:r>
              <a:rPr lang="hu-HU" dirty="0" smtClean="0"/>
              <a:t>hogy ámulattal tekintsünk rájuk, </a:t>
            </a:r>
          </a:p>
          <a:p>
            <a:pPr>
              <a:buNone/>
            </a:pPr>
            <a:r>
              <a:rPr lang="hu-HU" dirty="0" smtClean="0"/>
              <a:t>hogy felismerjük: szoros egységben vagyunk</a:t>
            </a:r>
          </a:p>
          <a:p>
            <a:pPr>
              <a:buNone/>
            </a:pPr>
            <a:r>
              <a:rPr lang="hu-HU" dirty="0" smtClean="0"/>
              <a:t>minden teremtménnyel </a:t>
            </a:r>
          </a:p>
          <a:p>
            <a:pPr>
              <a:buNone/>
            </a:pPr>
            <a:r>
              <a:rPr lang="hu-HU" dirty="0" smtClean="0"/>
              <a:t>végtelen világosságod felé vezető utunkon!”…</a:t>
            </a:r>
          </a:p>
          <a:p>
            <a:pPr>
              <a:buNone/>
            </a:pPr>
            <a:r>
              <a:rPr lang="hu-HU" dirty="0" smtClean="0"/>
              <a:t>	       </a:t>
            </a:r>
            <a:r>
              <a:rPr lang="hu-HU" sz="2400" i="1" dirty="0" smtClean="0"/>
              <a:t>Ferenc pápa imája az </a:t>
            </a:r>
            <a:r>
              <a:rPr lang="hu-HU" sz="2400" b="1" i="1" dirty="0" smtClean="0"/>
              <a:t>ÁLDOTT LÉGY </a:t>
            </a:r>
            <a:r>
              <a:rPr lang="hu-HU" sz="2400" i="1" dirty="0" smtClean="0"/>
              <a:t>kezdetű enciklikában </a:t>
            </a:r>
            <a:endParaRPr lang="hu-HU" sz="2400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2018.02.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7E41-75BC-4D63-9B75-183ACC6CC47B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643470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100" dirty="0" smtClean="0"/>
              <a:t>Veszprémi Hittudományi Főiskola</a:t>
            </a:r>
            <a:br>
              <a:rPr lang="hu-HU" sz="3100" dirty="0" smtClean="0"/>
            </a:br>
            <a:r>
              <a:rPr lang="hu-HU" sz="3100" dirty="0" smtClean="0"/>
              <a:t>2019.szeptember 27.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600" b="1" dirty="0" smtClean="0"/>
              <a:t>TEREMTÉS:</a:t>
            </a:r>
            <a:br>
              <a:rPr lang="hu-HU" sz="3600" b="1" dirty="0" smtClean="0"/>
            </a:br>
            <a:r>
              <a:rPr lang="hu-HU" sz="3600" b="1" dirty="0" smtClean="0"/>
              <a:t>AZ ISTEN SZERETETE </a:t>
            </a:r>
            <a:br>
              <a:rPr lang="hu-HU" sz="3600" b="1" dirty="0" smtClean="0"/>
            </a:br>
            <a:r>
              <a:rPr lang="hu-HU" sz="3600" b="1" dirty="0" smtClean="0"/>
              <a:t>ÉS AZ EMBER FELELŐSSÉGE</a:t>
            </a:r>
            <a:br>
              <a:rPr lang="hu-HU" sz="3600" b="1" dirty="0" smtClean="0"/>
            </a:br>
            <a:r>
              <a:rPr lang="hu-HU" sz="3600" b="1" i="1" dirty="0" smtClean="0"/>
              <a:t>hála és könyörgés a fenntarthatóságért</a:t>
            </a:r>
            <a:r>
              <a:rPr lang="hu-HU" sz="4900" b="1" dirty="0" smtClean="0"/>
              <a:t/>
            </a:r>
            <a:br>
              <a:rPr lang="hu-HU" sz="4900" b="1" dirty="0" smtClean="0"/>
            </a:br>
            <a:r>
              <a:rPr lang="hu-HU" sz="4900" b="1" dirty="0" smtClean="0"/>
              <a:t/>
            </a:r>
            <a:br>
              <a:rPr lang="hu-HU" sz="4900" b="1" dirty="0" smtClean="0"/>
            </a:br>
            <a:r>
              <a:rPr lang="hu-HU" sz="5300" b="1" i="1" dirty="0" smtClean="0"/>
              <a:t>KÖSZÖNÖM A FIGYELMET!</a:t>
            </a:r>
            <a:r>
              <a:rPr lang="hu-HU" sz="4900" b="1" dirty="0" smtClean="0"/>
              <a:t/>
            </a:r>
            <a:br>
              <a:rPr lang="hu-HU" sz="4900" b="1" dirty="0" smtClean="0"/>
            </a:br>
            <a:endParaRPr lang="hu-HU" sz="49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143008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Prof. Dr. Veress Gábor</a:t>
            </a:r>
          </a:p>
          <a:p>
            <a:r>
              <a:rPr lang="hu-HU" b="1" dirty="0"/>
              <a:t>e</a:t>
            </a:r>
            <a:r>
              <a:rPr lang="hu-HU" b="1" dirty="0" smtClean="0"/>
              <a:t>gyetemi tanár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© Veress, 2019.09.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TEREMTÉSVÉDELEM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smtClean="0"/>
              <a:t>„A </a:t>
            </a:r>
            <a:r>
              <a:rPr lang="hu-HU" b="1" u="sng" dirty="0" smtClean="0"/>
              <a:t>természet</a:t>
            </a:r>
            <a:r>
              <a:rPr lang="hu-HU" b="1" dirty="0" smtClean="0"/>
              <a:t> rendje nem tartható fenn </a:t>
            </a:r>
          </a:p>
          <a:p>
            <a:pPr>
              <a:buNone/>
            </a:pPr>
            <a:r>
              <a:rPr lang="hu-HU" b="1" dirty="0" smtClean="0"/>
              <a:t>a </a:t>
            </a:r>
            <a:r>
              <a:rPr lang="hu-HU" b="1" u="sng" dirty="0" smtClean="0"/>
              <a:t>társadalom</a:t>
            </a:r>
            <a:r>
              <a:rPr lang="hu-HU" b="1" dirty="0" smtClean="0"/>
              <a:t> rendje nélkül, </a:t>
            </a: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dirty="0" smtClean="0"/>
              <a:t>a természeti rend záloga az </a:t>
            </a:r>
            <a:r>
              <a:rPr lang="hu-HU" b="1" u="sng" dirty="0" smtClean="0"/>
              <a:t>emberi felelősség, </a:t>
            </a:r>
          </a:p>
          <a:p>
            <a:pPr>
              <a:buNone/>
            </a:pPr>
            <a:r>
              <a:rPr lang="hu-HU" b="1" dirty="0" smtClean="0"/>
              <a:t>s az önmagunk iránti, elődeink és utódaink iránti</a:t>
            </a:r>
          </a:p>
          <a:p>
            <a:pPr>
              <a:buNone/>
            </a:pPr>
            <a:r>
              <a:rPr lang="hu-HU" b="1" dirty="0" smtClean="0"/>
              <a:t>felelősség az </a:t>
            </a:r>
            <a:r>
              <a:rPr lang="hu-HU" b="1" i="1" u="sng" dirty="0" smtClean="0"/>
              <a:t>emberi erkölcsből </a:t>
            </a:r>
            <a:r>
              <a:rPr lang="hu-HU" b="1" dirty="0" smtClean="0"/>
              <a:t>fakad.</a:t>
            </a: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Akik az emberek erkölcseit, illetve az ezeket</a:t>
            </a:r>
          </a:p>
          <a:p>
            <a:pPr>
              <a:buNone/>
            </a:pPr>
            <a:r>
              <a:rPr lang="hu-HU" dirty="0" smtClean="0"/>
              <a:t>meghatározó közösségek – azaz családi, hitbéli,</a:t>
            </a:r>
          </a:p>
          <a:p>
            <a:pPr>
              <a:buNone/>
            </a:pPr>
            <a:r>
              <a:rPr lang="hu-HU" dirty="0" smtClean="0"/>
              <a:t> nemzeti – önazonosságát rombolják, </a:t>
            </a:r>
          </a:p>
          <a:p>
            <a:pPr>
              <a:buNone/>
            </a:pPr>
            <a:r>
              <a:rPr lang="hu-HU" b="1" dirty="0" smtClean="0"/>
              <a:t>azok a környezetet és a természetet is rombolják.”</a:t>
            </a:r>
          </a:p>
          <a:p>
            <a:pPr>
              <a:buNone/>
            </a:pPr>
            <a:r>
              <a:rPr lang="hu-HU" b="1" dirty="0" smtClean="0"/>
              <a:t>                </a:t>
            </a:r>
            <a:r>
              <a:rPr lang="hu-HU" i="1" dirty="0" smtClean="0"/>
              <a:t>Kövér László, az Országgyűlés elnöke 2015.09.29.</a:t>
            </a:r>
            <a:endParaRPr lang="hu-HU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TEREMTÉSVÉDELEM,FENNTARTHATÓSÁG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4697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i="1" dirty="0" smtClean="0"/>
              <a:t>Hatalmas, áttekinthetetlen tudományos és </a:t>
            </a:r>
          </a:p>
          <a:p>
            <a:pPr>
              <a:buNone/>
            </a:pPr>
            <a:r>
              <a:rPr lang="hu-HU" i="1" dirty="0" smtClean="0"/>
              <a:t>politikai információ-szökőár </a:t>
            </a:r>
          </a:p>
          <a:p>
            <a:r>
              <a:rPr lang="hu-HU" dirty="0" smtClean="0"/>
              <a:t>Fenntarthatóság??? milyen értékrend szerint? </a:t>
            </a:r>
          </a:p>
          <a:p>
            <a:r>
              <a:rPr lang="hu-HU" dirty="0" smtClean="0"/>
              <a:t>Fenntartható fejlődés???</a:t>
            </a:r>
          </a:p>
          <a:p>
            <a:pPr>
              <a:buNone/>
            </a:pPr>
            <a:r>
              <a:rPr lang="hu-HU" b="1" i="1" dirty="0" smtClean="0"/>
              <a:t>Mit kell tenni? </a:t>
            </a:r>
          </a:p>
          <a:p>
            <a:r>
              <a:rPr lang="hu-HU" dirty="0" smtClean="0"/>
              <a:t>Klíma</a:t>
            </a:r>
            <a:r>
              <a:rPr lang="hu-HU" u="sng" dirty="0" smtClean="0"/>
              <a:t>védelem</a:t>
            </a:r>
            <a:r>
              <a:rPr lang="hu-HU" dirty="0" smtClean="0"/>
              <a:t>??? CO2 kibocsátás csökkentése? </a:t>
            </a:r>
          </a:p>
          <a:p>
            <a:r>
              <a:rPr lang="hu-HU" dirty="0" smtClean="0"/>
              <a:t>Klíma</a:t>
            </a:r>
            <a:r>
              <a:rPr lang="hu-HU" u="sng" dirty="0" smtClean="0"/>
              <a:t>változás</a:t>
            </a:r>
            <a:r>
              <a:rPr lang="hu-HU" dirty="0" smtClean="0"/>
              <a:t> hatásainak a csökkentése?</a:t>
            </a:r>
          </a:p>
          <a:p>
            <a:r>
              <a:rPr lang="hu-HU" dirty="0" smtClean="0"/>
              <a:t>Klímasztrájk!!! Ma Veszprémben is!!!</a:t>
            </a:r>
          </a:p>
          <a:p>
            <a:r>
              <a:rPr lang="hu-HU" dirty="0" smtClean="0"/>
              <a:t>Műanyag palackok megszüntetése??? </a:t>
            </a:r>
          </a:p>
          <a:p>
            <a:r>
              <a:rPr lang="hu-HU" dirty="0" smtClean="0"/>
              <a:t>Új technológiák???</a:t>
            </a:r>
          </a:p>
          <a:p>
            <a:r>
              <a:rPr lang="hu-HU" dirty="0" smtClean="0"/>
              <a:t>… 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1357322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3600" b="1" dirty="0" smtClean="0"/>
              <a:t>Ferenc pápa üzenete a bonni klímakonferenciára </a:t>
            </a:r>
            <a:r>
              <a:rPr lang="hu-HU" sz="3100" b="1" dirty="0" smtClean="0"/>
              <a:t/>
            </a:r>
            <a:br>
              <a:rPr lang="hu-HU" sz="3100" b="1" dirty="0" smtClean="0"/>
            </a:br>
            <a:r>
              <a:rPr lang="hu-HU" sz="3100" dirty="0" smtClean="0"/>
              <a:t>A technikai megoldások szükségesek, de nem elegendőek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/>
              <a:t>2017. november 19.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…szükségesnek tartja, hogy elkerüljünk </a:t>
            </a:r>
            <a:r>
              <a:rPr lang="hu-HU" u="sng" dirty="0" smtClean="0"/>
              <a:t>négy helytelen viselkedésmódot </a:t>
            </a:r>
            <a:r>
              <a:rPr lang="hu-HU" dirty="0" smtClean="0"/>
              <a:t>az emberiség egyik legaggasztóbb jelenségeinek megközelítésében – ezek ugyanis biztos, hogy </a:t>
            </a:r>
            <a:r>
              <a:rPr lang="hu-HU" u="sng" dirty="0" smtClean="0"/>
              <a:t>nem segítenek hozzá a Föld jövőjének becsületes kutatásához, </a:t>
            </a:r>
            <a:r>
              <a:rPr lang="hu-HU" dirty="0" smtClean="0"/>
              <a:t>valamint az őszinte és eredményes párbeszédhez. E négy hozzáállás: </a:t>
            </a:r>
          </a:p>
          <a:p>
            <a:r>
              <a:rPr lang="hu-HU" dirty="0" smtClean="0"/>
              <a:t>a probléma tagadása, </a:t>
            </a:r>
          </a:p>
          <a:p>
            <a:r>
              <a:rPr lang="hu-HU" dirty="0" smtClean="0"/>
              <a:t>a közöny, </a:t>
            </a:r>
          </a:p>
          <a:p>
            <a:r>
              <a:rPr lang="hu-HU" dirty="0" smtClean="0"/>
              <a:t>a beletörődés és </a:t>
            </a:r>
          </a:p>
          <a:p>
            <a:r>
              <a:rPr lang="hu-HU" b="1" dirty="0" smtClean="0"/>
              <a:t>a nem megfelelő megoldásokba vetett bizalom,</a:t>
            </a:r>
            <a:r>
              <a:rPr lang="hu-HU" dirty="0" smtClean="0"/>
              <a:t> amely a legrejtettebb kockázati tényező.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világ valós problémáiról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Értékrombolt, </a:t>
            </a:r>
            <a:r>
              <a:rPr lang="hu-HU" u="sng" dirty="0" smtClean="0"/>
              <a:t>értéknélküli világ</a:t>
            </a:r>
          </a:p>
          <a:p>
            <a:r>
              <a:rPr lang="hu-HU" dirty="0" smtClean="0"/>
              <a:t>Igazságtalan, ezért </a:t>
            </a:r>
            <a:r>
              <a:rPr lang="hu-HU" u="sng" dirty="0" smtClean="0"/>
              <a:t>erkölcstelen kapitalista </a:t>
            </a:r>
            <a:r>
              <a:rPr lang="hu-HU" dirty="0" smtClean="0"/>
              <a:t>gazdasági </a:t>
            </a:r>
            <a:r>
              <a:rPr lang="hu-HU" u="sng" dirty="0" smtClean="0"/>
              <a:t>rend</a:t>
            </a:r>
            <a:r>
              <a:rPr lang="hu-HU" dirty="0" smtClean="0"/>
              <a:t> </a:t>
            </a:r>
          </a:p>
          <a:p>
            <a:r>
              <a:rPr lang="hu-HU" dirty="0" smtClean="0"/>
              <a:t>Ideológiai, kereskedelmi, pénzügyi </a:t>
            </a:r>
            <a:r>
              <a:rPr lang="hu-HU" u="sng" dirty="0" smtClean="0"/>
              <a:t>gyarmatosítás és háborúk</a:t>
            </a:r>
          </a:p>
          <a:p>
            <a:r>
              <a:rPr lang="hu-HU" dirty="0" smtClean="0"/>
              <a:t>Erkölcstelen, öntelt, ellenőrizetlen</a:t>
            </a:r>
            <a:r>
              <a:rPr lang="hu-HU" u="sng" dirty="0" smtClean="0"/>
              <a:t> (ál)tudomány</a:t>
            </a:r>
          </a:p>
          <a:p>
            <a:r>
              <a:rPr lang="hu-HU" dirty="0" smtClean="0"/>
              <a:t>Bizalomvesztés és meg nem bocsátás a </a:t>
            </a:r>
            <a:r>
              <a:rPr lang="hu-HU" u="sng" dirty="0" smtClean="0"/>
              <a:t>személyi kapcsolatokban</a:t>
            </a:r>
          </a:p>
          <a:p>
            <a:r>
              <a:rPr lang="hu-HU" dirty="0" smtClean="0"/>
              <a:t>….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nem megfelelő megoldásokba vetett bizalom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Klímavédelem??? CO2 kibocsátás csökkentése? </a:t>
            </a:r>
          </a:p>
          <a:p>
            <a:r>
              <a:rPr lang="hu-HU" dirty="0" smtClean="0"/>
              <a:t>Klímaváltozás hatásainak a csökkentése?</a:t>
            </a:r>
          </a:p>
          <a:p>
            <a:r>
              <a:rPr lang="hu-HU" u="sng" dirty="0" smtClean="0"/>
              <a:t>Klímasztrájk!!!! </a:t>
            </a:r>
            <a:r>
              <a:rPr lang="hu-HU" dirty="0" smtClean="0"/>
              <a:t>Veszprém,13ó,  </a:t>
            </a:r>
            <a:r>
              <a:rPr lang="hu-HU" dirty="0" smtClean="0"/>
              <a:t>(</a:t>
            </a:r>
            <a:r>
              <a:rPr lang="hu-HU" i="1" dirty="0" smtClean="0"/>
              <a:t>Greenpeace)</a:t>
            </a:r>
            <a:endParaRPr lang="hu-HU" i="1" dirty="0" smtClean="0"/>
          </a:p>
          <a:p>
            <a:r>
              <a:rPr lang="hu-HU" dirty="0" smtClean="0"/>
              <a:t>Műanyag palackok megszüntetése??? </a:t>
            </a:r>
          </a:p>
          <a:p>
            <a:r>
              <a:rPr lang="hu-HU" dirty="0" smtClean="0"/>
              <a:t>Új technológiák alkalmazása???</a:t>
            </a:r>
          </a:p>
          <a:p>
            <a:pPr>
              <a:buNone/>
            </a:pPr>
            <a:r>
              <a:rPr lang="hu-HU" b="1" i="1" dirty="0" smtClean="0"/>
              <a:t>A lényegi okok figyelmen kívül hagyása, </a:t>
            </a:r>
          </a:p>
          <a:p>
            <a:pPr>
              <a:buNone/>
            </a:pPr>
            <a:r>
              <a:rPr lang="hu-HU" b="1" i="1" dirty="0" smtClean="0"/>
              <a:t>a tünetek kezelése világméretű összefogással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Van megoldás?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© Veress, 2019.09.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A5BB-5168-49DF-9677-5DDE56CAB5A4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1414</Words>
  <Application>Microsoft Office PowerPoint</Application>
  <PresentationFormat>Diavetítés a képernyőre (4:3 oldalarány)</PresentationFormat>
  <Paragraphs>276</Paragraphs>
  <Slides>32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Office-téma</vt:lpstr>
      <vt:lpstr>Veszprémi Hittudományi Főiskola 2019.szeptember 27. TEREMTÉS: AZ ISTEN SZERETETE  ÉS AZ EMBER FELELŐSSÉGE Hála és könyörgés  a fenntarthatóságért</vt:lpstr>
      <vt:lpstr>TEREMTÉS: AZ ISTEN SZERETETE  ÉS AZ EMBER FELELŐSSÉGE </vt:lpstr>
      <vt:lpstr>MIÉRT MOST FOGLALKOZUNK EZZEL?</vt:lpstr>
      <vt:lpstr>TEREMTÉSVÉDELEM</vt:lpstr>
      <vt:lpstr>TEREMTÉSVÉDELEM,FENNTARTHATÓSÁG</vt:lpstr>
      <vt:lpstr> Ferenc pápa üzenete a bonni klímakonferenciára  A technikai megoldások szükségesek, de nem elegendőek 2017. november 19.  </vt:lpstr>
      <vt:lpstr>A világ valós problémáiról</vt:lpstr>
      <vt:lpstr>A nem megfelelő megoldásokba vetett bizalom</vt:lpstr>
      <vt:lpstr>Van megoldás?</vt:lpstr>
      <vt:lpstr>HÁLA, SZERETET, ÖRÖM</vt:lpstr>
      <vt:lpstr>FELELŐSSÉGÜNK</vt:lpstr>
      <vt:lpstr>FELELŐSSÉGÜNK,  HOGY SZERETETBEN ÉLJÜNK!</vt:lpstr>
      <vt:lpstr>FELELŐSSÉGÜNK,  HOGY SZERETETBEN ÉLJÜNK!</vt:lpstr>
      <vt:lpstr> Az egyén szeretetének  fokozatai </vt:lpstr>
      <vt:lpstr>Irgalmasság</vt:lpstr>
      <vt:lpstr>A segítő/gondoskodó, alázatos szeretet</vt:lpstr>
      <vt:lpstr>A közelség, az odafigyelés </vt:lpstr>
      <vt:lpstr>A család a legfontosabb</vt:lpstr>
      <vt:lpstr>Megbocsátás </vt:lpstr>
      <vt:lpstr> FELELŐSSÉGÜNK,  HOGY SZERETETBEN ÉLJÜNK!</vt:lpstr>
      <vt:lpstr> A szeretet civilizációja </vt:lpstr>
      <vt:lpstr>  A keresztény forradalom </vt:lpstr>
      <vt:lpstr>Ferenc pápa enciklikája: Laudato si' –  Áldott légy –  a közös otthon gondozása (2015. jún. 20)</vt:lpstr>
      <vt:lpstr>Ökológiai közösségi megtérés</vt:lpstr>
      <vt:lpstr>Társadalmi szeretet</vt:lpstr>
      <vt:lpstr>Társadalmi szeretet</vt:lpstr>
      <vt:lpstr>Ahol a társadalmi szeretet kibontakozik</vt:lpstr>
      <vt:lpstr>TANULJUK ÉS TANÍTSUK A SZERETETET!</vt:lpstr>
      <vt:lpstr>ÉPÍTSÜK KI A TÁRSADALMI SZERETET KÖZÖSSÉGEIT!</vt:lpstr>
      <vt:lpstr> A FENNTARTHATÓSÁG A DÖNTÉSÜNKTŐL FÜGG nem utópia, hanem egyetlen lehetőség!!!  </vt:lpstr>
      <vt:lpstr>Ima földünkért </vt:lpstr>
      <vt:lpstr>  Veszprémi Hittudományi Főiskola 2019.szeptember 27. TEREMTÉS: AZ ISTEN SZERETETE  ÉS AZ EMBER FELELŐSSÉGE hála és könyörgés a fenntarthatóságért  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VAN A MINŐSÉG MOSTANÁBAN? Talán a szabványok és jogszabályok szökőárjában fuldokló  vállalkozások, rendszerépítők, tanúsítók és akkreditálók jajkiáltásában?</dc:title>
  <dc:creator>User</dc:creator>
  <cp:lastModifiedBy>User</cp:lastModifiedBy>
  <cp:revision>219</cp:revision>
  <dcterms:created xsi:type="dcterms:W3CDTF">2018-01-04T13:48:57Z</dcterms:created>
  <dcterms:modified xsi:type="dcterms:W3CDTF">2019-09-27T06:05:13Z</dcterms:modified>
</cp:coreProperties>
</file>