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413" r:id="rId2"/>
    <p:sldId id="404" r:id="rId3"/>
    <p:sldId id="293" r:id="rId4"/>
    <p:sldId id="390" r:id="rId5"/>
    <p:sldId id="414" r:id="rId6"/>
    <p:sldId id="405" r:id="rId7"/>
    <p:sldId id="408" r:id="rId8"/>
    <p:sldId id="409" r:id="rId9"/>
    <p:sldId id="416" r:id="rId10"/>
    <p:sldId id="412" r:id="rId11"/>
    <p:sldId id="415" r:id="rId12"/>
  </p:sldIdLst>
  <p:sldSz cx="9144000" cy="6858000" type="screen4x3"/>
  <p:notesSz cx="6858000" cy="9658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84"/>
    </p:cViewPr>
  </p:sorterViewPr>
  <p:notesViewPr>
    <p:cSldViewPr>
      <p:cViewPr varScale="1">
        <p:scale>
          <a:sx n="78" d="100"/>
          <a:sy n="78" d="100"/>
        </p:scale>
        <p:origin x="2124" y="114"/>
      </p:cViewPr>
      <p:guideLst>
        <p:guide orient="horz" pos="304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71600" y="0"/>
            <a:ext cx="4495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0" dirty="0" smtClean="0"/>
            </a:lvl1pPr>
          </a:lstStyle>
          <a:p>
            <a:pPr>
              <a:defRPr/>
            </a:pPr>
            <a:r>
              <a:rPr lang="hu-HU"/>
              <a:t>Méréses ellenőrző kártyák</a:t>
            </a: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57600" y="8915400"/>
            <a:ext cx="2971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3505200" y="8915400"/>
            <a:ext cx="29718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endParaRPr lang="hu-HU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669825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QualiSystem Six Sigma tréning v.1.0.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4413" y="723900"/>
            <a:ext cx="4830762" cy="362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F2F134D-2272-4A14-8BD0-6C9CE39F5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033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F134D-2272-4A14-8BD0-6C9CE39F50F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95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0" dirty="0" smtClean="0"/>
              <a:t>Az operátorokra nyomás nehezedik, hogy a folyamatot mederben tartsák, ezt megtanulják, és igyekeznek elkerülni a folyamat megállítását, nem reagálva a kártya adta jelekre. </a:t>
            </a:r>
          </a:p>
          <a:p>
            <a:r>
              <a:rPr lang="hu-HU" b="0" dirty="0" smtClean="0"/>
              <a:t>Ha reagálnak, anélkül, hogy az okot megtalálták volna, csak megnövelik az ingadozást. Ettől enyhül a stressz, de romlik a folyamat.</a:t>
            </a:r>
          </a:p>
          <a:p>
            <a:r>
              <a:rPr lang="hu-HU" b="0" dirty="0" smtClean="0"/>
              <a:t>Ezt a romlást tudomásul veszik azzal, hogy szélesítik a beavatkozási határokat, miáltal csakugyan kisebb valószínűséggel fordul elő a beavatkozási határokon kívüli érték. Ezzel lényegében kiiktatják az ellenőrző kártyákat.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F134D-2272-4A14-8BD0-6C9CE39F50F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95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hu-HU" b="0" dirty="0" smtClean="0"/>
                  <a:t> 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hu-HU" b="0" dirty="0"/>
                  <a:t> </a:t>
                </a:r>
                <a:r>
                  <a:rPr lang="hu-HU" b="0" dirty="0" smtClean="0"/>
                  <a:t> nehezen kezelhető</a:t>
                </a:r>
                <a:endParaRPr lang="en-US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hu-HU" b="0" i="0">
                    <a:latin typeface="Cambria Math" panose="02040503050406030204" pitchFamily="18" charset="0"/>
                  </a:rPr>
                  <a:t>𝜇</a:t>
                </a:r>
                <a:r>
                  <a:rPr lang="hu-HU" b="0" i="0" smtClean="0">
                    <a:latin typeface="Cambria Math" panose="02040503050406030204" pitchFamily="18" charset="0"/>
                  </a:rPr>
                  <a:t>_</a:t>
                </a:r>
                <a:r>
                  <a:rPr lang="hu-HU" b="0" i="0" smtClean="0">
                    <a:latin typeface="Cambria Math" panose="02040503050406030204" pitchFamily="18" charset="0"/>
                  </a:rPr>
                  <a:t>𝐿</a:t>
                </a:r>
                <a:r>
                  <a:rPr lang="hu-HU" b="0" dirty="0" smtClean="0"/>
                  <a:t> és </a:t>
                </a:r>
                <a:r>
                  <a:rPr lang="hu-HU" b="0" i="0">
                    <a:latin typeface="Cambria Math" panose="02040503050406030204" pitchFamily="18" charset="0"/>
                  </a:rPr>
                  <a:t>𝜇_</a:t>
                </a:r>
                <a:r>
                  <a:rPr lang="hu-HU" b="0" i="0" smtClean="0">
                    <a:latin typeface="Cambria Math" panose="02040503050406030204" pitchFamily="18" charset="0"/>
                  </a:rPr>
                  <a:t>𝑈</a:t>
                </a:r>
                <a:r>
                  <a:rPr lang="hu-HU" b="0" dirty="0"/>
                  <a:t> </a:t>
                </a:r>
                <a:r>
                  <a:rPr lang="hu-HU" b="0" dirty="0" smtClean="0"/>
                  <a:t> nehezen kezelhető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F134D-2272-4A14-8BD0-6C9CE39F50F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358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0" dirty="0" smtClean="0"/>
              <a:t>Az operátorokra nyomás nehezedik, hogy a folyamatot mederben tartsák, ezt megtanulják, és igyekeznek elkerülni a folyamat megállítását, nem reagálva a kártya adta jelekre. </a:t>
            </a:r>
          </a:p>
          <a:p>
            <a:r>
              <a:rPr lang="hu-HU" b="0" dirty="0" smtClean="0"/>
              <a:t>Ha reagálnak, anélkül, hogy az okot megtalálták volna, csak megnövelik az ingadozást. Ettől enyhül a stressz, de romlik a folyamat.</a:t>
            </a:r>
          </a:p>
          <a:p>
            <a:r>
              <a:rPr lang="hu-HU" b="0" dirty="0" smtClean="0"/>
              <a:t>Ezt a romlást tudomásul veszik azzal, hogy szélesítik a beavatkozási határokat, miáltal csakugyan kisebb valószínűséggel fordul elő a beavatkozási határokon kívüli érték. Ezzel lényegében kiiktatják az ellenőrző kártyákat.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F134D-2272-4A14-8BD0-6C9CE39F50F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010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2F134D-2272-4A14-8BD0-6C9CE39F50F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787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FD900-671F-4B36-ABE2-7DD6100AB840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565948743"/>
      </p:ext>
    </p:extLst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F0FD0-6ED5-4834-BE7E-DD7E9CB21996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635145024"/>
      </p:ext>
    </p:extLst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4738" y="152400"/>
            <a:ext cx="1863725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975" y="152400"/>
            <a:ext cx="5440363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4247C-9D08-4334-AD7B-515F37E0C65F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334376406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B189A-30A5-44E2-B955-16A659B2482C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071587045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F30D9-068E-4B9D-A720-9E32027C7A5B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169390057"/>
      </p:ext>
    </p:extLst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975" y="1790700"/>
            <a:ext cx="365125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5625" y="1790700"/>
            <a:ext cx="3652838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96FDF-EF39-46B0-A6C9-F3C2EE2542F2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051297656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8D05B-74D1-48ED-ACCB-2C8A4173A483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92652090"/>
      </p:ext>
    </p:extLst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2283-CD72-4B6D-AE6C-DE7DF3D09CAA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001566131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CD1C-2C87-4E6C-9234-7CDA65731637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659568081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56FFC-3F75-4A32-A5BE-07C5AB0AF19F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569938016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7879B-046C-4809-8A75-976BFC071B04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74309797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9788" y="152400"/>
            <a:ext cx="5908675" cy="1143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1975" y="1790700"/>
            <a:ext cx="745648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Click to edit Master text styles</a:t>
            </a:r>
          </a:p>
          <a:p>
            <a:pPr lvl="1"/>
            <a:r>
              <a:rPr lang="hu-HU" altLang="en-US" smtClean="0"/>
              <a:t>Second level</a:t>
            </a:r>
          </a:p>
          <a:p>
            <a:pPr lvl="2"/>
            <a:r>
              <a:rPr lang="hu-HU" altLang="en-US" smtClean="0"/>
              <a:t>Third level</a:t>
            </a:r>
          </a:p>
          <a:p>
            <a:pPr lvl="3"/>
            <a:r>
              <a:rPr lang="hu-HU" altLang="en-US" smtClean="0"/>
              <a:t>Fourth level</a:t>
            </a:r>
          </a:p>
          <a:p>
            <a:pPr lvl="4"/>
            <a:r>
              <a:rPr lang="hu-HU" alt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43263" y="6400800"/>
            <a:ext cx="267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30950" y="6400800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14826114-1FA4-466B-8D88-40AB5A47D8CC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checker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l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u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../word/media/image5.sv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„Értékes élet” Konferencia, Veszprém, 2019. márc. 22.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32283-CD72-4B6D-AE6C-DE7DF3D09CAA}" type="slidenum">
              <a:rPr lang="hu-HU" altLang="en-US" smtClean="0"/>
              <a:pPr>
                <a:defRPr/>
              </a:pPr>
              <a:t>1</a:t>
            </a:fld>
            <a:endParaRPr lang="hu-HU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762000"/>
            <a:ext cx="6833922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err="1"/>
              <a:t>Hogy</a:t>
            </a:r>
            <a:r>
              <a:rPr lang="en-US" sz="2800" b="0" dirty="0"/>
              <a:t> </a:t>
            </a:r>
            <a:r>
              <a:rPr lang="en-US" sz="2800" b="0" dirty="0" err="1"/>
              <a:t>látom</a:t>
            </a:r>
            <a:r>
              <a:rPr lang="en-US" sz="2800" b="0" dirty="0"/>
              <a:t> ma </a:t>
            </a:r>
            <a:r>
              <a:rPr lang="en-US" sz="2800" b="0" dirty="0" err="1"/>
              <a:t>az</a:t>
            </a:r>
            <a:r>
              <a:rPr lang="en-US" sz="2800" b="0" dirty="0"/>
              <a:t> </a:t>
            </a:r>
            <a:r>
              <a:rPr lang="en-US" sz="2800" b="0" dirty="0" err="1"/>
              <a:t>ellenőrző</a:t>
            </a:r>
            <a:r>
              <a:rPr lang="en-US" sz="2800" b="0" dirty="0"/>
              <a:t> </a:t>
            </a:r>
            <a:r>
              <a:rPr lang="en-US" sz="2800" b="0" dirty="0" err="1"/>
              <a:t>kártyák</a:t>
            </a:r>
            <a:r>
              <a:rPr lang="en-US" sz="2800" b="0" dirty="0"/>
              <a:t> </a:t>
            </a:r>
            <a:r>
              <a:rPr lang="en-US" sz="2800" b="0" dirty="0" err="1"/>
              <a:t>szerepét</a:t>
            </a:r>
            <a:r>
              <a:rPr lang="en-US" sz="2800" b="0" dirty="0" smtClean="0"/>
              <a:t>?</a:t>
            </a:r>
          </a:p>
          <a:p>
            <a:endParaRPr lang="en-US" b="0" dirty="0"/>
          </a:p>
          <a:p>
            <a:endParaRPr lang="en-US" b="0" dirty="0" smtClean="0"/>
          </a:p>
          <a:p>
            <a:r>
              <a:rPr lang="en-US" b="0" dirty="0" err="1" smtClean="0"/>
              <a:t>Kem</a:t>
            </a:r>
            <a:r>
              <a:rPr lang="hu-HU" b="0" dirty="0" err="1" smtClean="0"/>
              <a:t>ény</a:t>
            </a:r>
            <a:r>
              <a:rPr lang="hu-HU" b="0" dirty="0" smtClean="0"/>
              <a:t> Sándor</a:t>
            </a:r>
          </a:p>
          <a:p>
            <a:r>
              <a:rPr lang="hu-HU" b="0" dirty="0" smtClean="0"/>
              <a:t>Budapesti Műszaki és Gazdaságtudományi Egyetem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34045"/>
      </p:ext>
    </p:extLst>
  </p:cSld>
  <p:clrMapOvr>
    <a:masterClrMapping/>
  </p:clrMapOvr>
  <p:transition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CD1C-2C87-4E6C-9234-7CDA65731637}" type="slidenum">
              <a:rPr lang="hu-HU" altLang="en-US" smtClean="0"/>
              <a:pPr>
                <a:defRPr/>
              </a:pPr>
              <a:t>10</a:t>
            </a:fld>
            <a:endParaRPr lang="hu-HU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132239"/>
            <a:ext cx="82295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0" dirty="0"/>
              <a:t>A módosított határú átlag-kártya nem </a:t>
            </a:r>
            <a:r>
              <a:rPr lang="hu-HU" b="0" dirty="0"/>
              <a:t>arra a kérdésre válaszol, hogy stabil-e a folyamat, hanem arra, hogy a selejt előfordulásának valószínűsége nem nőtt-e meg. </a:t>
            </a:r>
            <a:endParaRPr lang="hu-HU" b="0" dirty="0" smtClean="0"/>
          </a:p>
          <a:p>
            <a:r>
              <a:rPr lang="hu-HU" b="0" dirty="0" smtClean="0"/>
              <a:t>Ez </a:t>
            </a:r>
            <a:r>
              <a:rPr lang="hu-HU" b="0" dirty="0"/>
              <a:t>reagál a hagyományos (</a:t>
            </a:r>
            <a:r>
              <a:rPr lang="hu-HU" b="0" dirty="0" err="1"/>
              <a:t>Shewhart-féle</a:t>
            </a:r>
            <a:r>
              <a:rPr lang="hu-HU" b="0" dirty="0"/>
              <a:t>) kártyák alkalmazásával kapcsolatos ellenszenvre. </a:t>
            </a:r>
            <a:endParaRPr lang="hu-HU" b="0" dirty="0" smtClean="0"/>
          </a:p>
          <a:p>
            <a:endParaRPr lang="hu-HU" b="0" dirty="0" smtClean="0"/>
          </a:p>
          <a:p>
            <a:r>
              <a:rPr lang="hu-HU" b="0" dirty="0" smtClean="0"/>
              <a:t>Az operátor eszköze, nem a folyamat-elemzőé!</a:t>
            </a:r>
          </a:p>
          <a:p>
            <a:endParaRPr lang="hu-HU" b="0" dirty="0"/>
          </a:p>
          <a:p>
            <a:r>
              <a:rPr lang="hu-HU" b="0" dirty="0" smtClean="0"/>
              <a:t>Csak jó képességű folyamatra alkalmazható.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41497"/>
      </p:ext>
    </p:extLst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 smtClean="0"/>
              <a:t>„Értékes élet” Konferencia, Veszprém, 2019. márc. 22.</a:t>
            </a:r>
            <a:endParaRPr lang="hu-HU" altLang="en-US" sz="1400" b="0" smtClean="0">
              <a:solidFill>
                <a:schemeClr val="bg1"/>
              </a:solidFill>
            </a:endParaRPr>
          </a:p>
        </p:txBody>
      </p:sp>
      <p:sp>
        <p:nvSpPr>
          <p:cNvPr id="7168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7DA44B-649A-473E-9B75-1A8561DB0819}" type="slidenum">
              <a:rPr lang="hu-HU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hu-HU" altLang="en-US" sz="1400" b="0" smtClean="0"/>
          </a:p>
        </p:txBody>
      </p:sp>
      <p:graphicFrame>
        <p:nvGraphicFramePr>
          <p:cNvPr id="7168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727233"/>
              </p:ext>
            </p:extLst>
          </p:nvPr>
        </p:nvGraphicFramePr>
        <p:xfrm>
          <a:off x="1597025" y="914400"/>
          <a:ext cx="5965825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9" name="Graph" r:id="rId4" imgW="5943600" imgH="4457880" progId="STATISTICA.Graph">
                  <p:embed/>
                </p:oleObj>
              </mc:Choice>
              <mc:Fallback>
                <p:oleObj name="Graph" r:id="rId4" imgW="5943600" imgH="4457880" progId="STATISTICA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914400"/>
                        <a:ext cx="5965825" cy="446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5561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0">
                <a:solidFill>
                  <a:schemeClr val="tx2"/>
                </a:solidFill>
              </a:rPr>
              <a:t>Mi</a:t>
            </a:r>
            <a:r>
              <a:rPr lang="hu-HU" altLang="en-US" sz="2400" b="0">
                <a:solidFill>
                  <a:schemeClr val="tx2"/>
                </a:solidFill>
              </a:rPr>
              <a:t>ért nem a tűréshatárokhoz szabályozunk?</a:t>
            </a: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1828800" y="5105400"/>
            <a:ext cx="3889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0" dirty="0" err="1"/>
              <a:t>Deming</a:t>
            </a:r>
            <a:r>
              <a:rPr lang="hu-HU" b="0" dirty="0"/>
              <a:t>: </a:t>
            </a:r>
            <a:r>
              <a:rPr lang="hu-HU" b="0" dirty="0" err="1"/>
              <a:t>tempering</a:t>
            </a:r>
            <a:r>
              <a:rPr lang="hu-HU" b="0" dirty="0"/>
              <a:t> (babrálás)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57220"/>
      </p:ext>
    </p:extLst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 smtClean="0">
                <a:solidFill>
                  <a:schemeClr val="tx1"/>
                </a:solidFill>
              </a:rPr>
              <a:t>„Értékes élet” Konferencia, Veszprém, 2019. márc. 22.</a:t>
            </a:r>
            <a:endParaRPr lang="hu-HU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30ABF2-0883-4801-9FE3-41B52FC7E3C3}" type="slidenum">
              <a:rPr lang="hu-HU" altLang="en-US" sz="1400" b="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hu-HU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5638800" cy="609600"/>
          </a:xfr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l"/>
            <a:r>
              <a:rPr lang="en-US" altLang="en-US" sz="2800" b="0" smtClean="0">
                <a:solidFill>
                  <a:schemeClr val="tx1"/>
                </a:solidFill>
              </a:rPr>
              <a:t>A minőségszabályozás feladata</a:t>
            </a:r>
            <a:endParaRPr lang="en-US" altLang="en-US" sz="2800" b="0" smtClean="0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4479925" y="1508125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STABIL?</a:t>
            </a:r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3565525" y="1965325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igen</a:t>
            </a:r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6308725" y="1965325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nem</a:t>
            </a:r>
          </a:p>
        </p:txBody>
      </p:sp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2901950" y="1530350"/>
            <a:ext cx="51689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2901950" y="1987550"/>
            <a:ext cx="51689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974725" y="3641725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KÉPES?</a:t>
            </a:r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2901950" y="2368550"/>
            <a:ext cx="5168900" cy="3568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7184" name="Rectangle 14"/>
          <p:cNvSpPr>
            <a:spLocks noChangeArrowheads="1"/>
          </p:cNvSpPr>
          <p:nvPr/>
        </p:nvSpPr>
        <p:spPr bwMode="auto">
          <a:xfrm>
            <a:off x="2209800" y="272732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igen</a:t>
            </a:r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2193925" y="4403725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nem</a:t>
            </a:r>
          </a:p>
        </p:txBody>
      </p:sp>
      <p:sp>
        <p:nvSpPr>
          <p:cNvPr id="7186" name="Rectangle 16"/>
          <p:cNvSpPr>
            <a:spLocks noChangeArrowheads="1"/>
          </p:cNvSpPr>
          <p:nvPr/>
        </p:nvSpPr>
        <p:spPr bwMode="auto">
          <a:xfrm>
            <a:off x="996950" y="2368550"/>
            <a:ext cx="1206500" cy="3568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7187" name="Rectangle 17"/>
          <p:cNvSpPr>
            <a:spLocks noChangeArrowheads="1"/>
          </p:cNvSpPr>
          <p:nvPr/>
        </p:nvSpPr>
        <p:spPr bwMode="auto">
          <a:xfrm>
            <a:off x="2216150" y="2368550"/>
            <a:ext cx="673100" cy="3568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n"/>
              <a:defRPr sz="2800" b="1">
                <a:solidFill>
                  <a:srgbClr val="CCEC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l"/>
              <a:defRPr sz="2400" b="1">
                <a:solidFill>
                  <a:srgbClr val="CCECFF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Char char="u"/>
              <a:defRPr sz="2000" b="1">
                <a:solidFill>
                  <a:srgbClr val="CCECFF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0">
              <a:solidFill>
                <a:schemeClr val="tx1"/>
              </a:solidFill>
            </a:endParaRPr>
          </a:p>
        </p:txBody>
      </p:sp>
      <p:sp>
        <p:nvSpPr>
          <p:cNvPr id="7188" name="Line 18"/>
          <p:cNvSpPr>
            <a:spLocks noChangeShapeType="1"/>
          </p:cNvSpPr>
          <p:nvPr/>
        </p:nvSpPr>
        <p:spPr bwMode="auto">
          <a:xfrm>
            <a:off x="2222500" y="3657600"/>
            <a:ext cx="5854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19"/>
          <p:cNvSpPr>
            <a:spLocks noChangeShapeType="1"/>
          </p:cNvSpPr>
          <p:nvPr/>
        </p:nvSpPr>
        <p:spPr bwMode="auto">
          <a:xfrm>
            <a:off x="5867399" y="2005012"/>
            <a:ext cx="34925" cy="400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101" name="Group 29"/>
          <p:cNvGrpSpPr>
            <a:grpSpLocks/>
          </p:cNvGrpSpPr>
          <p:nvPr/>
        </p:nvGrpSpPr>
        <p:grpSpPr bwMode="auto">
          <a:xfrm>
            <a:off x="6519863" y="800658"/>
            <a:ext cx="1879600" cy="1725488"/>
            <a:chOff x="4399" y="497"/>
            <a:chExt cx="1184" cy="1046"/>
          </a:xfrm>
        </p:grpSpPr>
        <p:sp>
          <p:nvSpPr>
            <p:cNvPr id="7197" name="Oval 30"/>
            <p:cNvSpPr>
              <a:spLocks noChangeArrowheads="1"/>
            </p:cNvSpPr>
            <p:nvPr/>
          </p:nvSpPr>
          <p:spPr bwMode="auto">
            <a:xfrm>
              <a:off x="4399" y="497"/>
              <a:ext cx="1184" cy="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n"/>
                <a:defRPr sz="28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l"/>
                <a:defRPr sz="24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u"/>
                <a:defRPr sz="20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198" name="Rectangle 31"/>
            <p:cNvSpPr>
              <a:spLocks noChangeArrowheads="1"/>
            </p:cNvSpPr>
            <p:nvPr/>
          </p:nvSpPr>
          <p:spPr bwMode="auto">
            <a:xfrm>
              <a:off x="4598" y="513"/>
              <a:ext cx="922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n"/>
                <a:defRPr sz="28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l"/>
                <a:defRPr sz="24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u"/>
                <a:defRPr sz="20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accent2"/>
                  </a:solidFill>
                </a:rPr>
                <a:t>upper specification limit (fölső tűréshatár)</a:t>
              </a:r>
            </a:p>
          </p:txBody>
        </p:sp>
        <p:sp>
          <p:nvSpPr>
            <p:cNvPr id="7199" name="Line 32"/>
            <p:cNvSpPr>
              <a:spLocks noChangeShapeType="1"/>
            </p:cNvSpPr>
            <p:nvPr/>
          </p:nvSpPr>
          <p:spPr bwMode="auto">
            <a:xfrm flipH="1">
              <a:off x="4953" y="1303"/>
              <a:ext cx="79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105" name="Group 33"/>
          <p:cNvGrpSpPr>
            <a:grpSpLocks/>
          </p:cNvGrpSpPr>
          <p:nvPr/>
        </p:nvGrpSpPr>
        <p:grpSpPr bwMode="auto">
          <a:xfrm>
            <a:off x="6246040" y="4916171"/>
            <a:ext cx="2032000" cy="1504950"/>
            <a:chOff x="3704" y="3124"/>
            <a:chExt cx="1280" cy="948"/>
          </a:xfrm>
        </p:grpSpPr>
        <p:sp>
          <p:nvSpPr>
            <p:cNvPr id="7194" name="Oval 34"/>
            <p:cNvSpPr>
              <a:spLocks noChangeArrowheads="1"/>
            </p:cNvSpPr>
            <p:nvPr/>
          </p:nvSpPr>
          <p:spPr bwMode="auto">
            <a:xfrm>
              <a:off x="3704" y="3272"/>
              <a:ext cx="1280" cy="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n"/>
                <a:defRPr sz="28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l"/>
                <a:defRPr sz="24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u"/>
                <a:defRPr sz="20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7195" name="Rectangle 35"/>
            <p:cNvSpPr>
              <a:spLocks noChangeArrowheads="1"/>
            </p:cNvSpPr>
            <p:nvPr/>
          </p:nvSpPr>
          <p:spPr bwMode="auto">
            <a:xfrm>
              <a:off x="3984" y="3304"/>
              <a:ext cx="86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n"/>
                <a:defRPr sz="28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l"/>
                <a:defRPr sz="24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3300"/>
                </a:buClr>
                <a:buFont typeface="Monotype Sorts" pitchFamily="2" charset="2"/>
                <a:buChar char="u"/>
                <a:defRPr sz="2000" b="1">
                  <a:solidFill>
                    <a:srgbClr val="CCECFF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solidFill>
                    <a:schemeClr val="accent2"/>
                  </a:solidFill>
                </a:rPr>
                <a:t>lower specification limit (alsó tűréshatár)</a:t>
              </a:r>
            </a:p>
          </p:txBody>
        </p:sp>
        <p:sp>
          <p:nvSpPr>
            <p:cNvPr id="7196" name="Line 36"/>
            <p:cNvSpPr>
              <a:spLocks noChangeShapeType="1"/>
            </p:cNvSpPr>
            <p:nvPr/>
          </p:nvSpPr>
          <p:spPr bwMode="auto">
            <a:xfrm flipV="1">
              <a:off x="4468" y="3124"/>
              <a:ext cx="40" cy="1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9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186" y="2422525"/>
            <a:ext cx="1918864" cy="120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Kép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482" y="2449513"/>
            <a:ext cx="1956118" cy="1177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Kép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527" y="3856116"/>
            <a:ext cx="1952148" cy="1328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Kép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953" y="4587550"/>
            <a:ext cx="1962655" cy="121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Ábra 1"/>
          <p:cNvPicPr/>
          <p:nvPr/>
        </p:nvPicPr>
        <p:blipFill>
          <a:blip r:embed="rId6">
            <a:extLs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"/>
              </a:ext>
            </a:extLst>
          </a:blip>
          <a:stretch>
            <a:fillRect/>
          </a:stretch>
        </p:blipFill>
        <p:spPr>
          <a:xfrm>
            <a:off x="5934075" y="3581399"/>
            <a:ext cx="2159635" cy="152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 smtClean="0"/>
              <a:t>„Értékes élet” Konferencia, Veszprém, 2019. márc. 22.</a:t>
            </a:r>
            <a:endParaRPr lang="hu-HU" altLang="en-US" sz="1400" b="0" smtClean="0">
              <a:solidFill>
                <a:schemeClr val="bg1"/>
              </a:solidFill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B9EBB8-50D2-4E9B-9794-71A68C3ACE19}" type="slidenum">
              <a:rPr lang="hu-HU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hu-HU" altLang="en-US" sz="1400" b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620000" cy="1143000"/>
          </a:xfrm>
          <a:ln w="508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u-HU" altLang="en-US" smtClean="0">
                <a:solidFill>
                  <a:schemeClr val="tx2"/>
                </a:solidFill>
              </a:rPr>
              <a:t>A stabilitás vizsgálata: ellenőrző kártyák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447800" y="2362200"/>
            <a:ext cx="59436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70000"/>
              </a:lnSpc>
            </a:pPr>
            <a:r>
              <a:rPr lang="hu-HU" altLang="en-US" sz="2400" b="0"/>
              <a:t>méréses</a:t>
            </a:r>
          </a:p>
          <a:p>
            <a:pPr>
              <a:lnSpc>
                <a:spcPct val="170000"/>
              </a:lnSpc>
            </a:pPr>
            <a:r>
              <a:rPr lang="hu-HU" altLang="en-US" sz="2400" b="0"/>
              <a:t>minősítéses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524000" y="4114800"/>
            <a:ext cx="634682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hu-HU" altLang="en-US" sz="2400" b="0" i="1" dirty="0" err="1"/>
              <a:t>common</a:t>
            </a:r>
            <a:r>
              <a:rPr lang="hu-HU" altLang="en-US" sz="2400" b="0" i="1" dirty="0"/>
              <a:t> </a:t>
            </a:r>
            <a:r>
              <a:rPr lang="hu-HU" altLang="en-US" sz="2400" b="0" i="1" dirty="0" err="1"/>
              <a:t>cause</a:t>
            </a:r>
            <a:r>
              <a:rPr lang="hu-HU" altLang="en-US" sz="2400" b="0" dirty="0"/>
              <a:t>: 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hu-HU" altLang="en-US" sz="2400" b="0" dirty="0"/>
              <a:t>	véletlen ingadozás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hu-HU" altLang="en-US" sz="2400" b="0" i="1" dirty="0" err="1"/>
              <a:t>specific</a:t>
            </a:r>
            <a:r>
              <a:rPr lang="hu-HU" altLang="en-US" sz="2400" b="0" i="1" dirty="0"/>
              <a:t> (</a:t>
            </a:r>
            <a:r>
              <a:rPr lang="hu-HU" altLang="en-US" sz="2400" b="0" i="1" dirty="0" err="1"/>
              <a:t>assignable</a:t>
            </a:r>
            <a:r>
              <a:rPr lang="hu-HU" altLang="en-US" sz="2400" b="0" i="1" dirty="0"/>
              <a:t>) </a:t>
            </a:r>
            <a:r>
              <a:rPr lang="hu-HU" altLang="en-US" sz="2400" b="0" i="1" dirty="0" err="1"/>
              <a:t>cause</a:t>
            </a:r>
            <a:r>
              <a:rPr lang="hu-HU" altLang="en-US" sz="2400" b="0" dirty="0"/>
              <a:t>: 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hu-HU" altLang="en-US" sz="2400" b="0" dirty="0"/>
              <a:t>	azonosítható, </a:t>
            </a:r>
            <a:r>
              <a:rPr lang="hu-HU" altLang="en-US" sz="2400" b="0" dirty="0" err="1"/>
              <a:t>tettenérhető</a:t>
            </a:r>
            <a:r>
              <a:rPr lang="hu-HU" altLang="en-US" sz="2400" b="0" dirty="0"/>
              <a:t> (veszélyes) hiba,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hu-HU" altLang="en-US" sz="2400" b="0" dirty="0"/>
              <a:t>	megváltozott a folyamat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 smtClean="0"/>
              <a:t>„Értékes élet” Konferencia, Veszprém, 2019. márc. 22.</a:t>
            </a:r>
            <a:endParaRPr lang="hu-HU" altLang="en-US" sz="1400" b="0" smtClean="0">
              <a:solidFill>
                <a:schemeClr val="bg1"/>
              </a:solidFill>
            </a:endParaRPr>
          </a:p>
        </p:txBody>
      </p:sp>
      <p:sp>
        <p:nvSpPr>
          <p:cNvPr id="614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11416D4-B7D2-4121-ADBF-1A1B5157CA0A}" type="slidenum">
              <a:rPr lang="hu-HU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hu-HU" altLang="en-US" sz="1400" b="0" smtClean="0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495300" y="1066800"/>
            <a:ext cx="81692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u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hu-HU" altLang="en-US" sz="2400" b="0" dirty="0"/>
              <a:t>A folyamatot akkor nevezzük stabilnak vagy statisztikailag </a:t>
            </a:r>
            <a:r>
              <a:rPr lang="hu-HU" altLang="en-US" sz="2400" b="0" dirty="0" err="1"/>
              <a:t>kézbentartottnak</a:t>
            </a:r>
            <a:r>
              <a:rPr lang="hu-HU" altLang="en-US" sz="2400" b="0" dirty="0"/>
              <a:t> (angolul: </a:t>
            </a:r>
            <a:r>
              <a:rPr lang="hu-HU" altLang="en-US" sz="2400" b="0" dirty="0" err="1"/>
              <a:t>in</a:t>
            </a:r>
            <a:r>
              <a:rPr lang="hu-HU" altLang="en-US" sz="2400" b="0" dirty="0"/>
              <a:t> </a:t>
            </a:r>
            <a:r>
              <a:rPr lang="hu-HU" altLang="en-US" sz="2400" b="0" dirty="0" err="1"/>
              <a:t>statistical</a:t>
            </a:r>
            <a:r>
              <a:rPr lang="hu-HU" altLang="en-US" sz="2400" b="0" dirty="0"/>
              <a:t> </a:t>
            </a:r>
            <a:r>
              <a:rPr lang="hu-HU" altLang="en-US" sz="2400" b="0" dirty="0" err="1"/>
              <a:t>control</a:t>
            </a:r>
            <a:r>
              <a:rPr lang="hu-HU" altLang="en-US" sz="2400" b="0" dirty="0"/>
              <a:t>), ha az ingadozás véletlenszerű, időben </a:t>
            </a:r>
            <a:r>
              <a:rPr lang="hu-HU" altLang="en-US" sz="2400" b="0" dirty="0" smtClean="0"/>
              <a:t>állandó (eloszlása ugyanaz), </a:t>
            </a:r>
            <a:r>
              <a:rPr lang="hu-HU" altLang="en-US" sz="2400" b="0" dirty="0"/>
              <a:t>nincsenek jól felismerhető és megnevezhető okai.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hu-HU" altLang="en-US" sz="2400" b="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hu-HU" altLang="en-US" sz="2400" b="0" dirty="0"/>
              <a:t>Ha a folyamat stabil, a múltbeli adatok alapján jövőbeni viselkedése bizonyos határok között kiszámítható. Ez úgy értendő, hogy meg tudjuk mondani, milyen valószínűséggel adódik e határokon kívüli vagy belüli érték (</a:t>
            </a:r>
            <a:r>
              <a:rPr lang="hu-HU" altLang="en-US" sz="2400" b="0" dirty="0" err="1"/>
              <a:t>Shewhart</a:t>
            </a:r>
            <a:r>
              <a:rPr lang="hu-HU" altLang="en-US" sz="2400" b="0" dirty="0"/>
              <a:t>, 1931</a:t>
            </a:r>
            <a:r>
              <a:rPr lang="hu-HU" altLang="en-US" sz="2400" b="0" dirty="0" smtClean="0"/>
              <a:t>).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hu-HU" altLang="en-US" sz="2400" b="0" dirty="0"/>
          </a:p>
          <a:p>
            <a:pPr>
              <a:spcBef>
                <a:spcPct val="0"/>
              </a:spcBef>
              <a:buClrTx/>
              <a:buNone/>
            </a:pPr>
            <a:r>
              <a:rPr lang="hu-HU" sz="2400" b="0" dirty="0"/>
              <a:t>Az ellenőrző kártyák alkalmazásának célja, hogy ne kelljen használnunk őket (a folyamatok stabilak legyenek</a:t>
            </a:r>
            <a:r>
              <a:rPr lang="hu-HU" sz="2400" b="0" dirty="0" smtClean="0"/>
              <a:t>).</a:t>
            </a:r>
            <a:endParaRPr lang="en-US" sz="2400" b="0" dirty="0"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CD1C-2C87-4E6C-9234-7CDA65731637}" type="slidenum">
              <a:rPr lang="hu-HU" altLang="en-US" smtClean="0"/>
              <a:pPr>
                <a:defRPr/>
              </a:pPr>
              <a:t>5</a:t>
            </a:fld>
            <a:endParaRPr lang="hu-HU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55638" y="228600"/>
            <a:ext cx="78485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0" dirty="0"/>
              <a:t>A tipikus </a:t>
            </a:r>
            <a:r>
              <a:rPr lang="hu-HU" b="0" dirty="0" smtClean="0"/>
              <a:t>eljárás:</a:t>
            </a:r>
          </a:p>
          <a:p>
            <a:r>
              <a:rPr lang="hu-HU" b="0" dirty="0" smtClean="0"/>
              <a:t>Ha arra </a:t>
            </a:r>
            <a:r>
              <a:rPr lang="hu-HU" b="0" dirty="0"/>
              <a:t>jutnak, hogy a folyamat megváltozott (out of </a:t>
            </a:r>
            <a:r>
              <a:rPr lang="hu-HU" b="0" dirty="0" err="1"/>
              <a:t>control</a:t>
            </a:r>
            <a:r>
              <a:rPr lang="hu-HU" b="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0" dirty="0" smtClean="0"/>
              <a:t>leállítják </a:t>
            </a:r>
            <a:r>
              <a:rPr lang="hu-HU" b="0" dirty="0"/>
              <a:t>a gyártást, </a:t>
            </a:r>
            <a:endParaRPr lang="hu-HU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0" dirty="0" smtClean="0"/>
              <a:t>értesítik </a:t>
            </a:r>
            <a:r>
              <a:rPr lang="hu-HU" b="0" dirty="0"/>
              <a:t>a folyamatért felelős mérnököket, </a:t>
            </a:r>
            <a:endParaRPr lang="hu-HU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0" dirty="0" smtClean="0"/>
              <a:t>megkeresik </a:t>
            </a:r>
            <a:r>
              <a:rPr lang="hu-HU" b="0" dirty="0"/>
              <a:t>az okot, </a:t>
            </a:r>
            <a:endParaRPr lang="hu-HU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0" dirty="0" smtClean="0"/>
              <a:t>elhárítják </a:t>
            </a:r>
            <a:r>
              <a:rPr lang="hu-HU" b="0" dirty="0"/>
              <a:t>azt, </a:t>
            </a:r>
            <a:endParaRPr lang="hu-HU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0" dirty="0" smtClean="0"/>
              <a:t>újraindítják </a:t>
            </a:r>
            <a:r>
              <a:rPr lang="hu-HU" b="0" dirty="0"/>
              <a:t>a gyártást. </a:t>
            </a:r>
            <a:endParaRPr lang="hu-HU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b="0" dirty="0"/>
          </a:p>
          <a:p>
            <a:r>
              <a:rPr lang="hu-HU" b="0" dirty="0" smtClean="0"/>
              <a:t>Hogy gondolkozzunk erről, ha a folyamat nem stabil, de jó képességű?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6048730"/>
      </p:ext>
    </p:extLst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CD1C-2C87-4E6C-9234-7CDA65731637}" type="slidenum">
              <a:rPr lang="hu-HU" altLang="en-US" smtClean="0"/>
              <a:pPr>
                <a:defRPr/>
              </a:pPr>
              <a:t>6</a:t>
            </a:fld>
            <a:endParaRPr lang="hu-HU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0" dirty="0" smtClean="0"/>
              <a:t>Példa: gyógyszeripari </a:t>
            </a:r>
            <a:r>
              <a:rPr lang="hu-HU" b="0" dirty="0"/>
              <a:t>gyártási folyamatból fölvett </a:t>
            </a:r>
            <a:r>
              <a:rPr lang="hu-HU" b="0" dirty="0" smtClean="0"/>
              <a:t>egyediérték-kártya</a:t>
            </a:r>
            <a:endParaRPr lang="en-US" b="0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461081"/>
              </p:ext>
            </p:extLst>
          </p:nvPr>
        </p:nvGraphicFramePr>
        <p:xfrm>
          <a:off x="990600" y="1447800"/>
          <a:ext cx="5888467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5" name="Graph" r:id="rId4" imgW="4316040" imgH="3241080" progId="STATISTICA.Graph">
                  <p:embed/>
                </p:oleObj>
              </mc:Choice>
              <mc:Fallback>
                <p:oleObj name="Graph" r:id="rId4" imgW="4316040" imgH="3241080" progId="STATISTICA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5888467" cy="441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flipH="1" flipV="1">
            <a:off x="2438400" y="4419600"/>
            <a:ext cx="804863" cy="1524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810000" y="594857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0" dirty="0" smtClean="0"/>
              <a:t>Le kellene állítani!</a:t>
            </a:r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1050260498"/>
      </p:ext>
    </p:extLst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CD1C-2C87-4E6C-9234-7CDA65731637}" type="slidenum">
              <a:rPr lang="hu-HU" altLang="en-US" smtClean="0"/>
              <a:pPr>
                <a:defRPr/>
              </a:pPr>
              <a:t>7</a:t>
            </a:fld>
            <a:endParaRPr lang="hu-HU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"/>
            <a:ext cx="7620000" cy="51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operátor szemszögéből</a:t>
            </a:r>
            <a:r>
              <a:rPr lang="hu-HU" b="0" dirty="0"/>
              <a:t>: ne állítsuk le, mert jó a termék </a:t>
            </a:r>
          </a:p>
          <a:p>
            <a:r>
              <a:rPr lang="hu-HU" dirty="0"/>
              <a:t>Az elemző mérnököt érdekli</a:t>
            </a:r>
            <a:r>
              <a:rPr lang="hu-HU" b="0" dirty="0"/>
              <a:t>, hogy a 9. pont rendellenes.</a:t>
            </a:r>
          </a:p>
          <a:p>
            <a:endParaRPr lang="hu-HU" b="0" dirty="0" smtClean="0"/>
          </a:p>
          <a:p>
            <a:r>
              <a:rPr lang="hu-HU" b="0" dirty="0" smtClean="0"/>
              <a:t>Az </a:t>
            </a:r>
            <a:r>
              <a:rPr lang="hu-HU" b="0" dirty="0"/>
              <a:t>SPC technikák alkalmazásának </a:t>
            </a:r>
            <a:r>
              <a:rPr lang="hu-HU" b="0" dirty="0" smtClean="0"/>
              <a:t>célja kettős: </a:t>
            </a:r>
          </a:p>
          <a:p>
            <a:r>
              <a:rPr lang="hu-HU" b="0" dirty="0" smtClean="0"/>
              <a:t>döntés </a:t>
            </a:r>
            <a:r>
              <a:rPr lang="hu-HU" b="0" dirty="0"/>
              <a:t>a folyamatról (folytassuk vagy megállítsuk), </a:t>
            </a:r>
            <a:endParaRPr lang="hu-HU" b="0" dirty="0" smtClean="0"/>
          </a:p>
          <a:p>
            <a:pPr>
              <a:lnSpc>
                <a:spcPct val="120000"/>
              </a:lnSpc>
            </a:pPr>
            <a:r>
              <a:rPr lang="hu-HU" b="0" dirty="0" smtClean="0"/>
              <a:t>illetve </a:t>
            </a:r>
            <a:r>
              <a:rPr lang="hu-HU" b="0" dirty="0"/>
              <a:t>hogy információt szerezzünk a folyamat </a:t>
            </a:r>
            <a:r>
              <a:rPr lang="hu-HU" b="0" dirty="0" smtClean="0"/>
              <a:t>javításához </a:t>
            </a:r>
            <a:r>
              <a:rPr lang="hu-HU" altLang="en-US" b="0" dirty="0"/>
              <a:t>D. J. </a:t>
            </a:r>
            <a:r>
              <a:rPr lang="hu-HU" altLang="en-US" b="0" dirty="0" err="1"/>
              <a:t>Wheeler</a:t>
            </a:r>
            <a:r>
              <a:rPr lang="hu-HU" altLang="en-US" b="0" dirty="0"/>
              <a:t>: A </a:t>
            </a:r>
            <a:r>
              <a:rPr lang="hu-HU" altLang="en-US" b="0" dirty="0" err="1"/>
              <a:t>modest</a:t>
            </a:r>
            <a:r>
              <a:rPr lang="hu-HU" altLang="en-US" b="0" dirty="0"/>
              <a:t> </a:t>
            </a:r>
            <a:r>
              <a:rPr lang="hu-HU" altLang="en-US" b="0" dirty="0" err="1"/>
              <a:t>proposal</a:t>
            </a:r>
            <a:r>
              <a:rPr lang="hu-HU" altLang="en-US" b="0" dirty="0"/>
              <a:t>, SPC Press, 2000</a:t>
            </a:r>
          </a:p>
          <a:p>
            <a:pPr>
              <a:lnSpc>
                <a:spcPct val="120000"/>
              </a:lnSpc>
            </a:pPr>
            <a:r>
              <a:rPr lang="hu-HU" altLang="en-US" b="0" dirty="0"/>
              <a:t>	</a:t>
            </a:r>
            <a:r>
              <a:rPr lang="hu-HU" altLang="en-US" b="0" dirty="0" smtClean="0"/>
              <a:t>„</a:t>
            </a:r>
            <a:r>
              <a:rPr lang="hu-HU" altLang="en-US" b="0" dirty="0" err="1" smtClean="0"/>
              <a:t>process</a:t>
            </a:r>
            <a:r>
              <a:rPr lang="hu-HU" altLang="en-US" b="0" dirty="0" smtClean="0"/>
              <a:t> </a:t>
            </a:r>
            <a:r>
              <a:rPr lang="hu-HU" altLang="en-US" b="0" dirty="0" err="1"/>
              <a:t>behaviour</a:t>
            </a:r>
            <a:r>
              <a:rPr lang="hu-HU" altLang="en-US" b="0" dirty="0"/>
              <a:t> </a:t>
            </a:r>
            <a:r>
              <a:rPr lang="hu-HU" altLang="en-US" b="0" dirty="0" err="1" smtClean="0"/>
              <a:t>chart</a:t>
            </a:r>
            <a:r>
              <a:rPr lang="hu-HU" altLang="en-US" b="0" dirty="0" smtClean="0"/>
              <a:t>”</a:t>
            </a:r>
            <a:endParaRPr lang="hu-HU" b="0" dirty="0" smtClean="0"/>
          </a:p>
          <a:p>
            <a:endParaRPr lang="hu-HU" b="0" dirty="0"/>
          </a:p>
          <a:p>
            <a:r>
              <a:rPr lang="hu-HU" b="0" dirty="0"/>
              <a:t> </a:t>
            </a:r>
            <a:endParaRPr lang="hu-HU" b="0" dirty="0" smtClean="0"/>
          </a:p>
          <a:p>
            <a:r>
              <a:rPr lang="hu-HU" b="0" dirty="0" smtClean="0"/>
              <a:t>Milyen eszközt adjunk az operátor kezébe a döntéshez</a:t>
            </a:r>
            <a:r>
              <a:rPr lang="hu-HU" b="0" dirty="0" smtClean="0"/>
              <a:t>?</a:t>
            </a:r>
          </a:p>
          <a:p>
            <a:endParaRPr lang="hu-HU" b="0" dirty="0"/>
          </a:p>
          <a:p>
            <a:r>
              <a:rPr lang="hu-HU" dirty="0"/>
              <a:t>Módosított határú </a:t>
            </a:r>
            <a:r>
              <a:rPr lang="hu-HU" dirty="0" smtClean="0"/>
              <a:t>átlag-kártya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2610871"/>
      </p:ext>
    </p:extLst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CD1C-2C87-4E6C-9234-7CDA65731637}" type="slidenum">
              <a:rPr lang="hu-HU" altLang="en-US" smtClean="0"/>
              <a:pPr>
                <a:defRPr/>
              </a:pPr>
              <a:t>8</a:t>
            </a:fld>
            <a:endParaRPr lang="hu-HU" altLang="en-US"/>
          </a:p>
        </p:txBody>
      </p:sp>
      <p:pic>
        <p:nvPicPr>
          <p:cNvPr id="4" name="Kép 28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986999"/>
            <a:ext cx="5438775" cy="21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11530" y="3581400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b="0" i="1" dirty="0" smtClean="0">
              <a:latin typeface="Cambria Math" panose="02040503050406030204" pitchFamily="18" charset="0"/>
            </a:endParaRPr>
          </a:p>
          <a:p>
            <a:endParaRPr lang="hu-HU" b="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04800" y="117541"/>
            <a:ext cx="3161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0" dirty="0" smtClean="0"/>
              <a:t>megengedett </a:t>
            </a:r>
            <a:r>
              <a:rPr lang="hu-HU" b="0" dirty="0"/>
              <a:t>selejtarány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990600" y="632909"/>
            <a:ext cx="457200" cy="7386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403573"/>
              </p:ext>
            </p:extLst>
          </p:nvPr>
        </p:nvGraphicFramePr>
        <p:xfrm>
          <a:off x="563563" y="3181350"/>
          <a:ext cx="801846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1" name="Equation" r:id="rId5" imgW="8019246" imgH="493907" progId="Equation.DSMT4">
                  <p:embed/>
                </p:oleObj>
              </mc:Choice>
              <mc:Fallback>
                <p:oleObj name="Equation" r:id="rId5" imgW="8019246" imgH="4939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563" y="3181350"/>
                        <a:ext cx="8018462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199503"/>
              </p:ext>
            </p:extLst>
          </p:nvPr>
        </p:nvGraphicFramePr>
        <p:xfrm>
          <a:off x="521496" y="3973744"/>
          <a:ext cx="794226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2" name="Equation" r:id="rId7" imgW="7942961" imgH="493907" progId="Equation.DSMT4">
                  <p:embed/>
                </p:oleObj>
              </mc:Choice>
              <mc:Fallback>
                <p:oleObj name="Equation" r:id="rId7" imgW="7942961" imgH="4939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1496" y="3973744"/>
                        <a:ext cx="7942262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563" y="5105400"/>
            <a:ext cx="6630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0" dirty="0" smtClean="0"/>
              <a:t>Az egyszerű példánkon </a:t>
            </a:r>
            <a:r>
              <a:rPr lang="hu-HU" b="0" i="1" dirty="0" smtClean="0"/>
              <a:t>z</a:t>
            </a:r>
            <a:r>
              <a:rPr lang="hu-HU" b="0" i="1" baseline="-25000" dirty="0" smtClean="0">
                <a:sym typeface="Symbol" panose="05050102010706020507" pitchFamily="18" charset="2"/>
              </a:rPr>
              <a:t> </a:t>
            </a:r>
            <a:r>
              <a:rPr lang="hu-HU" b="0" dirty="0" smtClean="0">
                <a:sym typeface="Symbol" panose="05050102010706020507" pitchFamily="18" charset="2"/>
              </a:rPr>
              <a:t>=3, </a:t>
            </a:r>
            <a:r>
              <a:rPr lang="hu-HU" b="0" i="1" dirty="0" smtClean="0">
                <a:sym typeface="Symbol" panose="05050102010706020507" pitchFamily="18" charset="2"/>
              </a:rPr>
              <a:t>UCL</a:t>
            </a:r>
            <a:r>
              <a:rPr lang="hu-HU" b="0" dirty="0" smtClean="0">
                <a:sym typeface="Symbol" panose="05050102010706020507" pitchFamily="18" charset="2"/>
              </a:rPr>
              <a:t>=</a:t>
            </a:r>
            <a:r>
              <a:rPr lang="hu-HU" b="0" i="1" dirty="0" smtClean="0">
                <a:sym typeface="Symbol" panose="05050102010706020507" pitchFamily="18" charset="2"/>
              </a:rPr>
              <a:t>USL, LCL=LSL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2074743997"/>
      </p:ext>
    </p:extLst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„Értékes élet” Konferencia, Veszprém, 2019. márc. 22.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CD1C-2C87-4E6C-9234-7CDA65731637}" type="slidenum">
              <a:rPr lang="hu-HU" altLang="en-US" smtClean="0"/>
              <a:pPr>
                <a:defRPr/>
              </a:pPr>
              <a:t>9</a:t>
            </a:fld>
            <a:endParaRPr lang="hu-HU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694044"/>
              </p:ext>
            </p:extLst>
          </p:nvPr>
        </p:nvGraphicFramePr>
        <p:xfrm>
          <a:off x="990600" y="1447800"/>
          <a:ext cx="5888467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3" name="Graph" r:id="rId4" imgW="4316040" imgH="3241080" progId="STATISTICA.Graph">
                  <p:embed/>
                </p:oleObj>
              </mc:Choice>
              <mc:Fallback>
                <p:oleObj name="Graph" r:id="rId4" imgW="4316040" imgH="3241080" progId="STATISTICA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5888467" cy="441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360687"/>
      </p:ext>
    </p:extLst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2003-Handout">
  <a:themeElements>
    <a:clrScheme name="2003-Handout 8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0000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AAAAAA"/>
      </a:accent5>
      <a:accent6>
        <a:srgbClr val="737373"/>
      </a:accent6>
      <a:hlink>
        <a:srgbClr val="4D4D4D"/>
      </a:hlink>
      <a:folHlink>
        <a:srgbClr val="EAEAEA"/>
      </a:folHlink>
    </a:clrScheme>
    <a:fontScheme name="2003-Hando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03-Hand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-Hando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3-Hando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3-Handout 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00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D:\VALLALK\AschnerG\M-Real\2003-Handout.ppt</Template>
  <TotalTime>1068</TotalTime>
  <Words>685</Words>
  <Application>Microsoft Office PowerPoint</Application>
  <PresentationFormat>On-screen Show (4:3)</PresentationFormat>
  <Paragraphs>94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Cambria Math</vt:lpstr>
      <vt:lpstr>Monotype Sorts</vt:lpstr>
      <vt:lpstr>Symbol</vt:lpstr>
      <vt:lpstr>Times New Roman</vt:lpstr>
      <vt:lpstr>2003-Handout</vt:lpstr>
      <vt:lpstr>Graph</vt:lpstr>
      <vt:lpstr>STATISTICA Graph</vt:lpstr>
      <vt:lpstr>MathType 7.0 Equation</vt:lpstr>
      <vt:lpstr>PowerPoint Presentation</vt:lpstr>
      <vt:lpstr>A minőségszabályozás feladata</vt:lpstr>
      <vt:lpstr>A stabilitás vizsgálata: ellenőrző kártyák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Folyamatkepessegi elemzes</dc:title>
  <dc:creator>Kemeny S.</dc:creator>
  <cp:lastModifiedBy>SKemeny</cp:lastModifiedBy>
  <cp:revision>104</cp:revision>
  <cp:lastPrinted>2004-03-28T17:40:53Z</cp:lastPrinted>
  <dcterms:created xsi:type="dcterms:W3CDTF">2004-03-16T17:27:07Z</dcterms:created>
  <dcterms:modified xsi:type="dcterms:W3CDTF">2019-03-22T04:47:06Z</dcterms:modified>
</cp:coreProperties>
</file>