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9" r:id="rId3"/>
    <p:sldId id="280" r:id="rId4"/>
    <p:sldId id="281" r:id="rId5"/>
    <p:sldId id="298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9" r:id="rId20"/>
    <p:sldId id="304" r:id="rId21"/>
    <p:sldId id="297" r:id="rId22"/>
    <p:sldId id="283" r:id="rId23"/>
    <p:sldId id="300" r:id="rId24"/>
    <p:sldId id="303" r:id="rId25"/>
    <p:sldId id="302" r:id="rId26"/>
    <p:sldId id="301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6" r:id="rId35"/>
    <p:sldId id="278" r:id="rId36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5D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12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Ellipszis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Cím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2" name="Alcím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6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Élőláb hely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E0A25D-2241-4EA0-938E-76F7468CB2A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3BAF7-B0A7-4A23-9947-0E777CB2BB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67D9B-12B4-4248-9A47-3AFB022D30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95C7F-FEA9-4168-A621-75B4803729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E55C-C5FD-474B-986E-4CF898423F6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2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églalap 13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Ellipszis 1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Ellipszis 1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09162D-F64D-4AC7-BBF3-D3EAA2D539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4CF75-826D-4446-9FFC-0C22921A08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FADA4D-ED6B-479F-A6CD-C4150424A37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88B1A-2E97-4B0D-9975-7A5564EE2D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églalap 13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F56F57-D83B-4248-B4A5-66E98EC221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E96DF3-F8DD-4C29-8A79-82C832AB36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12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olyamatábra: Feldolgozás 13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olyamatábra: Feldolgozás 15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9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0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D1372B-40B2-4DEC-B344-008B3C1B47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ör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Fánk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Téglalap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33" name="Szöveg helye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fld id="{AF7D6A21-F108-4A66-AB30-62C9CE1468F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5" name="Téglalap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5" r:id="rId2"/>
    <p:sldLayoutId id="2147483702" r:id="rId3"/>
    <p:sldLayoutId id="2147483696" r:id="rId4"/>
    <p:sldLayoutId id="2147483703" r:id="rId5"/>
    <p:sldLayoutId id="2147483697" r:id="rId6"/>
    <p:sldLayoutId id="2147483704" r:id="rId7"/>
    <p:sldLayoutId id="2147483705" r:id="rId8"/>
    <p:sldLayoutId id="2147483706" r:id="rId9"/>
    <p:sldLayoutId id="2147483698" r:id="rId10"/>
    <p:sldLayoutId id="2147483699" r:id="rId11"/>
    <p:sldLayoutId id="2147483700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7C5D5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A5AB8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D8B25C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hu.wikipedia.org/wiki/F%C3%A1jl:John_Bydell_-_Engraving_from_the_Goodly_Primer.png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4650" y="285728"/>
            <a:ext cx="7499350" cy="213204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Mentális fenntarthatóság és az</a:t>
            </a:r>
            <a:b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</a:br>
            <a: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időviszonyok</a:t>
            </a:r>
            <a:endParaRPr lang="hu-HU" sz="4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357290" y="2428868"/>
            <a:ext cx="7499350" cy="3819532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  <a:buFont typeface="Wingdings 2" pitchFamily="18" charset="2"/>
              <a:buNone/>
            </a:pP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Dr. </a:t>
            </a:r>
            <a:r>
              <a:rPr lang="hu-HU" sz="2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habil</a:t>
            </a: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. </a:t>
            </a:r>
            <a:r>
              <a:rPr lang="hu-HU" sz="2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Garaczi</a:t>
            </a: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Imre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elnök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MTA-VEAB Társadalomtudományi Szakbizottság</a:t>
            </a:r>
          </a:p>
          <a:p>
            <a:pPr eaLnBrk="1" hangingPunct="1">
              <a:spcBef>
                <a:spcPct val="0"/>
              </a:spcBef>
            </a:pPr>
            <a:endParaRPr lang="hu-HU" sz="2800" b="1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sz="2800" b="1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sz="2800" b="1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sz="2500" b="1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sz="2500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hu-HU" sz="2500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hu-HU" sz="2500" i="1" dirty="0" smtClean="0">
              <a:solidFill>
                <a:srgbClr val="7C5D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/>
            <a:endParaRPr lang="hu-HU" sz="2200" dirty="0" smtClean="0">
              <a:latin typeface="Times New Roman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071942"/>
            <a:ext cx="29527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három alapidő 3.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3. történelmi idő – kronológiai idő</a:t>
            </a:r>
          </a:p>
          <a:p>
            <a:pPr eaLnBrk="1" hangingPunct="1">
              <a:spcBef>
                <a:spcPts val="1200"/>
              </a:spcBef>
            </a:pPr>
            <a:r>
              <a:rPr lang="hu-HU" sz="2500" smtClean="0">
                <a:latin typeface="Times New Roman" pitchFamily="18" charset="0"/>
              </a:rPr>
              <a:t>elfogultság: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idő, mint a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történelem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embere ideje </a:t>
            </a: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a jelenlegi kro-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nologikus idő-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felfogásunk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forrása a zsi-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dó és a ke-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resztény vallás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folyamatossága</a:t>
            </a:r>
            <a:endParaRPr lang="hu-HU" sz="2500" b="1" smtClean="0">
              <a:latin typeface="Times New Roman" pitchFamily="18" charset="0"/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2133600"/>
            <a:ext cx="5113338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Idő mint metafora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b="1" i="1" smtClean="0">
                <a:latin typeface="Times New Roman" pitchFamily="18" charset="0"/>
              </a:rPr>
              <a:t>F. Braudel: </a:t>
            </a:r>
          </a:p>
          <a:p>
            <a:pPr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hosszú időtartam;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 rövid időtartam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hu-HU" sz="2500" i="1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    események;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    folyamatok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844675"/>
            <a:ext cx="4602163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egyidejűség kérdése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történelem egyenes adásban</a:t>
            </a: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Oroszlánszívű Richárd szobra Londonban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916113"/>
            <a:ext cx="432117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„birtokosa”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b="1" i="1" smtClean="0">
                <a:latin typeface="Times New Roman" pitchFamily="18" charset="0"/>
              </a:rPr>
              <a:t>Szent Lajos király: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„az idő ura, birtokosa”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„örök Jelen”</a:t>
            </a:r>
          </a:p>
          <a:p>
            <a:pPr eaLnBrk="1" hangingPunct="1">
              <a:buFont typeface="Wingdings 2" pitchFamily="18" charset="2"/>
              <a:buNone/>
            </a:pPr>
            <a:endParaRPr lang="hu-HU" sz="25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2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2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2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St. Denis temető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   dinasztiák: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   Meroving,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   Karoling,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   Capeting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213100"/>
            <a:ext cx="46799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908050"/>
            <a:ext cx="18684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268413"/>
            <a:ext cx="198596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Ágostoni időfelfogás 1.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múlt-jelen-jövő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„Ámde miképpen van ez a két idő, múlt és jövő, ha a múlt már nincsen és a jövő még nincsen? A jelen pedig, ha mindig jelenne maradna, s nem zuhanna a múltba, nem idő volna, hanem örökkévalóság. Ha tehát a jelen csak úgy lehet idő, ha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   múltba hanyatlik, miképpen mond-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juk róla, hogy létezik? Hiszen léte-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zésének oka éppen az, hogy nem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lesz. Nem mondjuk tehát valósá-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gos időnek, csak úgy, ha arra tö-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rekszik, hogy ne legyen.”</a:t>
            </a:r>
          </a:p>
          <a:p>
            <a:pPr algn="ctr" eaLnBrk="1" hangingPunct="1"/>
            <a:endParaRPr lang="hu-HU" sz="2200" i="1" smtClean="0">
              <a:latin typeface="Times New Roman" pitchFamily="18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1613" y="3500438"/>
            <a:ext cx="2365375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Ágostoni időfelfogás 2.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az aktuális anyagi idő és az időn kívüli örökkévaló kapcsolata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„Ámde el nem múlik semmi az örökkévalóságban, hanem jelen van minden. Teljes egészében jelenlévő idő azonban nincsen.”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3068638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44900"/>
            <a:ext cx="472440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Ágostoni időfelfogás 3.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z="2500" smtClean="0">
                <a:latin typeface="Times New Roman" pitchFamily="18" charset="0"/>
              </a:rPr>
              <a:t>idő-ontológia: külső idő (Kronos), belső idő (Kairos)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- a jelen kiterjesztése az idő egészére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az abszolút jelen kérdése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- az idő emberi tudat által való felfogása hajlamosít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      bennünket arra, hogy az abszolút jelenünkbe bezárt  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      módon abszolutizáljuk a különféle időtartamokat</a:t>
            </a:r>
          </a:p>
          <a:p>
            <a:pPr eaLnBrk="1" hangingPunct="1"/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349500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iránya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b="1" i="1" smtClean="0">
                <a:latin typeface="Times New Roman" pitchFamily="18" charset="0"/>
              </a:rPr>
              <a:t>Szent Ágoston:</a:t>
            </a:r>
            <a:r>
              <a:rPr lang="hu-HU" sz="2500" smtClean="0">
                <a:latin typeface="Times New Roman" pitchFamily="18" charset="0"/>
              </a:rPr>
              <a:t> a jövő felől a jelenen át a múlt felé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i="1" smtClean="0">
                <a:latin typeface="Times New Roman" pitchFamily="18" charset="0"/>
              </a:rPr>
              <a:t>	„Tehát abból, ami még nincsen, azon át, amelynek hiányzik tartama, és abba, ami már nem is létezik.”</a:t>
            </a:r>
          </a:p>
          <a:p>
            <a:pPr eaLnBrk="1" hangingPunct="1"/>
            <a:r>
              <a:rPr lang="hu-HU" sz="2500" b="1" i="1" smtClean="0">
                <a:latin typeface="Times New Roman" pitchFamily="18" charset="0"/>
              </a:rPr>
              <a:t>Edwin Hubble</a:t>
            </a:r>
            <a:r>
              <a:rPr lang="hu-HU" sz="2500" smtClean="0">
                <a:latin typeface="Times New Roman" pitchFamily="18" charset="0"/>
              </a:rPr>
              <a:t>, 1929: táguló világegyetem, távolodó galaxisok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44900"/>
            <a:ext cx="2143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155950"/>
            <a:ext cx="55753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Idő mint anyagiság 1.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időn kívül-belül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időfal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16113"/>
            <a:ext cx="41767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098925"/>
            <a:ext cx="34559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341438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7244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Idő mint anyagiság 2.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idő és üzlet  		 	</a:t>
            </a:r>
            <a:endParaRPr lang="hu-HU" sz="2500" smtClean="0"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  <a:sym typeface="Symbol" pitchFamily="18" charset="2"/>
              </a:rPr>
              <a:t>		          		</a:t>
            </a: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  <a:sym typeface="Symbol" pitchFamily="18" charset="2"/>
              </a:rPr>
              <a:t>	</a:t>
            </a:r>
          </a:p>
        </p:txBody>
      </p:sp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87550"/>
            <a:ext cx="6192838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268413"/>
            <a:ext cx="46085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 az idő…?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az idő mibenléte az idők végezetéig titok marad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- elismerjük, mint legnagyobb hatalmat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- kételkedünk is benne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2692400"/>
            <a:ext cx="532765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Idő mint anyagiság 2.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hu-HU" sz="2500" smtClean="0">
              <a:latin typeface="Times New Roman" pitchFamily="18" charset="0"/>
              <a:sym typeface="Symbol" pitchFamily="18" charset="2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  <a:sym typeface="Symbol" pitchFamily="18" charset="2"/>
              </a:rPr>
              <a:t>időkeret</a:t>
            </a:r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időérzet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  <a:sym typeface="Symbol" pitchFamily="18" charset="2"/>
              </a:rPr>
              <a:t>	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412875"/>
            <a:ext cx="3786187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412875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716338"/>
            <a:ext cx="39243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Idő mint anyagiság 3.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sebesség </a:t>
            </a:r>
            <a:endParaRPr lang="hu-HU" sz="2500" smtClean="0">
              <a:latin typeface="Times New Roman" pitchFamily="18" charset="0"/>
              <a:sym typeface="Symbol" pitchFamily="18" charset="2"/>
            </a:endParaRPr>
          </a:p>
          <a:p>
            <a:pPr eaLnBrk="1" hangingPunct="1"/>
            <a:r>
              <a:rPr lang="hu-HU" sz="2500" b="1" i="1" smtClean="0">
                <a:latin typeface="Times New Roman" pitchFamily="18" charset="0"/>
                <a:sym typeface="Symbol" pitchFamily="18" charset="2"/>
              </a:rPr>
              <a:t>Paul Virilio:</a:t>
            </a:r>
            <a:r>
              <a:rPr lang="hu-HU" sz="2500" smtClean="0">
                <a:latin typeface="Times New Roman" pitchFamily="18" charset="0"/>
                <a:sym typeface="Symbol" pitchFamily="18" charset="2"/>
              </a:rPr>
              <a:t> dromológia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420938"/>
            <a:ext cx="56769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284538"/>
            <a:ext cx="1857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Kant az időről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az idő az érzéki megismerés a priori formája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989138"/>
            <a:ext cx="5040313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Edmund Husserl elemzései 1.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1. az idő a tudat életének kontinuuma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989138"/>
            <a:ext cx="59055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Edmund Husserl elemzései 2.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2. az idő a múlt retenciója (megőrződés)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989138"/>
            <a:ext cx="4824412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Edmund Husserl elemzései 3.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3. az idő jövő protenciója (előre-vetítés)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89138"/>
            <a:ext cx="3559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636838"/>
            <a:ext cx="42481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Edmund Husserl elemzései 4.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képtudat és emlékezet – a vizuális nevelés fenomeno-lógiai kérdése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565400"/>
            <a:ext cx="4129088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1916113"/>
            <a:ext cx="43830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Heidegger időfelfogása 1.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			    Heidegger kunyhója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		                   Todtnaubergben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68413"/>
            <a:ext cx="3290887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989138"/>
            <a:ext cx="4319587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Heidegger időfelfogása 2.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Zeitlichkeit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Dasein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Sein zum Tode</a:t>
            </a: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endParaRPr lang="hu-HU" sz="2500" smtClean="0">
              <a:latin typeface="Times New Roman" pitchFamily="18" charset="0"/>
            </a:endParaRP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Gestell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(„állvány”)</a:t>
            </a:r>
            <a:endParaRPr lang="hu-HU" sz="2300" i="1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	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557338"/>
            <a:ext cx="496252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Emlékezet és idő 1.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eszkatologikus és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ciklikus idő</a:t>
            </a: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	Albrecht Dürer: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Az apokalipszis lovasai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3525" y="1484313"/>
            <a:ext cx="3665538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276475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fogalmának sokfélesége 1.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Internet és idő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205038"/>
            <a:ext cx="705643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Emlékezet és idő 2.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az emlékezet viszonya a múlt megváltoztathatatlan egészéhez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	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312988"/>
            <a:ext cx="5472113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Emlékezet és idő 3.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500" smtClean="0">
                <a:latin typeface="Times New Roman" pitchFamily="18" charset="0"/>
              </a:rPr>
              <a:t>memória: a megőrzött emlékek összessége</a:t>
            </a: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emlékezet-emlékezés: a múltra való reflektálódás módszere, eszköze</a:t>
            </a: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képeink időviszonyai jelentik az ablakot a világra	</a:t>
            </a: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hu-HU" sz="2500" b="1" i="1" smtClean="0">
              <a:latin typeface="Times New Roman" pitchFamily="18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284538"/>
            <a:ext cx="5113337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hu-H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KRONOSZ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643050"/>
            <a:ext cx="514353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hu-H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KAIROSZ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300" i="1" dirty="0" smtClean="0">
                <a:latin typeface="Times New Roman" pitchFamily="18" charset="0"/>
              </a:rPr>
              <a:t>	</a:t>
            </a:r>
          </a:p>
        </p:txBody>
      </p:sp>
      <p:pic>
        <p:nvPicPr>
          <p:cNvPr id="5" name="Kép 4" descr="http://upload.wikimedia.org/wikipedia/commons/thumb/a/aa/John_Bydell_-_Engraving_from_the_Goodly_Primer.png/250px-John_Bydell_-_Engraving_from_the_Goodly_Primer.pn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357298"/>
            <a:ext cx="72866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35100" y="260350"/>
            <a:ext cx="7499350" cy="59880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i="1" smtClean="0">
                <a:latin typeface="Times New Roman" pitchFamily="18" charset="0"/>
              </a:rPr>
              <a:t>Vörösmarty:</a:t>
            </a:r>
            <a:r>
              <a:rPr lang="hu-HU" sz="2500" smtClean="0">
                <a:latin typeface="Times New Roman" pitchFamily="18" charset="0"/>
              </a:rPr>
              <a:t> </a:t>
            </a:r>
            <a:r>
              <a:rPr lang="hu-HU" sz="2500" i="1" smtClean="0">
                <a:latin typeface="Times New Roman" pitchFamily="18" charset="0"/>
              </a:rPr>
              <a:t>„Emlékek nélkül múltunknak fénye csak árnyék.”</a:t>
            </a:r>
            <a:r>
              <a:rPr lang="hu-HU" sz="2300" i="1" smtClean="0">
                <a:latin typeface="Times New Roman" pitchFamily="18" charset="0"/>
              </a:rPr>
              <a:t>	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-11897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116388" y="123971050"/>
            <a:ext cx="27701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z Eur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pa 2020 strat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gia elind</a:t>
            </a:r>
            <a:r>
              <a:rPr lang="hu-HU" sz="700">
                <a:latin typeface="Arial"/>
              </a:rPr>
              <a:t>í</a:t>
            </a:r>
            <a:r>
              <a:rPr lang="hu-HU" sz="700">
                <a:latin typeface="Times"/>
              </a:rPr>
              <a:t>t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sa </a:t>
            </a:r>
            <a:r>
              <a:rPr lang="hu-HU" sz="700">
                <a:latin typeface="Arial"/>
              </a:rPr>
              <a:t>ú</a:t>
            </a:r>
            <a:r>
              <a:rPr lang="hu-HU" sz="700">
                <a:latin typeface="Times"/>
              </a:rPr>
              <a:t>j kih</a:t>
            </a:r>
            <a:r>
              <a:rPr lang="hu-HU" sz="700">
                <a:latin typeface="Arial"/>
              </a:rPr>
              <a:t>í</a:t>
            </a:r>
            <a:r>
              <a:rPr lang="hu-HU" sz="700">
                <a:latin typeface="Times"/>
              </a:rPr>
              <a:t>v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sok eg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sz sor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t hozza</a:t>
            </a:r>
          </a:p>
          <a:p>
            <a:pPr eaLnBrk="0" hangingPunct="0"/>
            <a:endParaRPr lang="hu-HU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116388" y="124121863"/>
            <a:ext cx="28082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a koh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zi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s politika sz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m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ra. A n</a:t>
            </a:r>
            <a:r>
              <a:rPr lang="hu-HU" sz="700">
                <a:latin typeface="Arial"/>
              </a:rPr>
              <a:t>ö</a:t>
            </a:r>
            <a:r>
              <a:rPr lang="hu-HU" sz="700">
                <a:latin typeface="Times"/>
              </a:rPr>
              <a:t>veked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st 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 foglalkoztat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st c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lz</a:t>
            </a:r>
            <a:r>
              <a:rPr lang="hu-HU" sz="700">
                <a:latin typeface="Arial"/>
              </a:rPr>
              <a:t>ó</a:t>
            </a:r>
            <a:endParaRPr lang="hu-HU" sz="700">
              <a:latin typeface="Times"/>
            </a:endParaRPr>
          </a:p>
          <a:p>
            <a:pPr eaLnBrk="0" hangingPunct="0"/>
            <a:endParaRPr lang="hu-HU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116388" y="124274263"/>
            <a:ext cx="28114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lisszaboni strat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gia tanuls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gaib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l okulva ez a politika hozz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j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rulhat</a:t>
            </a:r>
          </a:p>
          <a:p>
            <a:pPr eaLnBrk="0" hangingPunct="0"/>
            <a:endParaRPr lang="hu-HU"/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4116388" y="124434600"/>
            <a:ext cx="26447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az Eur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pa 2020 siker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hez az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ltal, hogy t</a:t>
            </a:r>
            <a:r>
              <a:rPr lang="hu-HU" sz="700">
                <a:latin typeface="Arial"/>
              </a:rPr>
              <a:t>ö</a:t>
            </a:r>
            <a:r>
              <a:rPr lang="hu-HU" sz="700">
                <a:latin typeface="Times"/>
              </a:rPr>
              <a:t>rekszik a gazdas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gi,</a:t>
            </a:r>
          </a:p>
          <a:p>
            <a:pPr eaLnBrk="0" hangingPunct="0"/>
            <a:endParaRPr lang="hu-HU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4116388" y="124587000"/>
            <a:ext cx="26892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a t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rsadalmi 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 a ter</a:t>
            </a:r>
            <a:r>
              <a:rPr lang="hu-HU" sz="700">
                <a:latin typeface="Arial"/>
              </a:rPr>
              <a:t>ü</a:t>
            </a:r>
            <a:r>
              <a:rPr lang="hu-HU" sz="700">
                <a:latin typeface="Times"/>
              </a:rPr>
              <a:t>leti koh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zi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 megteremt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re, ami mind az</a:t>
            </a:r>
          </a:p>
          <a:p>
            <a:pPr eaLnBrk="0" hangingPunct="0"/>
            <a:endParaRPr lang="hu-HU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4116388" y="124739400"/>
            <a:ext cx="27987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Eur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pa 2020 strat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gi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nak, mind a (m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 hat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lyban levő) Lisszaboni</a:t>
            </a:r>
          </a:p>
          <a:p>
            <a:pPr eaLnBrk="0" hangingPunct="0"/>
            <a:endParaRPr lang="hu-HU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4116388" y="124890213"/>
            <a:ext cx="239553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Szerződ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snek kimondott c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lja. Emellett a szerepv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llal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s</a:t>
            </a:r>
          </a:p>
          <a:p>
            <a:pPr eaLnBrk="0" hangingPunct="0"/>
            <a:endParaRPr lang="hu-HU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16388" y="125050550"/>
            <a:ext cx="26765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Arial"/>
              </a:rPr>
              <a:t>ö</a:t>
            </a:r>
            <a:r>
              <a:rPr lang="hu-HU" sz="700">
                <a:latin typeface="Times"/>
              </a:rPr>
              <a:t>szt</a:t>
            </a:r>
            <a:r>
              <a:rPr lang="hu-HU" sz="700">
                <a:latin typeface="Arial"/>
              </a:rPr>
              <a:t>ö</a:t>
            </a:r>
            <a:r>
              <a:rPr lang="hu-HU" sz="700">
                <a:latin typeface="Times"/>
              </a:rPr>
              <a:t>nz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hez is hozz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j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rulhat az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ltal, hogy bevonja a helyi 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</a:t>
            </a:r>
          </a:p>
          <a:p>
            <a:pPr eaLnBrk="0" hangingPunct="0"/>
            <a:endParaRPr lang="hu-HU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116388" y="125202950"/>
            <a:ext cx="238283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region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lis szinten 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rintett feleket 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s olyan k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zzelfoghat</a:t>
            </a:r>
            <a:r>
              <a:rPr lang="hu-HU" sz="700">
                <a:latin typeface="Arial"/>
              </a:rPr>
              <a:t>ó</a:t>
            </a:r>
            <a:endParaRPr lang="hu-HU" sz="700">
              <a:latin typeface="Times"/>
            </a:endParaRPr>
          </a:p>
          <a:p>
            <a:pPr eaLnBrk="0" hangingPunct="0"/>
            <a:endParaRPr lang="hu-HU"/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4116388" y="125355350"/>
            <a:ext cx="26955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eredm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nyeket k</a:t>
            </a:r>
            <a:r>
              <a:rPr lang="hu-HU" sz="700">
                <a:latin typeface="Arial"/>
              </a:rPr>
              <a:t>í</a:t>
            </a:r>
            <a:r>
              <a:rPr lang="hu-HU" sz="700">
                <a:latin typeface="Times"/>
              </a:rPr>
              <a:t>n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l, amelyek a helysz</a:t>
            </a:r>
            <a:r>
              <a:rPr lang="hu-HU" sz="700">
                <a:latin typeface="Arial"/>
              </a:rPr>
              <a:t>í</a:t>
            </a:r>
            <a:r>
              <a:rPr lang="hu-HU" sz="700">
                <a:latin typeface="Times"/>
              </a:rPr>
              <a:t>nen, az eur</a:t>
            </a:r>
            <a:r>
              <a:rPr lang="hu-HU" sz="700">
                <a:latin typeface="Arial"/>
              </a:rPr>
              <a:t>ó</a:t>
            </a:r>
            <a:r>
              <a:rPr lang="hu-HU" sz="700">
                <a:latin typeface="Times"/>
              </a:rPr>
              <a:t>pai polg</a:t>
            </a:r>
            <a:r>
              <a:rPr lang="hu-HU" sz="700">
                <a:latin typeface="Arial"/>
              </a:rPr>
              <a:t>á</a:t>
            </a:r>
            <a:r>
              <a:rPr lang="hu-HU" sz="700">
                <a:latin typeface="Times"/>
              </a:rPr>
              <a:t>rok</a:t>
            </a:r>
          </a:p>
          <a:p>
            <a:pPr eaLnBrk="0" hangingPunct="0"/>
            <a:endParaRPr lang="hu-HU"/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4116388" y="125506163"/>
            <a:ext cx="13350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700">
                <a:latin typeface="Times"/>
              </a:rPr>
              <a:t>k</a:t>
            </a:r>
            <a:r>
              <a:rPr lang="hu-HU" sz="700">
                <a:latin typeface="Arial"/>
              </a:rPr>
              <a:t>ö</a:t>
            </a:r>
            <a:r>
              <a:rPr lang="hu-HU" sz="700">
                <a:latin typeface="Times"/>
              </a:rPr>
              <a:t>rnyezet</a:t>
            </a:r>
            <a:r>
              <a:rPr lang="hu-HU" sz="700">
                <a:latin typeface="Arial"/>
              </a:rPr>
              <a:t>é</a:t>
            </a:r>
            <a:r>
              <a:rPr lang="hu-HU" sz="700">
                <a:latin typeface="Times"/>
              </a:rPr>
              <a:t>ben jelentkeznek. </a:t>
            </a:r>
            <a:endParaRPr lang="hu-HU"/>
          </a:p>
        </p:txBody>
      </p:sp>
      <p:pic>
        <p:nvPicPr>
          <p:cNvPr id="62482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1125538"/>
            <a:ext cx="3070225" cy="5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8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0888" y="1125538"/>
            <a:ext cx="4389437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1403350" y="2636838"/>
            <a:ext cx="7407275" cy="1471612"/>
          </a:xfrm>
        </p:spPr>
        <p:txBody>
          <a:bodyPr/>
          <a:lstStyle/>
          <a:p>
            <a:pPr eaLnBrk="1" hangingPunct="1">
              <a:defRPr/>
            </a:pPr>
            <a:r>
              <a:rPr lang="hu-HU" sz="4400" dirty="0" smtClean="0">
                <a:latin typeface="Times New Roman" pitchFamily="18" charset="0"/>
                <a:cs typeface="Times New Roman" pitchFamily="18" charset="0"/>
              </a:rPr>
              <a:t>Köszönöm a figyelmet!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fogalmának sokfélesége 2.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fizikai idő</a:t>
            </a:r>
          </a:p>
          <a:p>
            <a:pPr eaLnBrk="1" hangingPunct="1"/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864235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fogalmának sokfélesége 3.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biológiai idő</a:t>
            </a:r>
          </a:p>
          <a:p>
            <a:pPr eaLnBrk="1" hangingPunct="1"/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89138"/>
            <a:ext cx="5111750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973263"/>
            <a:ext cx="30241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629150"/>
            <a:ext cx="302577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fogalmának sokfélesége 4.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filozófiai idő</a:t>
            </a:r>
          </a:p>
          <a:p>
            <a:pPr eaLnBrk="1" hangingPunct="1"/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459898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141663"/>
            <a:ext cx="453707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Az idő fogalmának sokfélesége 5.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hu-HU" sz="2500" smtClean="0">
                <a:latin typeface="Times New Roman" pitchFamily="18" charset="0"/>
              </a:rPr>
              <a:t>irodalmi idő</a:t>
            </a:r>
          </a:p>
          <a:p>
            <a:pPr eaLnBrk="1" hangingPunct="1"/>
            <a:endParaRPr lang="hu-HU" sz="2200" smtClean="0">
              <a:latin typeface="Times New Roman" pitchFamily="18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779713"/>
            <a:ext cx="4968875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38" y="1989138"/>
            <a:ext cx="35369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három alapidő 1.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1. kozmikus idő – makroidő</a:t>
            </a:r>
          </a:p>
          <a:p>
            <a:pPr eaLnBrk="1" hangingPunct="1">
              <a:spcBef>
                <a:spcPts val="1200"/>
              </a:spcBef>
            </a:pPr>
            <a:r>
              <a:rPr lang="hu-HU" sz="2500" smtClean="0">
                <a:latin typeface="Times New Roman" pitchFamily="18" charset="0"/>
              </a:rPr>
              <a:t>idő és gravitáció: e két erőkeret biztosítja a kozmosz egységes szerkezetének fennmaradását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141663"/>
            <a:ext cx="3810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852738"/>
            <a:ext cx="4824412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35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 három alapidő 2.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hu-HU" sz="2500" b="1" smtClean="0">
                <a:latin typeface="Times New Roman" pitchFamily="18" charset="0"/>
              </a:rPr>
              <a:t>2. biológiai idő – nemzedékek ideje</a:t>
            </a:r>
          </a:p>
          <a:p>
            <a:pPr eaLnBrk="1" hangingPunct="1">
              <a:spcBef>
                <a:spcPts val="1200"/>
              </a:spcBef>
            </a:pPr>
            <a:r>
              <a:rPr lang="hu-HU" sz="2500" smtClean="0">
                <a:latin typeface="Times New Roman" pitchFamily="18" charset="0"/>
              </a:rPr>
              <a:t>az emberi dimenzió közvetlen ideje általában az átlag-életkor, illetve a nemzedékek ideje</a:t>
            </a:r>
          </a:p>
          <a:p>
            <a:pPr eaLnBrk="1" hangingPunct="1"/>
            <a:r>
              <a:rPr lang="hu-HU" sz="2500" smtClean="0">
                <a:latin typeface="Times New Roman" pitchFamily="18" charset="0"/>
              </a:rPr>
              <a:t>beszűkült a kulturális emlékezetben megőrzött időfel-fogás </a:t>
            </a:r>
            <a:r>
              <a:rPr lang="hu-HU" sz="250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sz="2500" smtClean="0">
                <a:latin typeface="Times New Roman" pitchFamily="18" charset="0"/>
              </a:rPr>
              <a:t>a mai ko-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rok embere a kul-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turális emlékezet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idő-referenciája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szempontjából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500" smtClean="0">
                <a:latin typeface="Times New Roman" pitchFamily="18" charset="0"/>
              </a:rPr>
              <a:t>	visszafejlődött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hu-HU" sz="25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z="2300" i="1" smtClean="0">
                <a:latin typeface="Times New Roman" pitchFamily="18" charset="0"/>
              </a:rPr>
              <a:t>		     5 generáció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357563"/>
            <a:ext cx="4456112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pforduló">
  <a:themeElements>
    <a:clrScheme name="Egyéni 7. séma">
      <a:dk1>
        <a:sysClr val="windowText" lastClr="000000"/>
      </a:dk1>
      <a:lt1>
        <a:srgbClr val="FBF5DD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Napfordul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apfordul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500</TotalTime>
  <Words>491</Words>
  <Application>Microsoft Office PowerPoint</Application>
  <PresentationFormat>Diavetítés a képernyőre (4:3 oldalarány)</PresentationFormat>
  <Paragraphs>224</Paragraphs>
  <Slides>35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Napforduló</vt:lpstr>
      <vt:lpstr>Mentális fenntarthatóság és az időviszonyok</vt:lpstr>
      <vt:lpstr>Mi az idő…?</vt:lpstr>
      <vt:lpstr>Az idő fogalmának sokfélesége 1.</vt:lpstr>
      <vt:lpstr>Az idő fogalmának sokfélesége 2.</vt:lpstr>
      <vt:lpstr>Az idő fogalmának sokfélesége 3.</vt:lpstr>
      <vt:lpstr>Az idő fogalmának sokfélesége 4.</vt:lpstr>
      <vt:lpstr>Az idő fogalmának sokfélesége 5.</vt:lpstr>
      <vt:lpstr>A három alapidő 1.</vt:lpstr>
      <vt:lpstr>A három alapidő 2.</vt:lpstr>
      <vt:lpstr>A három alapidő 3.</vt:lpstr>
      <vt:lpstr>Idő mint metafora</vt:lpstr>
      <vt:lpstr>Az egyidejűség kérdése</vt:lpstr>
      <vt:lpstr>Az idő „birtokosa”</vt:lpstr>
      <vt:lpstr>Ágostoni időfelfogás 1.</vt:lpstr>
      <vt:lpstr>Ágostoni időfelfogás 2.</vt:lpstr>
      <vt:lpstr>Ágostoni időfelfogás 3.</vt:lpstr>
      <vt:lpstr>Az idő iránya</vt:lpstr>
      <vt:lpstr>Idő mint anyagiság 1.</vt:lpstr>
      <vt:lpstr>Idő mint anyagiság 2.</vt:lpstr>
      <vt:lpstr>Idő mint anyagiság 2.</vt:lpstr>
      <vt:lpstr>Idő mint anyagiság 3.</vt:lpstr>
      <vt:lpstr>Kant az időről</vt:lpstr>
      <vt:lpstr>Edmund Husserl elemzései 1.</vt:lpstr>
      <vt:lpstr>Edmund Husserl elemzései 2.</vt:lpstr>
      <vt:lpstr>Edmund Husserl elemzései 3.</vt:lpstr>
      <vt:lpstr>Edmund Husserl elemzései 4.</vt:lpstr>
      <vt:lpstr>Heidegger időfelfogása 1.</vt:lpstr>
      <vt:lpstr>Heidegger időfelfogása 2.</vt:lpstr>
      <vt:lpstr>Emlékezet és idő 1.</vt:lpstr>
      <vt:lpstr>Emlékezet és idő 2.</vt:lpstr>
      <vt:lpstr>Emlékezet és idő 3.</vt:lpstr>
      <vt:lpstr>KRONOSZ</vt:lpstr>
      <vt:lpstr>KAIROSZ</vt:lpstr>
      <vt:lpstr>34. dia</vt:lpstr>
      <vt:lpstr>Köszönöm a figyelmet! </vt:lpstr>
    </vt:vector>
  </TitlesOfParts>
  <Company>Foglalkoztatási Hivatal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Filozófiatörténet</dc:title>
  <dc:creator>Rendszergazda</dc:creator>
  <cp:lastModifiedBy>Tanszek</cp:lastModifiedBy>
  <cp:revision>127</cp:revision>
  <dcterms:created xsi:type="dcterms:W3CDTF">2011-09-07T13:00:48Z</dcterms:created>
  <dcterms:modified xsi:type="dcterms:W3CDTF">2019-03-20T06:49:25Z</dcterms:modified>
</cp:coreProperties>
</file>