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267" r:id="rId3"/>
    <p:sldId id="257" r:id="rId4"/>
    <p:sldId id="281" r:id="rId5"/>
    <p:sldId id="268" r:id="rId6"/>
    <p:sldId id="287" r:id="rId7"/>
    <p:sldId id="269" r:id="rId8"/>
    <p:sldId id="270" r:id="rId9"/>
    <p:sldId id="289" r:id="rId10"/>
    <p:sldId id="271" r:id="rId11"/>
    <p:sldId id="290" r:id="rId12"/>
    <p:sldId id="272" r:id="rId13"/>
    <p:sldId id="291" r:id="rId14"/>
    <p:sldId id="274" r:id="rId15"/>
    <p:sldId id="288" r:id="rId16"/>
    <p:sldId id="275" r:id="rId17"/>
    <p:sldId id="276" r:id="rId18"/>
    <p:sldId id="277" r:id="rId19"/>
    <p:sldId id="278" r:id="rId20"/>
    <p:sldId id="280" r:id="rId21"/>
    <p:sldId id="279" r:id="rId22"/>
    <p:sldId id="258" r:id="rId23"/>
    <p:sldId id="264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ECA4A-43CF-415A-AD7E-90C8F293E47E}" type="datetimeFigureOut">
              <a:rPr lang="hu-HU" smtClean="0"/>
              <a:pPr/>
              <a:t>2019.03.21.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067FB-00FE-4C0A-86C3-64D543F2D07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9584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E052-9165-47DF-BAFA-840F2A82F1D2}" type="datetime1">
              <a:rPr lang="hu-HU" smtClean="0"/>
              <a:pPr/>
              <a:t>2019.03.21.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8291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427D-F63A-42DF-A82E-D03D458481D6}" type="datetime1">
              <a:rPr lang="hu-HU" smtClean="0"/>
              <a:pPr/>
              <a:t>2019.03.21.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0816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F372-FFE0-48B3-A8D9-36A93113D5F5}" type="datetime1">
              <a:rPr lang="hu-HU" smtClean="0"/>
              <a:pPr/>
              <a:t>2019.03.21.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0651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F835-6CE6-4848-9C2C-051148ED2A04}" type="datetime1">
              <a:rPr lang="hu-HU" smtClean="0"/>
              <a:pPr/>
              <a:t>2019.03.21.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941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6D4BD-0990-4C8D-A2E8-9EEBB331CBFE}" type="datetime1">
              <a:rPr lang="hu-HU" smtClean="0"/>
              <a:pPr/>
              <a:t>2019.03.21.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7667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5342-3723-453F-800E-D80EFAE8C015}" type="datetime1">
              <a:rPr lang="hu-HU" smtClean="0"/>
              <a:pPr/>
              <a:t>2019.03.21.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9814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226F-1EE0-44AB-9933-84AC2687F91C}" type="datetime1">
              <a:rPr lang="hu-HU" smtClean="0"/>
              <a:pPr/>
              <a:t>2019.03.21.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0694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721A-EB7D-41EE-B6C6-1C35CBBEEAB6}" type="datetime1">
              <a:rPr lang="hu-HU" smtClean="0"/>
              <a:pPr/>
              <a:t>2019.03.21.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8193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E9A7-F00B-4A51-AE5C-E4D2F5FB69DD}" type="datetime1">
              <a:rPr lang="hu-HU" smtClean="0"/>
              <a:pPr/>
              <a:t>2019.03.21.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2541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93F1-C32A-4771-BAF6-80E8EB032865}" type="datetime1">
              <a:rPr lang="hu-HU" smtClean="0"/>
              <a:pPr/>
              <a:t>2019.03.21.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801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BBCB-08DB-412E-A850-CD9549FF32A9}" type="datetime1">
              <a:rPr lang="hu-HU" smtClean="0"/>
              <a:pPr/>
              <a:t>2019.03.21.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2628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081B4-4977-4891-A5F2-05864497937B}" type="datetime1">
              <a:rPr lang="hu-HU" smtClean="0"/>
              <a:pPr/>
              <a:t>2019.03.21.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0586-A925-491C-8856-061522E3ACD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4382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00034" y="428605"/>
            <a:ext cx="8143932" cy="200026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 </a:t>
            </a:r>
            <a:br>
              <a:rPr lang="hu-HU" b="1" dirty="0" smtClean="0"/>
            </a:br>
            <a:r>
              <a:rPr lang="hu-HU" sz="3600" b="1" dirty="0" smtClean="0"/>
              <a:t>„ÉRTÉKES ÉLET” </a:t>
            </a:r>
            <a:br>
              <a:rPr lang="hu-HU" sz="3600" b="1" dirty="0" smtClean="0"/>
            </a:br>
            <a:r>
              <a:rPr lang="hu-HU" sz="3600" b="1" dirty="0" smtClean="0"/>
              <a:t>KONFERENCIA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b="1" dirty="0" smtClean="0"/>
              <a:t>Előadások az Értéktudomány, Méréstudomány, és a Minőségügy területéről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8596" y="2928934"/>
            <a:ext cx="8143932" cy="2709866"/>
          </a:xfrm>
        </p:spPr>
        <p:txBody>
          <a:bodyPr>
            <a:normAutofit fontScale="92500" lnSpcReduction="10000"/>
          </a:bodyPr>
          <a:lstStyle/>
          <a:p>
            <a:r>
              <a:rPr lang="hu-HU" sz="3900" b="1" i="1" dirty="0" smtClean="0">
                <a:solidFill>
                  <a:schemeClr val="tx1"/>
                </a:solidFill>
              </a:rPr>
              <a:t>ÉRTÉKES ÉLET</a:t>
            </a:r>
          </a:p>
          <a:p>
            <a:r>
              <a:rPr lang="hu-HU" sz="3900" b="1" i="1" dirty="0" smtClean="0">
                <a:solidFill>
                  <a:schemeClr val="tx1"/>
                </a:solidFill>
              </a:rPr>
              <a:t>egy kiváló tudós gazdag életművéről </a:t>
            </a:r>
          </a:p>
          <a:p>
            <a:endParaRPr lang="hu-HU" b="1" i="1" dirty="0" smtClean="0"/>
          </a:p>
          <a:p>
            <a:r>
              <a:rPr lang="hu-HU" b="1" i="1" dirty="0" smtClean="0"/>
              <a:t>Prof. Dr. Veress Gábor</a:t>
            </a:r>
          </a:p>
          <a:p>
            <a:r>
              <a:rPr lang="hu-HU" b="1" i="1" dirty="0" smtClean="0"/>
              <a:t>egyetemi tanár  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A tartalmas gondolkodás, 1984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Szavak.. gondolatok, ..</a:t>
            </a:r>
          </a:p>
          <a:p>
            <a:r>
              <a:rPr lang="hu-HU" dirty="0" smtClean="0"/>
              <a:t>A  belső beszéd mint gondolkodásállapot</a:t>
            </a:r>
          </a:p>
          <a:p>
            <a:r>
              <a:rPr lang="hu-HU" dirty="0" smtClean="0"/>
              <a:t>Gondolkodás…</a:t>
            </a:r>
          </a:p>
          <a:p>
            <a:r>
              <a:rPr lang="hu-HU" dirty="0" smtClean="0"/>
              <a:t>Intelligencia, </a:t>
            </a:r>
          </a:p>
          <a:p>
            <a:r>
              <a:rPr lang="hu-HU" dirty="0" smtClean="0"/>
              <a:t>Kreativitás,…</a:t>
            </a:r>
          </a:p>
          <a:p>
            <a:r>
              <a:rPr lang="hu-HU" dirty="0" smtClean="0"/>
              <a:t>Észjárás,…</a:t>
            </a:r>
          </a:p>
          <a:p>
            <a:r>
              <a:rPr lang="hu-HU" dirty="0" smtClean="0"/>
              <a:t>Kulturális különbségek…</a:t>
            </a:r>
          </a:p>
          <a:p>
            <a:r>
              <a:rPr lang="hu-HU" i="1" dirty="0" smtClean="0"/>
              <a:t>Mintegy 700 </a:t>
            </a:r>
            <a:r>
              <a:rPr lang="hu-HU" i="1" dirty="0" smtClean="0"/>
              <a:t>irodalom</a:t>
            </a:r>
            <a:endParaRPr lang="hu-HU" i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2188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 descr="IMG_44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0381" y="215069"/>
            <a:ext cx="4433321" cy="5911095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Az értelem mérése, 1991 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Mérés,  becslés, valószínűség </a:t>
            </a:r>
          </a:p>
          <a:p>
            <a:r>
              <a:rPr lang="hu-HU" dirty="0" smtClean="0"/>
              <a:t>Képességek eloszlása</a:t>
            </a:r>
          </a:p>
          <a:p>
            <a:r>
              <a:rPr lang="hu-HU" dirty="0" smtClean="0"/>
              <a:t>Az értelmi fejlettség mérése</a:t>
            </a:r>
          </a:p>
          <a:p>
            <a:r>
              <a:rPr lang="hu-HU" dirty="0" smtClean="0"/>
              <a:t>Intelligencia mérése, intelligencia hányados</a:t>
            </a:r>
          </a:p>
          <a:p>
            <a:r>
              <a:rPr lang="hu-HU" dirty="0" smtClean="0"/>
              <a:t>Tesztelmélet </a:t>
            </a:r>
          </a:p>
          <a:p>
            <a:r>
              <a:rPr lang="hu-HU" dirty="0" smtClean="0"/>
              <a:t>Intelligencia viszály, </a:t>
            </a:r>
            <a:r>
              <a:rPr lang="hu-HU" dirty="0" err="1" smtClean="0"/>
              <a:t>kultúrsemleges</a:t>
            </a:r>
            <a:r>
              <a:rPr lang="hu-HU" dirty="0" smtClean="0"/>
              <a:t> tesztek? 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 descr="IMG_44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85728"/>
            <a:ext cx="4500594" cy="6000792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Vélemények mérlegen, 1996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5786" y="1357298"/>
            <a:ext cx="7901014" cy="4768865"/>
          </a:xfrm>
        </p:spPr>
        <p:txBody>
          <a:bodyPr>
            <a:normAutofit/>
          </a:bodyPr>
          <a:lstStyle/>
          <a:p>
            <a:r>
              <a:rPr lang="hu-HU" dirty="0" smtClean="0"/>
              <a:t>Közvélemény</a:t>
            </a:r>
          </a:p>
          <a:p>
            <a:r>
              <a:rPr lang="hu-HU" dirty="0" smtClean="0"/>
              <a:t>Közvélemény kutatás</a:t>
            </a:r>
          </a:p>
          <a:p>
            <a:pPr>
              <a:buNone/>
            </a:pPr>
            <a:r>
              <a:rPr lang="hu-HU" dirty="0" smtClean="0"/>
              <a:t>        Mintavétel</a:t>
            </a:r>
          </a:p>
          <a:p>
            <a:pPr>
              <a:buNone/>
            </a:pPr>
            <a:r>
              <a:rPr lang="hu-HU" dirty="0" smtClean="0"/>
              <a:t>        Kérdőív</a:t>
            </a:r>
          </a:p>
          <a:p>
            <a:pPr>
              <a:buNone/>
            </a:pPr>
            <a:r>
              <a:rPr lang="hu-HU" dirty="0" smtClean="0"/>
              <a:t>        Kérdezés </a:t>
            </a:r>
          </a:p>
          <a:p>
            <a:r>
              <a:rPr lang="hu-HU" dirty="0" smtClean="0"/>
              <a:t>….</a:t>
            </a:r>
          </a:p>
          <a:p>
            <a:r>
              <a:rPr lang="hu-HU" dirty="0" smtClean="0"/>
              <a:t>Politikai témák a közvélemény kutatásban</a:t>
            </a:r>
          </a:p>
          <a:p>
            <a:r>
              <a:rPr lang="hu-HU" dirty="0" smtClean="0"/>
              <a:t>A közvélemény kutatás etikája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 descr="IMG_44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14290"/>
            <a:ext cx="4786346" cy="6381795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A kérdőíves módszer, 2004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sz="4000" dirty="0" smtClean="0"/>
              <a:t>A kérdőív szerkezete</a:t>
            </a:r>
          </a:p>
          <a:p>
            <a:r>
              <a:rPr lang="hu-HU" sz="4000" dirty="0" smtClean="0"/>
              <a:t>Nyitott és zárt kérdések</a:t>
            </a:r>
          </a:p>
          <a:p>
            <a:r>
              <a:rPr lang="hu-HU" sz="4000" dirty="0" smtClean="0"/>
              <a:t> Semleges kérdés hatása</a:t>
            </a:r>
          </a:p>
          <a:p>
            <a:r>
              <a:rPr lang="hu-HU" sz="4000" dirty="0" smtClean="0"/>
              <a:t> Válaszmegtagadás, véleményhiány, hamis válasz</a:t>
            </a:r>
          </a:p>
          <a:p>
            <a:r>
              <a:rPr lang="hu-HU" sz="4000" dirty="0" smtClean="0"/>
              <a:t>Mérési skálák, értékek skálázása, …</a:t>
            </a:r>
          </a:p>
          <a:p>
            <a:pPr>
              <a:buNone/>
            </a:pPr>
            <a:endParaRPr lang="hu-HU" sz="4000" dirty="0" smtClean="0"/>
          </a:p>
          <a:p>
            <a:pPr>
              <a:buNone/>
            </a:pPr>
            <a:r>
              <a:rPr lang="hu-HU" sz="4000" dirty="0" smtClean="0"/>
              <a:t>„Sem a kérdés szövegének, sem a kérdezés</a:t>
            </a:r>
          </a:p>
          <a:p>
            <a:pPr>
              <a:buNone/>
            </a:pPr>
            <a:r>
              <a:rPr lang="hu-HU" sz="4000" dirty="0" smtClean="0"/>
              <a:t>körülményeinek, sem a kérdező személynek </a:t>
            </a:r>
          </a:p>
          <a:p>
            <a:pPr>
              <a:buNone/>
            </a:pPr>
            <a:r>
              <a:rPr lang="hu-HU" sz="4000" dirty="0" smtClean="0"/>
              <a:t>nem volna szabad befolyásolnia a válaszokat.” (41 o.)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4900" b="1" dirty="0" smtClean="0"/>
              <a:t>ÉRTÉKES TUDOMÁNYOS ÉLET</a:t>
            </a:r>
            <a:r>
              <a:rPr lang="hu-HU" b="1" i="1" dirty="0" smtClean="0"/>
              <a:t/>
            </a:r>
            <a:br>
              <a:rPr lang="hu-HU" b="1" i="1" dirty="0" smtClean="0"/>
            </a:b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Széleskörű ismeretszerzés </a:t>
            </a:r>
          </a:p>
          <a:p>
            <a:r>
              <a:rPr lang="hu-HU" dirty="0" smtClean="0"/>
              <a:t>Ok-okozatok logikai elemzése</a:t>
            </a:r>
          </a:p>
          <a:p>
            <a:r>
              <a:rPr lang="hu-HU" dirty="0" smtClean="0"/>
              <a:t>Gondos fogalomalkotás </a:t>
            </a:r>
          </a:p>
          <a:p>
            <a:r>
              <a:rPr lang="hu-HU" dirty="0" smtClean="0"/>
              <a:t>Előítélet- és személyiség-mentes, objektív  tudományos érvelés</a:t>
            </a:r>
          </a:p>
          <a:p>
            <a:r>
              <a:rPr lang="hu-HU" dirty="0" smtClean="0"/>
              <a:t>Nem az </a:t>
            </a:r>
            <a:r>
              <a:rPr lang="hu-HU" dirty="0" err="1" smtClean="0"/>
              <a:t>impakt</a:t>
            </a:r>
            <a:r>
              <a:rPr lang="hu-HU" dirty="0" smtClean="0"/>
              <a:t> faktorokat gyűjtötte, hanem </a:t>
            </a:r>
            <a:r>
              <a:rPr lang="hu-HU" dirty="0" smtClean="0"/>
              <a:t>ismeretterjesztő</a:t>
            </a:r>
            <a:r>
              <a:rPr lang="hu-HU" dirty="0" smtClean="0"/>
              <a:t> </a:t>
            </a:r>
            <a:r>
              <a:rPr lang="hu-HU" dirty="0" smtClean="0"/>
              <a:t>munkáival a hazai tudományos életet segítette</a:t>
            </a:r>
          </a:p>
          <a:p>
            <a:r>
              <a:rPr lang="hu-HU" b="1" i="1" dirty="0" smtClean="0"/>
              <a:t>Munkáira sok hivatkozás  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 smtClean="0"/>
              <a:t>ÉRTÉKES SZAKMAI ÉLET </a:t>
            </a:r>
            <a:endParaRPr lang="hu-HU" sz="4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Mások tiszteletben tartása </a:t>
            </a:r>
          </a:p>
          <a:p>
            <a:r>
              <a:rPr lang="hu-HU" dirty="0" smtClean="0"/>
              <a:t>Mások véleményének figyelembe vétele</a:t>
            </a:r>
          </a:p>
          <a:p>
            <a:r>
              <a:rPr lang="hu-HU" dirty="0" smtClean="0"/>
              <a:t>Becsületesség </a:t>
            </a:r>
          </a:p>
          <a:p>
            <a:r>
              <a:rPr lang="hu-HU" dirty="0" smtClean="0"/>
              <a:t>Őszinteség </a:t>
            </a:r>
          </a:p>
          <a:p>
            <a:r>
              <a:rPr lang="hu-HU" dirty="0" smtClean="0"/>
              <a:t>Megbízhatóság </a:t>
            </a:r>
          </a:p>
          <a:p>
            <a:r>
              <a:rPr lang="hu-HU" dirty="0" smtClean="0"/>
              <a:t>Szolgálatkészség </a:t>
            </a:r>
          </a:p>
          <a:p>
            <a:r>
              <a:rPr lang="hu-HU" dirty="0" smtClean="0"/>
              <a:t> (túlzott) szerénység </a:t>
            </a:r>
          </a:p>
          <a:p>
            <a:r>
              <a:rPr lang="hu-HU" dirty="0" smtClean="0"/>
              <a:t> (a magánélet elhallgatása)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b="1" dirty="0" smtClean="0"/>
              <a:t>HÁLA</a:t>
            </a:r>
            <a:r>
              <a:rPr lang="hu-HU" b="1" dirty="0" smtClean="0"/>
              <a:t>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Példamutató szakmai élet</a:t>
            </a:r>
          </a:p>
          <a:p>
            <a:r>
              <a:rPr lang="hu-HU" dirty="0" smtClean="0"/>
              <a:t>Jelentős tudományos </a:t>
            </a:r>
            <a:r>
              <a:rPr lang="hu-HU" b="1" dirty="0" smtClean="0"/>
              <a:t>értékteremtő </a:t>
            </a:r>
            <a:r>
              <a:rPr lang="hu-HU" dirty="0" smtClean="0"/>
              <a:t>tevékenység</a:t>
            </a:r>
          </a:p>
          <a:p>
            <a:r>
              <a:rPr lang="hu-HU" dirty="0" smtClean="0"/>
              <a:t>Számos új, fontos tudományos ismeret átadása </a:t>
            </a:r>
          </a:p>
          <a:p>
            <a:r>
              <a:rPr lang="hu-HU" dirty="0" smtClean="0"/>
              <a:t>Kérdésekre őszinte, gyors válaszadás</a:t>
            </a:r>
          </a:p>
          <a:p>
            <a:r>
              <a:rPr lang="hu-HU" dirty="0" smtClean="0"/>
              <a:t>Önzetlen, megbízható kapcsolat </a:t>
            </a:r>
          </a:p>
          <a:p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ELŐSZÓ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357717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Moszkva, 1970</a:t>
            </a:r>
          </a:p>
          <a:p>
            <a:r>
              <a:rPr lang="hu-HU" dirty="0" smtClean="0"/>
              <a:t>BME 1980 táján</a:t>
            </a:r>
          </a:p>
          <a:p>
            <a:r>
              <a:rPr lang="hu-HU" dirty="0" smtClean="0"/>
              <a:t>MAB Minőségbiztosítási Tanácsadó Bizottság tagja 1995-2000</a:t>
            </a:r>
          </a:p>
          <a:p>
            <a:r>
              <a:rPr lang="hu-HU" dirty="0" smtClean="0"/>
              <a:t>Veszprémi Egyetem 1995-2000</a:t>
            </a:r>
          </a:p>
          <a:p>
            <a:r>
              <a:rPr lang="hu-HU" dirty="0" smtClean="0"/>
              <a:t>Veszprémi Hittudományi Főiskola 2000-től</a:t>
            </a:r>
          </a:p>
          <a:p>
            <a:r>
              <a:rPr lang="hu-HU" i="1" dirty="0" smtClean="0"/>
              <a:t>Túlzott szerénysége miatt nem tudok eleget </a:t>
            </a:r>
          </a:p>
          <a:p>
            <a:pPr>
              <a:buNone/>
            </a:pPr>
            <a:r>
              <a:rPr lang="hu-HU" dirty="0" smtClean="0"/>
              <a:t>   </a:t>
            </a:r>
            <a:r>
              <a:rPr lang="hu-HU" i="1" dirty="0" smtClean="0"/>
              <a:t> (Bizonytalan adatok) </a:t>
            </a:r>
            <a:endParaRPr lang="hu-HU" i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85852" y="642918"/>
            <a:ext cx="7400948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dirty="0" smtClean="0"/>
              <a:t> </a:t>
            </a:r>
            <a:r>
              <a:rPr lang="hu-HU" sz="4800" b="1" dirty="0" smtClean="0"/>
              <a:t>KÖSZÖNET</a:t>
            </a:r>
          </a:p>
          <a:p>
            <a:pPr algn="ctr">
              <a:buNone/>
            </a:pPr>
            <a:endParaRPr lang="hu-HU" b="1" dirty="0" smtClean="0"/>
          </a:p>
          <a:p>
            <a:r>
              <a:rPr lang="hu-HU" b="1" dirty="0" smtClean="0"/>
              <a:t>Köszönöm az Istennek, hogy megismerhettelek! </a:t>
            </a:r>
          </a:p>
          <a:p>
            <a:r>
              <a:rPr lang="hu-HU" b="1" dirty="0" smtClean="0"/>
              <a:t>Köszönöm a barátságodat! </a:t>
            </a:r>
          </a:p>
          <a:p>
            <a:r>
              <a:rPr lang="hu-HU" b="1" dirty="0" smtClean="0"/>
              <a:t>Köszönjük példamutató életedet!</a:t>
            </a:r>
          </a:p>
          <a:p>
            <a:pPr>
              <a:buNone/>
            </a:pPr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00034" y="428605"/>
            <a:ext cx="8143932" cy="200026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 </a:t>
            </a:r>
            <a:br>
              <a:rPr lang="hu-HU" b="1" dirty="0" smtClean="0"/>
            </a:br>
            <a:r>
              <a:rPr lang="hu-HU" sz="3600" b="1" dirty="0" smtClean="0"/>
              <a:t>„ÉRTÉKES ÉLET” </a:t>
            </a:r>
            <a:br>
              <a:rPr lang="hu-HU" sz="3600" b="1" dirty="0" smtClean="0"/>
            </a:br>
            <a:r>
              <a:rPr lang="hu-HU" sz="3600" b="1" dirty="0" smtClean="0"/>
              <a:t>KONFERENCIA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b="1" dirty="0" smtClean="0"/>
              <a:t>Előadások az Értéktudomány, Méréstudomány, és a Minőségügy területéről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8596" y="2643182"/>
            <a:ext cx="8143932" cy="3357586"/>
          </a:xfrm>
        </p:spPr>
        <p:txBody>
          <a:bodyPr>
            <a:normAutofit lnSpcReduction="10000"/>
          </a:bodyPr>
          <a:lstStyle/>
          <a:p>
            <a:r>
              <a:rPr lang="hu-HU" sz="3900" b="1" i="1" dirty="0" smtClean="0">
                <a:solidFill>
                  <a:schemeClr val="tx1"/>
                </a:solidFill>
              </a:rPr>
              <a:t>ÉRTÉKES ÉLET</a:t>
            </a:r>
          </a:p>
          <a:p>
            <a:r>
              <a:rPr lang="hu-HU" sz="3900" b="1" i="1" dirty="0" smtClean="0">
                <a:solidFill>
                  <a:schemeClr val="tx1"/>
                </a:solidFill>
              </a:rPr>
              <a:t>egy kiváló tudós gazdag életművéről</a:t>
            </a:r>
          </a:p>
          <a:p>
            <a:r>
              <a:rPr lang="hu-HU" sz="5400" b="1" i="1" dirty="0" smtClean="0">
                <a:solidFill>
                  <a:schemeClr val="tx1"/>
                </a:solidFill>
              </a:rPr>
              <a:t>KÖSZÖNÖM A FIGYELMET! </a:t>
            </a:r>
          </a:p>
          <a:p>
            <a:r>
              <a:rPr lang="hu-HU" b="1" i="1" dirty="0" smtClean="0"/>
              <a:t>Prof. Dr. Veress Gábor</a:t>
            </a:r>
          </a:p>
          <a:p>
            <a:r>
              <a:rPr lang="hu-HU" b="1" i="1" dirty="0" smtClean="0"/>
              <a:t>egyetemi tanár  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HORVÁTH GYÖRGY MUNKÁI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2060848"/>
            <a:ext cx="7715200" cy="4065315"/>
          </a:xfrm>
        </p:spPr>
        <p:txBody>
          <a:bodyPr/>
          <a:lstStyle/>
          <a:p>
            <a:r>
              <a:rPr lang="hu-HU" dirty="0"/>
              <a:t>Kérdőíves adatfelvétel  - oktatási segédlet, Szeged, </a:t>
            </a:r>
            <a:r>
              <a:rPr lang="hu-HU" dirty="0" smtClean="0"/>
              <a:t>2004</a:t>
            </a:r>
            <a:r>
              <a:rPr lang="hu-HU" b="1" dirty="0"/>
              <a:t> </a:t>
            </a:r>
            <a:endParaRPr lang="hu-HU" dirty="0"/>
          </a:p>
          <a:p>
            <a:r>
              <a:rPr lang="hu-HU" dirty="0"/>
              <a:t>Politikai szociológia, 1998 (?)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55968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HORVÁTH GYÖRGY MUNKÁIRA HIVATKOZÁSOK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35696" y="2060848"/>
            <a:ext cx="6851104" cy="4065315"/>
          </a:xfrm>
        </p:spPr>
        <p:txBody>
          <a:bodyPr/>
          <a:lstStyle/>
          <a:p>
            <a:r>
              <a:rPr lang="hu-HU" dirty="0" smtClean="0"/>
              <a:t>SZIE</a:t>
            </a:r>
          </a:p>
          <a:p>
            <a:r>
              <a:rPr lang="hu-HU" dirty="0" smtClean="0"/>
              <a:t>PTE</a:t>
            </a:r>
          </a:p>
          <a:p>
            <a:r>
              <a:rPr lang="hu-HU" dirty="0" smtClean="0"/>
              <a:t>SZTE</a:t>
            </a:r>
          </a:p>
          <a:p>
            <a:r>
              <a:rPr lang="hu-HU" dirty="0" smtClean="0"/>
              <a:t>BME</a:t>
            </a:r>
          </a:p>
          <a:p>
            <a:r>
              <a:rPr lang="hu-HU" dirty="0" smtClean="0"/>
              <a:t>Kata János</a:t>
            </a:r>
          </a:p>
          <a:p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24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EGY KIVÁLÓ </a:t>
            </a:r>
            <a:r>
              <a:rPr lang="hu-HU" b="1" i="1" dirty="0" smtClean="0"/>
              <a:t>POLIHISZTOR</a:t>
            </a:r>
            <a:r>
              <a:rPr lang="hu-HU" b="1" dirty="0" smtClean="0"/>
              <a:t> TUDÓS GAZDAG ÉLETMŰVE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85852" y="1785926"/>
            <a:ext cx="6742532" cy="4368837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Horváth György: Személyiség és öntevékenység,  </a:t>
            </a:r>
            <a:endParaRPr lang="hu-HU" sz="2000" dirty="0" smtClean="0"/>
          </a:p>
          <a:p>
            <a:r>
              <a:rPr lang="hu-HU" sz="2000" b="1" dirty="0" smtClean="0"/>
              <a:t>Tankönyvkiadó, Budapest,1978</a:t>
            </a:r>
            <a:r>
              <a:rPr lang="hu-HU" sz="2000" dirty="0" smtClean="0"/>
              <a:t> </a:t>
            </a:r>
          </a:p>
          <a:p>
            <a:r>
              <a:rPr lang="hu-HU" sz="2000" b="1" dirty="0" smtClean="0"/>
              <a:t> </a:t>
            </a:r>
            <a:r>
              <a:rPr lang="hu-HU" sz="2000" dirty="0" smtClean="0"/>
              <a:t> </a:t>
            </a:r>
          </a:p>
          <a:p>
            <a:r>
              <a:rPr lang="hu-HU" sz="2000" b="1" dirty="0" smtClean="0"/>
              <a:t>Horváth György: A tananyag és a tankönyv struktúrája, </a:t>
            </a:r>
            <a:endParaRPr lang="hu-HU" sz="2000" dirty="0" smtClean="0"/>
          </a:p>
          <a:p>
            <a:r>
              <a:rPr lang="hu-HU" sz="2000" b="1" dirty="0" smtClean="0"/>
              <a:t>Tankönyvkiadó Vállalat, Budapest, 1982 </a:t>
            </a:r>
            <a:endParaRPr lang="hu-HU" sz="2000" dirty="0" smtClean="0"/>
          </a:p>
          <a:p>
            <a:r>
              <a:rPr lang="hu-HU" sz="2000" b="1" dirty="0" smtClean="0"/>
              <a:t> </a:t>
            </a:r>
            <a:r>
              <a:rPr lang="hu-HU" sz="2000" dirty="0" smtClean="0"/>
              <a:t> </a:t>
            </a:r>
          </a:p>
          <a:p>
            <a:r>
              <a:rPr lang="hu-HU" sz="2000" b="1" dirty="0" smtClean="0"/>
              <a:t>Horváth György: A tartalmas gondolkodás, </a:t>
            </a:r>
            <a:endParaRPr lang="hu-HU" sz="2000" dirty="0" smtClean="0"/>
          </a:p>
          <a:p>
            <a:r>
              <a:rPr lang="hu-HU" sz="2000" b="1" dirty="0" smtClean="0"/>
              <a:t>Tankönyvkiadó, Budapest, 1984</a:t>
            </a:r>
            <a:r>
              <a:rPr lang="hu-HU" sz="2000" dirty="0" smtClean="0"/>
              <a:t> </a:t>
            </a:r>
          </a:p>
          <a:p>
            <a:r>
              <a:rPr lang="hu-HU" sz="2000" b="1" dirty="0" smtClean="0"/>
              <a:t> </a:t>
            </a:r>
            <a:r>
              <a:rPr lang="hu-HU" sz="2000" dirty="0" smtClean="0"/>
              <a:t> </a:t>
            </a:r>
          </a:p>
          <a:p>
            <a:r>
              <a:rPr lang="hu-HU" sz="2000" b="1" dirty="0" smtClean="0"/>
              <a:t>Horváth György: Az értelem mérése, </a:t>
            </a:r>
            <a:endParaRPr lang="hu-HU" sz="2000" dirty="0" smtClean="0"/>
          </a:p>
          <a:p>
            <a:r>
              <a:rPr lang="hu-HU" sz="2000" b="1" dirty="0" smtClean="0"/>
              <a:t>Tankönyvkiadó, Budapest, 1991</a:t>
            </a:r>
            <a:r>
              <a:rPr lang="hu-HU" sz="2000" dirty="0" smtClean="0"/>
              <a:t> 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6328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EGY KIVÁLÓ </a:t>
            </a:r>
            <a:r>
              <a:rPr lang="hu-HU" b="1" i="1" dirty="0" smtClean="0"/>
              <a:t>POLIHISZTOR</a:t>
            </a:r>
            <a:r>
              <a:rPr lang="hu-HU" b="1" dirty="0" smtClean="0"/>
              <a:t> TUDÓS GAZDAG ÉLETMŰVE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85852" y="1785926"/>
            <a:ext cx="6742532" cy="4368837"/>
          </a:xfrm>
        </p:spPr>
        <p:txBody>
          <a:bodyPr>
            <a:normAutofit fontScale="62500" lnSpcReduction="20000"/>
          </a:bodyPr>
          <a:lstStyle/>
          <a:p>
            <a:r>
              <a:rPr lang="hu-HU" b="1" dirty="0" smtClean="0"/>
              <a:t>Horváth György: Bevezetés a tesztelméletbe, </a:t>
            </a:r>
            <a:endParaRPr lang="hu-HU" dirty="0" smtClean="0"/>
          </a:p>
          <a:p>
            <a:r>
              <a:rPr lang="hu-HU" b="1" dirty="0" smtClean="0"/>
              <a:t>KERABAN Kiadó, 1993</a:t>
            </a:r>
            <a:r>
              <a:rPr lang="hu-HU" dirty="0" smtClean="0"/>
              <a:t> </a:t>
            </a:r>
          </a:p>
          <a:p>
            <a:r>
              <a:rPr lang="hu-HU" b="1" dirty="0" smtClean="0"/>
              <a:t> </a:t>
            </a:r>
            <a:r>
              <a:rPr lang="hu-HU" dirty="0" smtClean="0"/>
              <a:t> </a:t>
            </a:r>
          </a:p>
          <a:p>
            <a:r>
              <a:rPr lang="hu-HU" b="1" dirty="0" smtClean="0"/>
              <a:t>Horváth György: Vélemények mérlegen,</a:t>
            </a:r>
            <a:endParaRPr lang="hu-HU" dirty="0" smtClean="0"/>
          </a:p>
          <a:p>
            <a:r>
              <a:rPr lang="hu-HU" b="1" dirty="0" smtClean="0"/>
              <a:t>Nemzeti Tankönyvkiadó, Budapest, 1996</a:t>
            </a:r>
            <a:r>
              <a:rPr lang="hu-HU" dirty="0" smtClean="0"/>
              <a:t> </a:t>
            </a:r>
          </a:p>
          <a:p>
            <a:r>
              <a:rPr lang="hu-HU" dirty="0" smtClean="0"/>
              <a:t> </a:t>
            </a:r>
          </a:p>
          <a:p>
            <a:r>
              <a:rPr lang="hu-HU" b="1" dirty="0" smtClean="0"/>
              <a:t>Horváth György: A modern tesztmodellek alkalmazása, </a:t>
            </a:r>
            <a:endParaRPr lang="hu-HU" dirty="0" smtClean="0"/>
          </a:p>
          <a:p>
            <a:r>
              <a:rPr lang="hu-HU" b="1" dirty="0" smtClean="0"/>
              <a:t>Akadémiai Kiadó, Budapest, 1997</a:t>
            </a:r>
            <a:endParaRPr lang="hu-HU" dirty="0" smtClean="0"/>
          </a:p>
          <a:p>
            <a:r>
              <a:rPr lang="hu-HU" dirty="0" smtClean="0"/>
              <a:t> </a:t>
            </a:r>
          </a:p>
          <a:p>
            <a:r>
              <a:rPr lang="hu-HU" b="1" dirty="0" smtClean="0"/>
              <a:t>Horváth György: Pedagógiai pszichológia, </a:t>
            </a:r>
            <a:endParaRPr lang="hu-HU" dirty="0" smtClean="0"/>
          </a:p>
          <a:p>
            <a:r>
              <a:rPr lang="hu-HU" b="1" dirty="0" smtClean="0"/>
              <a:t>Veszprémi Egyetemi Kiadó, 1998</a:t>
            </a:r>
            <a:r>
              <a:rPr lang="hu-HU" dirty="0" smtClean="0"/>
              <a:t> </a:t>
            </a:r>
          </a:p>
          <a:p>
            <a:r>
              <a:rPr lang="hu-HU" b="1" dirty="0" smtClean="0"/>
              <a:t> </a:t>
            </a:r>
            <a:r>
              <a:rPr lang="hu-HU" dirty="0" smtClean="0"/>
              <a:t> </a:t>
            </a:r>
          </a:p>
          <a:p>
            <a:r>
              <a:rPr lang="hu-HU" dirty="0" smtClean="0"/>
              <a:t>Horváth György: </a:t>
            </a:r>
            <a:r>
              <a:rPr lang="hu-HU" b="1" dirty="0" smtClean="0"/>
              <a:t>A kérdőíves módszer, </a:t>
            </a:r>
            <a:endParaRPr lang="hu-HU" dirty="0" smtClean="0"/>
          </a:p>
          <a:p>
            <a:r>
              <a:rPr lang="hu-HU" b="1" dirty="0" smtClean="0"/>
              <a:t>Pedagógiai Könyvek/Műszaki Könyvkiadó, Budapest, 2004</a:t>
            </a:r>
            <a:r>
              <a:rPr lang="hu-HU" dirty="0" smtClean="0"/>
              <a:t> 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6328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EGY KIVÁLÓ </a:t>
            </a:r>
            <a:r>
              <a:rPr lang="hu-HU" b="1" i="1" dirty="0" smtClean="0"/>
              <a:t>POLIHISZTOR</a:t>
            </a:r>
            <a:r>
              <a:rPr lang="hu-HU" b="1" dirty="0" smtClean="0"/>
              <a:t> TUDÓS GAZDAG ÉLETMŰVE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85918" y="1928802"/>
            <a:ext cx="6242466" cy="38576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11200" b="1" dirty="0" smtClean="0"/>
              <a:t>Pszichológia</a:t>
            </a:r>
          </a:p>
          <a:p>
            <a:pPr marL="0" indent="0">
              <a:buNone/>
            </a:pPr>
            <a:r>
              <a:rPr lang="hu-HU" sz="11200" b="1" dirty="0" smtClean="0"/>
              <a:t>Szociológia </a:t>
            </a:r>
          </a:p>
          <a:p>
            <a:pPr marL="0" indent="0">
              <a:buNone/>
            </a:pPr>
            <a:r>
              <a:rPr lang="hu-HU" sz="11200" b="1" dirty="0" smtClean="0"/>
              <a:t>Szociálpszichológia </a:t>
            </a:r>
          </a:p>
          <a:p>
            <a:pPr marL="0" indent="0">
              <a:buNone/>
            </a:pPr>
            <a:r>
              <a:rPr lang="hu-HU" sz="11200" b="1" dirty="0" smtClean="0"/>
              <a:t>Megismerés elmélet</a:t>
            </a:r>
          </a:p>
          <a:p>
            <a:pPr marL="0" indent="0">
              <a:buNone/>
            </a:pPr>
            <a:r>
              <a:rPr lang="hu-HU" sz="11200" b="1" dirty="0" smtClean="0"/>
              <a:t>Méréselmélet  </a:t>
            </a:r>
          </a:p>
          <a:p>
            <a:pPr marL="0" indent="0">
              <a:buNone/>
            </a:pPr>
            <a:r>
              <a:rPr lang="hu-HU" sz="11200" b="1" dirty="0" smtClean="0"/>
              <a:t>Humán mérések</a:t>
            </a:r>
          </a:p>
          <a:p>
            <a:pPr marL="0" indent="0">
              <a:buNone/>
            </a:pPr>
            <a:r>
              <a:rPr lang="hu-HU" sz="11200" b="1" dirty="0" smtClean="0"/>
              <a:t>Közvélemény kutatás </a:t>
            </a:r>
          </a:p>
          <a:p>
            <a:pPr marL="0" indent="0">
              <a:buNone/>
            </a:pPr>
            <a:r>
              <a:rPr lang="hu-HU" sz="11200" b="1" dirty="0" smtClean="0"/>
              <a:t>Pedagógia </a:t>
            </a:r>
          </a:p>
          <a:p>
            <a:pPr marL="0" indent="0">
              <a:buNone/>
            </a:pPr>
            <a:r>
              <a:rPr lang="hu-HU" sz="11200" b="1" dirty="0" smtClean="0"/>
              <a:t>….</a:t>
            </a:r>
          </a:p>
          <a:p>
            <a:pPr marL="0" indent="0">
              <a:buNone/>
            </a:pPr>
            <a:r>
              <a:rPr lang="hu-HU" sz="3800" b="1" dirty="0" smtClean="0"/>
              <a:t> </a:t>
            </a:r>
            <a:endParaRPr lang="hu-HU" sz="3800" dirty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6328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 descr="IMG_44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9" y="215070"/>
            <a:ext cx="4433320" cy="5911094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Személyiség és öntevékenység, 1978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Személy, személyiség, perszonalitás emberismeret, karakterológia, …</a:t>
            </a:r>
          </a:p>
          <a:p>
            <a:r>
              <a:rPr lang="hu-HU" dirty="0" smtClean="0"/>
              <a:t>Megismerés, érzékelés,… </a:t>
            </a:r>
          </a:p>
          <a:p>
            <a:r>
              <a:rPr lang="hu-HU" dirty="0" smtClean="0"/>
              <a:t>Ciceró, </a:t>
            </a:r>
            <a:r>
              <a:rPr lang="hu-HU" dirty="0" err="1"/>
              <a:t>A</a:t>
            </a:r>
            <a:r>
              <a:rPr lang="hu-HU" dirty="0" err="1" smtClean="0"/>
              <a:t>llport</a:t>
            </a:r>
            <a:r>
              <a:rPr lang="hu-HU" dirty="0" smtClean="0"/>
              <a:t>, </a:t>
            </a:r>
            <a:r>
              <a:rPr lang="hu-HU" dirty="0"/>
              <a:t>S</a:t>
            </a:r>
            <a:r>
              <a:rPr lang="hu-HU" dirty="0" smtClean="0"/>
              <a:t>tern, </a:t>
            </a:r>
            <a:r>
              <a:rPr lang="hu-HU" dirty="0"/>
              <a:t>F</a:t>
            </a:r>
            <a:r>
              <a:rPr lang="hu-HU" dirty="0" smtClean="0"/>
              <a:t>reund, </a:t>
            </a:r>
            <a:r>
              <a:rPr lang="hu-HU" dirty="0" err="1"/>
              <a:t>F</a:t>
            </a:r>
            <a:r>
              <a:rPr lang="hu-HU" dirty="0" err="1" smtClean="0"/>
              <a:t>romm</a:t>
            </a:r>
            <a:r>
              <a:rPr lang="hu-HU" dirty="0" smtClean="0"/>
              <a:t>, </a:t>
            </a:r>
            <a:r>
              <a:rPr lang="hu-HU" dirty="0"/>
              <a:t>J</a:t>
            </a:r>
            <a:r>
              <a:rPr lang="hu-HU" dirty="0" smtClean="0"/>
              <a:t>ung, </a:t>
            </a:r>
            <a:r>
              <a:rPr lang="hu-HU" dirty="0" err="1"/>
              <a:t>A</a:t>
            </a:r>
            <a:r>
              <a:rPr lang="hu-HU" dirty="0" err="1" smtClean="0"/>
              <a:t>dler</a:t>
            </a:r>
            <a:r>
              <a:rPr lang="hu-HU" dirty="0" smtClean="0"/>
              <a:t>, </a:t>
            </a:r>
            <a:r>
              <a:rPr lang="hu-HU" dirty="0" err="1"/>
              <a:t>P</a:t>
            </a:r>
            <a:r>
              <a:rPr lang="hu-HU" dirty="0" err="1" smtClean="0"/>
              <a:t>iaget</a:t>
            </a:r>
            <a:r>
              <a:rPr lang="hu-HU" dirty="0" smtClean="0"/>
              <a:t>…(!) </a:t>
            </a:r>
          </a:p>
          <a:p>
            <a:r>
              <a:rPr lang="hu-HU" dirty="0" err="1" smtClean="0"/>
              <a:t>Makarenkó</a:t>
            </a:r>
            <a:r>
              <a:rPr lang="hu-HU" dirty="0" smtClean="0"/>
              <a:t>,… (!)</a:t>
            </a:r>
          </a:p>
          <a:p>
            <a:r>
              <a:rPr lang="hu-HU" i="1" dirty="0" smtClean="0"/>
              <a:t>Közel 500 hivatkozás</a:t>
            </a:r>
          </a:p>
          <a:p>
            <a:r>
              <a:rPr lang="hu-HU" dirty="0" err="1" smtClean="0"/>
              <a:t>Kváziszavak</a:t>
            </a:r>
            <a:r>
              <a:rPr lang="hu-HU" dirty="0" smtClean="0"/>
              <a:t> ,halandzsaszavak, homályos képzetek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3852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Személyiség és öntevékenység, 1978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1844824"/>
            <a:ext cx="7355160" cy="4281339"/>
          </a:xfrm>
        </p:spPr>
        <p:txBody>
          <a:bodyPr/>
          <a:lstStyle/>
          <a:p>
            <a:r>
              <a:rPr lang="hu-HU" b="1" dirty="0" smtClean="0"/>
              <a:t>Személyiség</a:t>
            </a:r>
          </a:p>
          <a:p>
            <a:r>
              <a:rPr lang="hu-HU" dirty="0" smtClean="0"/>
              <a:t>Tevékenység</a:t>
            </a:r>
          </a:p>
          <a:p>
            <a:r>
              <a:rPr lang="hu-HU" dirty="0" smtClean="0"/>
              <a:t>Személyiség mint </a:t>
            </a:r>
            <a:r>
              <a:rPr lang="hu-HU" b="1" dirty="0" smtClean="0"/>
              <a:t>rendszer</a:t>
            </a:r>
          </a:p>
          <a:p>
            <a:r>
              <a:rPr lang="hu-HU" dirty="0" smtClean="0"/>
              <a:t>Döntések, választások</a:t>
            </a:r>
          </a:p>
          <a:p>
            <a:r>
              <a:rPr lang="hu-HU" dirty="0" smtClean="0"/>
              <a:t>Az emberi teljesség</a:t>
            </a:r>
          </a:p>
          <a:p>
            <a:r>
              <a:rPr lang="hu-HU" dirty="0" smtClean="0"/>
              <a:t>A személyiség </a:t>
            </a:r>
            <a:r>
              <a:rPr lang="hu-HU" b="1" dirty="0" smtClean="0"/>
              <a:t>megismerése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0463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 descr="IMG_44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14290"/>
            <a:ext cx="4643470" cy="6191294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Veress,2016.05.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0586-A925-491C-8856-061522E3ACD7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501</Words>
  <Application>Microsoft Office PowerPoint</Application>
  <PresentationFormat>Diavetítés a képernyőre (4:3 oldalarány)</PresentationFormat>
  <Paragraphs>194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  „ÉRTÉKES ÉLET”  KONFERENCIA Előadások az Értéktudomány, Méréstudomány, és a Minőségügy területéről </vt:lpstr>
      <vt:lpstr>ELŐSZÓ</vt:lpstr>
      <vt:lpstr>EGY KIVÁLÓ POLIHISZTOR TUDÓS GAZDAG ÉLETMŰVE</vt:lpstr>
      <vt:lpstr>EGY KIVÁLÓ POLIHISZTOR TUDÓS GAZDAG ÉLETMŰVE</vt:lpstr>
      <vt:lpstr>EGY KIVÁLÓ POLIHISZTOR TUDÓS GAZDAG ÉLETMŰVE</vt:lpstr>
      <vt:lpstr>6. dia</vt:lpstr>
      <vt:lpstr> Személyiség és öntevékenység, 1978 </vt:lpstr>
      <vt:lpstr>Személyiség és öntevékenység, 1978</vt:lpstr>
      <vt:lpstr>9. dia</vt:lpstr>
      <vt:lpstr> A tartalmas gondolkodás, 1984 </vt:lpstr>
      <vt:lpstr>11. dia</vt:lpstr>
      <vt:lpstr>Az értelem mérése, 1991 </vt:lpstr>
      <vt:lpstr>13. dia</vt:lpstr>
      <vt:lpstr>Vélemények mérlegen, 1996</vt:lpstr>
      <vt:lpstr>15. dia</vt:lpstr>
      <vt:lpstr>A kérdőíves módszer, 2004</vt:lpstr>
      <vt:lpstr> ÉRTÉKES TUDOMÁNYOS ÉLET </vt:lpstr>
      <vt:lpstr>ÉRTÉKES SZAKMAI ÉLET </vt:lpstr>
      <vt:lpstr>HÁLA </vt:lpstr>
      <vt:lpstr>20. dia</vt:lpstr>
      <vt:lpstr>  „ÉRTÉKES ÉLET”  KONFERENCIA Előadások az Értéktudomány, Méréstudomány, és a Minőségügy területéről </vt:lpstr>
      <vt:lpstr>HORVÁTH GYÖRGY MUNKÁI</vt:lpstr>
      <vt:lpstr>HORVÁTH GYÖRGY MUNKÁIRA HIVATKOZÁSOK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HORVÁTH GYÖRGY KÖNYVEI</dc:title>
  <dc:creator>Dr. Veress Gábor</dc:creator>
  <cp:lastModifiedBy>User</cp:lastModifiedBy>
  <cp:revision>34</cp:revision>
  <dcterms:created xsi:type="dcterms:W3CDTF">2016-05-01T04:45:58Z</dcterms:created>
  <dcterms:modified xsi:type="dcterms:W3CDTF">2019-03-21T04:45:20Z</dcterms:modified>
</cp:coreProperties>
</file>