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sldIdLst>
    <p:sldId id="277" r:id="rId2"/>
    <p:sldId id="295" r:id="rId3"/>
    <p:sldId id="291" r:id="rId4"/>
    <p:sldId id="296" r:id="rId5"/>
    <p:sldId id="279" r:id="rId6"/>
    <p:sldId id="300" r:id="rId7"/>
    <p:sldId id="285" r:id="rId8"/>
    <p:sldId id="301" r:id="rId9"/>
    <p:sldId id="265" r:id="rId10"/>
    <p:sldId id="258" r:id="rId11"/>
    <p:sldId id="261" r:id="rId12"/>
    <p:sldId id="299" r:id="rId13"/>
    <p:sldId id="276" r:id="rId14"/>
    <p:sldId id="298" r:id="rId15"/>
  </p:sldIdLst>
  <p:sldSz cx="9144000" cy="6858000" type="screen4x3"/>
  <p:notesSz cx="6858000" cy="9144000"/>
  <p:defaultTex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8CBA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Közepesen sötét stílus 2 – 1. jelölőszín">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Közepesen sötét stílus 1 – 1. jelölőszín">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159" autoAdjust="0"/>
    <p:restoredTop sz="80960" autoAdjust="0"/>
  </p:normalViewPr>
  <p:slideViewPr>
    <p:cSldViewPr snapToGrid="0">
      <p:cViewPr>
        <p:scale>
          <a:sx n="68" d="100"/>
          <a:sy n="68" d="100"/>
        </p:scale>
        <p:origin x="2106"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J&#225;nos\Dropbox%20(Bigdata)\Bigdata%20Team%20Folder\Publikaciok\2016_JedlikNapok\Sust\M&#225;solat%20eredetijeNFA%202016%20Public%20Data%20Package_v2.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6323143816189861E-2"/>
          <c:y val="6.441854376703339E-2"/>
          <c:w val="0.91410839857437665"/>
          <c:h val="0.81665358991527959"/>
        </c:manualLayout>
      </c:layout>
      <c:scatterChart>
        <c:scatterStyle val="lineMarker"/>
        <c:varyColors val="0"/>
        <c:ser>
          <c:idx val="0"/>
          <c:order val="0"/>
          <c:tx>
            <c:v>Africa</c:v>
          </c:tx>
          <c:spPr>
            <a:ln w="28575">
              <a:noFill/>
            </a:ln>
          </c:spPr>
          <c:marker>
            <c:symbol val="circle"/>
            <c:size val="7"/>
            <c:spPr>
              <a:solidFill>
                <a:srgbClr val="FFC000"/>
              </a:solidFill>
              <a:ln>
                <a:noFill/>
              </a:ln>
            </c:spPr>
          </c:marker>
          <c:xVal>
            <c:numLit>
              <c:formatCode>General</c:formatCode>
              <c:ptCount val="49"/>
              <c:pt idx="0">
                <c:v>0.38636800000000188</c:v>
              </c:pt>
              <c:pt idx="1">
                <c:v>0.55398499999999951</c:v>
              </c:pt>
              <c:pt idx="2">
                <c:v>0.50200500000000003</c:v>
              </c:pt>
              <c:pt idx="3">
                <c:v>0.38860500000000031</c:v>
              </c:pt>
              <c:pt idx="4">
                <c:v>0.429037</c:v>
              </c:pt>
              <c:pt idx="5">
                <c:v>0.38038900000000153</c:v>
              </c:pt>
              <c:pt idx="6">
                <c:v>0.53095099999999951</c:v>
              </c:pt>
              <c:pt idx="7">
                <c:v>0.76896799999999998</c:v>
              </c:pt>
              <c:pt idx="8">
                <c:v>0.49632600000000188</c:v>
              </c:pt>
              <c:pt idx="9">
                <c:v>0.47965800000000008</c:v>
              </c:pt>
              <c:pt idx="10">
                <c:v>0.48602700000000032</c:v>
              </c:pt>
              <c:pt idx="11">
                <c:v>0.41059800000000002</c:v>
              </c:pt>
              <c:pt idx="12">
                <c:v>0.48361400000000032</c:v>
              </c:pt>
              <c:pt idx="13">
                <c:v>0.4837010000000001</c:v>
              </c:pt>
              <c:pt idx="14">
                <c:v>0.52364699999999997</c:v>
              </c:pt>
              <c:pt idx="15">
                <c:v>0.37010500000000002</c:v>
              </c:pt>
              <c:pt idx="16">
                <c:v>0.50111199999999956</c:v>
              </c:pt>
              <c:pt idx="17">
                <c:v>0.55580099999999999</c:v>
              </c:pt>
              <c:pt idx="18">
                <c:v>0.66992400000000296</c:v>
              </c:pt>
              <c:pt idx="19">
                <c:v>0.36541400000000135</c:v>
              </c:pt>
              <c:pt idx="20">
                <c:v>0.33276300000000031</c:v>
              </c:pt>
              <c:pt idx="21">
                <c:v>0.56070699999999996</c:v>
              </c:pt>
              <c:pt idx="22">
                <c:v>0.55638100000000001</c:v>
              </c:pt>
              <c:pt idx="23">
                <c:v>0.71942600000000001</c:v>
              </c:pt>
              <c:pt idx="24">
                <c:v>0.61412500000000259</c:v>
              </c:pt>
              <c:pt idx="25">
                <c:v>0.78892200000000001</c:v>
              </c:pt>
              <c:pt idx="26">
                <c:v>0.71526699999999777</c:v>
              </c:pt>
              <c:pt idx="27">
                <c:v>0.680535</c:v>
              </c:pt>
              <c:pt idx="28">
                <c:v>0.65365800000000296</c:v>
              </c:pt>
              <c:pt idx="29">
                <c:v>0.62032699999999996</c:v>
              </c:pt>
              <c:pt idx="30">
                <c:v>0.48082800000000148</c:v>
              </c:pt>
              <c:pt idx="31">
                <c:v>0.68137499999999951</c:v>
              </c:pt>
              <c:pt idx="32">
                <c:v>0.52906900000000001</c:v>
              </c:pt>
              <c:pt idx="33">
                <c:v>0.4072070000000001</c:v>
              </c:pt>
              <c:pt idx="34">
                <c:v>0.39571100000000031</c:v>
              </c:pt>
              <c:pt idx="35">
                <c:v>0.40578400000000031</c:v>
              </c:pt>
              <c:pt idx="36">
                <c:v>0.57100099999999998</c:v>
              </c:pt>
              <c:pt idx="37">
                <c:v>0.48415000000000002</c:v>
              </c:pt>
              <c:pt idx="38">
                <c:v>0.46972200000000008</c:v>
              </c:pt>
              <c:pt idx="39">
                <c:v>0.48450400000000032</c:v>
              </c:pt>
              <c:pt idx="40">
                <c:v>0.38465400000000038</c:v>
              </c:pt>
              <c:pt idx="41">
                <c:v>0.44806000000000001</c:v>
              </c:pt>
              <c:pt idx="42">
                <c:v>0.367508000000001</c:v>
              </c:pt>
              <c:pt idx="43">
                <c:v>0.63497800000000271</c:v>
              </c:pt>
              <c:pt idx="44">
                <c:v>0.43801000000000112</c:v>
              </c:pt>
              <c:pt idx="45">
                <c:v>0.33537700000000153</c:v>
              </c:pt>
              <c:pt idx="46">
                <c:v>0.47347800000000112</c:v>
              </c:pt>
              <c:pt idx="47">
                <c:v>0.39094800000000135</c:v>
              </c:pt>
              <c:pt idx="48">
                <c:v>0.500197</c:v>
              </c:pt>
            </c:numLit>
          </c:xVal>
          <c:yVal>
            <c:numLit>
              <c:formatCode>General</c:formatCode>
              <c:ptCount val="49"/>
              <c:pt idx="0">
                <c:v>0.62142120367125164</c:v>
              </c:pt>
              <c:pt idx="1">
                <c:v>0.990118697493929</c:v>
              </c:pt>
              <c:pt idx="2">
                <c:v>0.86519405084731604</c:v>
              </c:pt>
              <c:pt idx="3">
                <c:v>0.86801343077501203</c:v>
              </c:pt>
              <c:pt idx="4">
                <c:v>1.0188606971825529</c:v>
              </c:pt>
              <c:pt idx="5">
                <c:v>0.42006665340733101</c:v>
              </c:pt>
              <c:pt idx="6">
                <c:v>1.0348172874268999</c:v>
              </c:pt>
              <c:pt idx="7">
                <c:v>3.4551721808665787</c:v>
              </c:pt>
              <c:pt idx="8">
                <c:v>0.98893150837706456</c:v>
              </c:pt>
              <c:pt idx="9">
                <c:v>1.2435068551473247</c:v>
              </c:pt>
              <c:pt idx="10">
                <c:v>1.0276586014161999</c:v>
              </c:pt>
              <c:pt idx="11">
                <c:v>0.80759978015344702</c:v>
              </c:pt>
              <c:pt idx="12">
                <c:v>1.3659031245128301</c:v>
              </c:pt>
              <c:pt idx="13">
                <c:v>1.32209863539186</c:v>
              </c:pt>
              <c:pt idx="14">
                <c:v>0.93473407794253505</c:v>
              </c:pt>
              <c:pt idx="15">
                <c:v>1.4556276265178598</c:v>
              </c:pt>
              <c:pt idx="16">
                <c:v>1.16876493839395</c:v>
              </c:pt>
              <c:pt idx="17">
                <c:v>3.9696901747758178</c:v>
              </c:pt>
              <c:pt idx="18">
                <c:v>2.0162985758523999</c:v>
              </c:pt>
              <c:pt idx="19">
                <c:v>1.2443906267473499</c:v>
              </c:pt>
              <c:pt idx="20">
                <c:v>0.81666446860662401</c:v>
              </c:pt>
              <c:pt idx="21">
                <c:v>1.2856987542641241</c:v>
              </c:pt>
              <c:pt idx="22">
                <c:v>1.485021726959076</c:v>
              </c:pt>
              <c:pt idx="23">
                <c:v>2.3360730830199166</c:v>
              </c:pt>
              <c:pt idx="24">
                <c:v>1.6784059008849401</c:v>
              </c:pt>
              <c:pt idx="25">
                <c:v>3.6932678409006212</c:v>
              </c:pt>
              <c:pt idx="26">
                <c:v>2.1159717042415211</c:v>
              </c:pt>
              <c:pt idx="27">
                <c:v>2.1459860906872401</c:v>
              </c:pt>
              <c:pt idx="28">
                <c:v>3.3074114147616198</c:v>
              </c:pt>
              <c:pt idx="29">
                <c:v>2.4827403118862867</c:v>
              </c:pt>
              <c:pt idx="30">
                <c:v>1.656824632845376</c:v>
              </c:pt>
              <c:pt idx="31">
                <c:v>3.8261431606404197</c:v>
              </c:pt>
              <c:pt idx="32">
                <c:v>2.0135926662495001</c:v>
              </c:pt>
              <c:pt idx="33">
                <c:v>1.2131209040899198</c:v>
              </c:pt>
              <c:pt idx="34">
                <c:v>1.5349943484111255</c:v>
              </c:pt>
              <c:pt idx="35">
                <c:v>1.5291828390014239</c:v>
              </c:pt>
              <c:pt idx="36">
                <c:v>1.972310989224964</c:v>
              </c:pt>
              <c:pt idx="37">
                <c:v>1.2100054176896859</c:v>
              </c:pt>
              <c:pt idx="38">
                <c:v>1.1265432333155301</c:v>
              </c:pt>
              <c:pt idx="39">
                <c:v>2.5430851338541967</c:v>
              </c:pt>
              <c:pt idx="40">
                <c:v>1.20589112439021</c:v>
              </c:pt>
              <c:pt idx="41">
                <c:v>1.2733612064328255</c:v>
              </c:pt>
              <c:pt idx="42">
                <c:v>1.2352235010064898</c:v>
              </c:pt>
              <c:pt idx="43">
                <c:v>2.5217631431910998</c:v>
              </c:pt>
              <c:pt idx="44">
                <c:v>1.0323288423589598</c:v>
              </c:pt>
              <c:pt idx="45">
                <c:v>1.5617555204183444</c:v>
              </c:pt>
              <c:pt idx="46">
                <c:v>1.4103276202529598</c:v>
              </c:pt>
              <c:pt idx="47">
                <c:v>1.4077581971903055</c:v>
              </c:pt>
              <c:pt idx="48">
                <c:v>1.1632803898171999</c:v>
              </c:pt>
            </c:numLit>
          </c:yVal>
          <c:smooth val="0"/>
        </c:ser>
        <c:ser>
          <c:idx val="1"/>
          <c:order val="1"/>
          <c:tx>
            <c:v>Middle East/Central Asia</c:v>
          </c:tx>
          <c:spPr>
            <a:ln w="28575">
              <a:noFill/>
            </a:ln>
          </c:spPr>
          <c:marker>
            <c:symbol val="circle"/>
            <c:size val="7"/>
            <c:spPr>
              <a:solidFill>
                <a:srgbClr val="FF0000"/>
              </a:solidFill>
              <a:ln>
                <a:noFill/>
              </a:ln>
            </c:spPr>
          </c:marker>
          <c:xVal>
            <c:numLit>
              <c:formatCode>General</c:formatCode>
              <c:ptCount val="23"/>
              <c:pt idx="0">
                <c:v>0.46567600000000031</c:v>
              </c:pt>
              <c:pt idx="1">
                <c:v>0.72804400000000258</c:v>
              </c:pt>
              <c:pt idx="2">
                <c:v>0.74465099999999995</c:v>
              </c:pt>
              <c:pt idx="3">
                <c:v>0.81337499999999996</c:v>
              </c:pt>
              <c:pt idx="4">
                <c:v>0.74108700000000005</c:v>
              </c:pt>
              <c:pt idx="5">
                <c:v>0.74940600000000002</c:v>
              </c:pt>
              <c:pt idx="6">
                <c:v>0.64070300000000235</c:v>
              </c:pt>
              <c:pt idx="7">
                <c:v>0.88642500000000002</c:v>
              </c:pt>
              <c:pt idx="8">
                <c:v>0.74427200000000004</c:v>
              </c:pt>
              <c:pt idx="9">
                <c:v>0.75451500000000005</c:v>
              </c:pt>
              <c:pt idx="10">
                <c:v>0.81349400000000005</c:v>
              </c:pt>
              <c:pt idx="11">
                <c:v>0.62121000000000004</c:v>
              </c:pt>
              <c:pt idx="12">
                <c:v>0.76375600000000199</c:v>
              </c:pt>
              <c:pt idx="13">
                <c:v>0.78056699999999646</c:v>
              </c:pt>
              <c:pt idx="14">
                <c:v>0.85007200000000005</c:v>
              </c:pt>
              <c:pt idx="15">
                <c:v>0.83302399999999999</c:v>
              </c:pt>
              <c:pt idx="16">
                <c:v>0.66153799999999996</c:v>
              </c:pt>
              <c:pt idx="17">
                <c:v>0.60339299999999996</c:v>
              </c:pt>
              <c:pt idx="18">
                <c:v>0.75615200000000005</c:v>
              </c:pt>
              <c:pt idx="19">
                <c:v>0.69344499999999998</c:v>
              </c:pt>
              <c:pt idx="20">
                <c:v>0.82527099999999998</c:v>
              </c:pt>
              <c:pt idx="21">
                <c:v>0.657053000000002</c:v>
              </c:pt>
              <c:pt idx="22">
                <c:v>0.498529000000001</c:v>
              </c:pt>
            </c:numLit>
          </c:xVal>
          <c:yVal>
            <c:numLit>
              <c:formatCode>General</c:formatCode>
              <c:ptCount val="23"/>
              <c:pt idx="0">
                <c:v>0.79476031743894004</c:v>
              </c:pt>
              <c:pt idx="1">
                <c:v>2.2329839624028698</c:v>
              </c:pt>
              <c:pt idx="2">
                <c:v>2.3099026391934765</c:v>
              </c:pt>
              <c:pt idx="3">
                <c:v>7.4889394904761124</c:v>
              </c:pt>
              <c:pt idx="4">
                <c:v>1.5789069717145101</c:v>
              </c:pt>
              <c:pt idx="5">
                <c:v>2.7853440113620089</c:v>
              </c:pt>
              <c:pt idx="6">
                <c:v>1.8800896710766239</c:v>
              </c:pt>
              <c:pt idx="7">
                <c:v>6.2199126600658907</c:v>
              </c:pt>
              <c:pt idx="8">
                <c:v>2.0984345093735999</c:v>
              </c:pt>
              <c:pt idx="9">
                <c:v>5.5487823071366797</c:v>
              </c:pt>
              <c:pt idx="10">
                <c:v>8.1327628313927303</c:v>
              </c:pt>
              <c:pt idx="11">
                <c:v>1.90663452737037</c:v>
              </c:pt>
              <c:pt idx="12">
                <c:v>3.8395329903443267</c:v>
              </c:pt>
              <c:pt idx="13">
                <c:v>7.5195378416075345</c:v>
              </c:pt>
              <c:pt idx="14">
                <c:v>10.803424136921741</c:v>
              </c:pt>
              <c:pt idx="15">
                <c:v>5.614569208547775</c:v>
              </c:pt>
              <c:pt idx="16">
                <c:v>1.5078600787063798</c:v>
              </c:pt>
              <c:pt idx="17">
                <c:v>0.90634804837945604</c:v>
              </c:pt>
              <c:pt idx="18">
                <c:v>3.3324431825776188</c:v>
              </c:pt>
              <c:pt idx="19">
                <c:v>5.4691289274788204</c:v>
              </c:pt>
              <c:pt idx="20">
                <c:v>10.9752553864768</c:v>
              </c:pt>
              <c:pt idx="21">
                <c:v>2.3193066849707527</c:v>
              </c:pt>
              <c:pt idx="22">
                <c:v>1.0252402931172298</c:v>
              </c:pt>
            </c:numLit>
          </c:yVal>
          <c:smooth val="0"/>
        </c:ser>
        <c:ser>
          <c:idx val="2"/>
          <c:order val="2"/>
          <c:tx>
            <c:v>Asia-Pacific</c:v>
          </c:tx>
          <c:spPr>
            <a:ln w="28575">
              <a:noFill/>
            </a:ln>
          </c:spPr>
          <c:marker>
            <c:symbol val="circle"/>
            <c:size val="7"/>
            <c:spPr>
              <a:solidFill>
                <a:schemeClr val="bg2">
                  <a:lumMod val="25000"/>
                </a:schemeClr>
              </a:solidFill>
              <a:ln>
                <a:noFill/>
              </a:ln>
            </c:spPr>
          </c:marker>
          <c:xVal>
            <c:numLit>
              <c:formatCode>General</c:formatCode>
              <c:ptCount val="28"/>
              <c:pt idx="0">
                <c:v>0.88830699999999729</c:v>
              </c:pt>
              <c:pt idx="1">
                <c:v>0.69206500000000004</c:v>
              </c:pt>
              <c:pt idx="2">
                <c:v>0.88845599999999958</c:v>
              </c:pt>
              <c:pt idx="3">
                <c:v>0.71491800000000005</c:v>
              </c:pt>
              <c:pt idx="4">
                <c:v>0.89941699999999702</c:v>
              </c:pt>
              <c:pt idx="5">
                <c:v>0.719997000000002</c:v>
              </c:pt>
              <c:pt idx="6">
                <c:v>0.63511499999999999</c:v>
              </c:pt>
              <c:pt idx="7">
                <c:v>0.61569200000000224</c:v>
              </c:pt>
              <c:pt idx="8">
                <c:v>0.68118299999999776</c:v>
              </c:pt>
              <c:pt idx="9">
                <c:v>0.85206199999999999</c:v>
              </c:pt>
              <c:pt idx="10">
                <c:v>0.56464600000000065</c:v>
              </c:pt>
              <c:pt idx="11">
                <c:v>0.6560390000000027</c:v>
              </c:pt>
              <c:pt idx="12">
                <c:v>0.57935000000000003</c:v>
              </c:pt>
              <c:pt idx="13">
                <c:v>0.52038899999999799</c:v>
              </c:pt>
              <c:pt idx="14">
                <c:v>0.7703250000000027</c:v>
              </c:pt>
              <c:pt idx="15">
                <c:v>0.58323099999999739</c:v>
              </c:pt>
              <c:pt idx="16">
                <c:v>0.55384800000000223</c:v>
              </c:pt>
              <c:pt idx="17">
                <c:v>0.58034699999999728</c:v>
              </c:pt>
              <c:pt idx="18">
                <c:v>0.53693000000000002</c:v>
              </c:pt>
              <c:pt idx="19">
                <c:v>0.53524899999999997</c:v>
              </c:pt>
              <c:pt idx="20">
                <c:v>0.74545399999999951</c:v>
              </c:pt>
              <c:pt idx="21">
                <c:v>0.93140699999999776</c:v>
              </c:pt>
              <c:pt idx="22">
                <c:v>0.90849999999999997</c:v>
              </c:pt>
              <c:pt idx="23">
                <c:v>0.48947400000000135</c:v>
              </c:pt>
              <c:pt idx="24">
                <c:v>0.72178100000000223</c:v>
              </c:pt>
              <c:pt idx="25">
                <c:v>0.489923000000001</c:v>
              </c:pt>
              <c:pt idx="26">
                <c:v>0.70382400000000223</c:v>
              </c:pt>
              <c:pt idx="27">
                <c:v>0.69287900000000235</c:v>
              </c:pt>
            </c:numLit>
          </c:xVal>
          <c:yVal>
            <c:numLit>
              <c:formatCode>General</c:formatCode>
              <c:ptCount val="28"/>
              <c:pt idx="0">
                <c:v>5.6882795772469255</c:v>
              </c:pt>
              <c:pt idx="1">
                <c:v>6.0818803209632399</c:v>
              </c:pt>
              <c:pt idx="2">
                <c:v>5.0208011732559745</c:v>
              </c:pt>
              <c:pt idx="3">
                <c:v>3.3830281827137787</c:v>
              </c:pt>
              <c:pt idx="4">
                <c:v>7.9747583990737034</c:v>
              </c:pt>
              <c:pt idx="5">
                <c:v>2.6636309492302002</c:v>
              </c:pt>
              <c:pt idx="6">
                <c:v>1.6495970839230401</c:v>
              </c:pt>
              <c:pt idx="7">
                <c:v>0.478002259561572</c:v>
              </c:pt>
              <c:pt idx="8">
                <c:v>1.57715696550496</c:v>
              </c:pt>
              <c:pt idx="9">
                <c:v>4.0581909594021095</c:v>
              </c:pt>
              <c:pt idx="10">
                <c:v>1.2189217400870338</c:v>
              </c:pt>
              <c:pt idx="11">
                <c:v>1.1002461614830561</c:v>
              </c:pt>
              <c:pt idx="12">
                <c:v>1.2074048514677798</c:v>
              </c:pt>
              <c:pt idx="13">
                <c:v>1.4313012182377538</c:v>
              </c:pt>
              <c:pt idx="14">
                <c:v>3.707663138561399</c:v>
              </c:pt>
              <c:pt idx="15">
                <c:v>1.1592693488550498</c:v>
              </c:pt>
              <c:pt idx="16">
                <c:v>0.72198207806875303</c:v>
              </c:pt>
              <c:pt idx="17">
                <c:v>4.8449576932938196</c:v>
              </c:pt>
              <c:pt idx="18">
                <c:v>0.97764177997382296</c:v>
              </c:pt>
              <c:pt idx="19">
                <c:v>0.78942370957778296</c:v>
              </c:pt>
              <c:pt idx="20">
                <c:v>1.3248958626843899</c:v>
              </c:pt>
              <c:pt idx="21">
                <c:v>9.3057072263284724</c:v>
              </c:pt>
              <c:pt idx="22">
                <c:v>5.5978616350564696</c:v>
              </c:pt>
              <c:pt idx="23">
                <c:v>1.285124673194225</c:v>
              </c:pt>
              <c:pt idx="24">
                <c:v>2.8977818137971401</c:v>
              </c:pt>
              <c:pt idx="25">
                <c:v>1.9117429424051</c:v>
              </c:pt>
              <c:pt idx="26">
                <c:v>2.6999637688924549</c:v>
              </c:pt>
              <c:pt idx="27">
                <c:v>2.77491973300301</c:v>
              </c:pt>
            </c:numLit>
          </c:yVal>
          <c:smooth val="0"/>
        </c:ser>
        <c:ser>
          <c:idx val="3"/>
          <c:order val="3"/>
          <c:tx>
            <c:v>South America</c:v>
          </c:tx>
          <c:spPr>
            <a:ln w="28575">
              <a:noFill/>
            </a:ln>
          </c:spPr>
          <c:marker>
            <c:symbol val="circle"/>
            <c:size val="7"/>
            <c:spPr>
              <a:solidFill>
                <a:srgbClr val="7030A0"/>
              </a:solidFill>
            </c:spPr>
          </c:marker>
          <c:xVal>
            <c:numLit>
              <c:formatCode>General</c:formatCode>
              <c:ptCount val="12"/>
              <c:pt idx="0">
                <c:v>0.74171699999999996</c:v>
              </c:pt>
              <c:pt idx="1">
                <c:v>0.67001900000000258</c:v>
              </c:pt>
              <c:pt idx="2">
                <c:v>0.63483199999999995</c:v>
              </c:pt>
              <c:pt idx="3">
                <c:v>0.80586599999999997</c:v>
              </c:pt>
              <c:pt idx="4">
                <c:v>0.73370600000000064</c:v>
              </c:pt>
              <c:pt idx="5">
                <c:v>0.81870399999999999</c:v>
              </c:pt>
              <c:pt idx="6">
                <c:v>0.70834600000000003</c:v>
              </c:pt>
              <c:pt idx="7">
                <c:v>0.78712700000000002</c:v>
              </c:pt>
              <c:pt idx="8">
                <c:v>0.70208300000000001</c:v>
              </c:pt>
              <c:pt idx="9">
                <c:v>0.66330400000000223</c:v>
              </c:pt>
              <c:pt idx="10">
                <c:v>0.708175000000002</c:v>
              </c:pt>
              <c:pt idx="11">
                <c:v>0.76322400000000223</c:v>
              </c:pt>
            </c:numLit>
          </c:xVal>
          <c:yVal>
            <c:numLit>
              <c:formatCode>General</c:formatCode>
              <c:ptCount val="12"/>
              <c:pt idx="0">
                <c:v>3.1116435969464398</c:v>
              </c:pt>
              <c:pt idx="1">
                <c:v>4.1631932078322755</c:v>
              </c:pt>
              <c:pt idx="2">
                <c:v>3.0662420144700717</c:v>
              </c:pt>
              <c:pt idx="3">
                <c:v>3.1438576538742198</c:v>
              </c:pt>
              <c:pt idx="4">
                <c:v>2.2777755262067498</c:v>
              </c:pt>
              <c:pt idx="5">
                <c:v>4.35870400201006</c:v>
              </c:pt>
              <c:pt idx="6">
                <c:v>1.8736658963808099</c:v>
              </c:pt>
              <c:pt idx="7">
                <c:v>2.9117482324283777</c:v>
              </c:pt>
              <c:pt idx="8">
                <c:v>4.2526436573864546</c:v>
              </c:pt>
              <c:pt idx="9">
                <c:v>2.9625677530530301</c:v>
              </c:pt>
              <c:pt idx="10">
                <c:v>2.1712722047274999</c:v>
              </c:pt>
              <c:pt idx="11">
                <c:v>3.5671905080301349</c:v>
              </c:pt>
            </c:numLit>
          </c:yVal>
          <c:smooth val="0"/>
        </c:ser>
        <c:ser>
          <c:idx val="4"/>
          <c:order val="4"/>
          <c:tx>
            <c:v>Central America/Caribbean</c:v>
          </c:tx>
          <c:spPr>
            <a:ln w="28575">
              <a:noFill/>
            </a:ln>
          </c:spPr>
          <c:marker>
            <c:symbol val="circle"/>
            <c:size val="7"/>
            <c:spPr>
              <a:solidFill>
                <a:schemeClr val="bg1">
                  <a:lumMod val="75000"/>
                </a:schemeClr>
              </a:solidFill>
              <a:ln>
                <a:noFill/>
              </a:ln>
            </c:spPr>
          </c:marker>
          <c:xVal>
            <c:numLit>
              <c:formatCode>General</c:formatCode>
              <c:ptCount val="17"/>
              <c:pt idx="0">
                <c:v>0.77594100000000388</c:v>
              </c:pt>
              <c:pt idx="1">
                <c:v>0.71609800000000223</c:v>
              </c:pt>
              <c:pt idx="2">
                <c:v>0.81264499999999995</c:v>
              </c:pt>
              <c:pt idx="3">
                <c:v>0.4685470000000001</c:v>
              </c:pt>
              <c:pt idx="4">
                <c:v>0.69807500000000222</c:v>
              </c:pt>
              <c:pt idx="5">
                <c:v>0.74882800000000271</c:v>
              </c:pt>
              <c:pt idx="6">
                <c:v>0.74272400000000272</c:v>
              </c:pt>
              <c:pt idx="7">
                <c:v>0.76477800000000296</c:v>
              </c:pt>
              <c:pt idx="8">
                <c:v>0.71473399999999998</c:v>
              </c:pt>
              <c:pt idx="9">
                <c:v>0.788242</c:v>
              </c:pt>
              <c:pt idx="10">
                <c:v>0.71452199999999999</c:v>
              </c:pt>
              <c:pt idx="11">
                <c:v>0.7609700000000027</c:v>
              </c:pt>
              <c:pt idx="12">
                <c:v>0.65999900000000433</c:v>
              </c:pt>
              <c:pt idx="13">
                <c:v>0.61571299999999951</c:v>
              </c:pt>
              <c:pt idx="14">
                <c:v>0.76144400000000223</c:v>
              </c:pt>
              <c:pt idx="15">
                <c:v>0.61111300000000002</c:v>
              </c:pt>
              <c:pt idx="16">
                <c:v>0.62627500000000258</c:v>
              </c:pt>
            </c:numLit>
          </c:xVal>
          <c:yVal>
            <c:numLit>
              <c:formatCode>General</c:formatCode>
              <c:ptCount val="17"/>
              <c:pt idx="0">
                <c:v>4.4750314071694497</c:v>
              </c:pt>
              <c:pt idx="1">
                <c:v>2.5728369165390212</c:v>
              </c:pt>
              <c:pt idx="2">
                <c:v>1.9544041625423001</c:v>
              </c:pt>
              <c:pt idx="3">
                <c:v>0.60537077720501964</c:v>
              </c:pt>
              <c:pt idx="4">
                <c:v>1.5278713621585298</c:v>
              </c:pt>
              <c:pt idx="5">
                <c:v>4.936001071620117</c:v>
              </c:pt>
              <c:pt idx="6">
                <c:v>2.9758082678673001</c:v>
              </c:pt>
              <c:pt idx="7">
                <c:v>7.9198047711166897</c:v>
              </c:pt>
              <c:pt idx="8">
                <c:v>2.4458666865683387</c:v>
              </c:pt>
              <c:pt idx="9">
                <c:v>6.8400180527683085</c:v>
              </c:pt>
              <c:pt idx="10">
                <c:v>1.8906828283268389</c:v>
              </c:pt>
              <c:pt idx="11">
                <c:v>2.8430989907908222</c:v>
              </c:pt>
              <c:pt idx="12">
                <c:v>2.0706367798063989</c:v>
              </c:pt>
              <c:pt idx="13">
                <c:v>1.679273574688797</c:v>
              </c:pt>
              <c:pt idx="14">
                <c:v>2.7926065158282567</c:v>
              </c:pt>
              <c:pt idx="15">
                <c:v>1.3896074767402939</c:v>
              </c:pt>
              <c:pt idx="16">
                <c:v>1.8864533511017849</c:v>
              </c:pt>
            </c:numLit>
          </c:yVal>
          <c:smooth val="0"/>
        </c:ser>
        <c:ser>
          <c:idx val="5"/>
          <c:order val="5"/>
          <c:tx>
            <c:v>North America</c:v>
          </c:tx>
          <c:spPr>
            <a:ln w="28575">
              <a:noFill/>
            </a:ln>
          </c:spPr>
          <c:marker>
            <c:spPr>
              <a:solidFill>
                <a:schemeClr val="accent3">
                  <a:lumMod val="75000"/>
                </a:schemeClr>
              </a:solidFill>
              <a:ln>
                <a:noFill/>
              </a:ln>
            </c:spPr>
          </c:marker>
          <c:xVal>
            <c:numLit>
              <c:formatCode>General</c:formatCode>
              <c:ptCount val="3"/>
              <c:pt idx="0">
                <c:v>0.75490600000000063</c:v>
              </c:pt>
              <c:pt idx="1">
                <c:v>0.91243399999999775</c:v>
              </c:pt>
              <c:pt idx="2">
                <c:v>0.90065899999999999</c:v>
              </c:pt>
            </c:numLit>
          </c:xVal>
          <c:yVal>
            <c:numLit>
              <c:formatCode>General</c:formatCode>
              <c:ptCount val="3"/>
              <c:pt idx="0">
                <c:v>2.8854944435393799</c:v>
              </c:pt>
              <c:pt idx="1">
                <c:v>8.2193094592005682</c:v>
              </c:pt>
              <c:pt idx="2">
                <c:v>8.1718212341071279</c:v>
              </c:pt>
            </c:numLit>
          </c:yVal>
          <c:smooth val="0"/>
        </c:ser>
        <c:ser>
          <c:idx val="6"/>
          <c:order val="6"/>
          <c:tx>
            <c:v>EU</c:v>
          </c:tx>
          <c:spPr>
            <a:ln w="28575">
              <a:noFill/>
            </a:ln>
          </c:spPr>
          <c:marker>
            <c:symbol val="circle"/>
            <c:size val="7"/>
            <c:spPr>
              <a:solidFill>
                <a:srgbClr val="0070C0"/>
              </a:solidFill>
              <a:ln>
                <a:noFill/>
              </a:ln>
            </c:spPr>
          </c:marker>
          <c:xVal>
            <c:numLit>
              <c:formatCode>General</c:formatCode>
              <c:ptCount val="27"/>
              <c:pt idx="0">
                <c:v>0.84788799999999998</c:v>
              </c:pt>
              <c:pt idx="1">
                <c:v>0.77612200000000064</c:v>
              </c:pt>
              <c:pt idx="2">
                <c:v>0.83257999999999999</c:v>
              </c:pt>
              <c:pt idx="3">
                <c:v>0.816577</c:v>
              </c:pt>
              <c:pt idx="4">
                <c:v>0.86116400000000004</c:v>
              </c:pt>
              <c:pt idx="5">
                <c:v>0.82884500000000272</c:v>
              </c:pt>
              <c:pt idx="6">
                <c:v>0.78212000000000004</c:v>
              </c:pt>
              <c:pt idx="7">
                <c:v>0.89965099999999998</c:v>
              </c:pt>
              <c:pt idx="8">
                <c:v>0.89685499999999996</c:v>
              </c:pt>
              <c:pt idx="9">
                <c:v>0.80776700000000001</c:v>
              </c:pt>
              <c:pt idx="10">
                <c:v>0.83148900000000003</c:v>
              </c:pt>
              <c:pt idx="11">
                <c:v>0.83861200000000002</c:v>
              </c:pt>
              <c:pt idx="12">
                <c:v>0.890405</c:v>
              </c:pt>
              <c:pt idx="13">
                <c:v>0.90069699999999997</c:v>
              </c:pt>
              <c:pt idx="14">
                <c:v>0.87909700000000224</c:v>
              </c:pt>
              <c:pt idx="15">
                <c:v>0.87229200000000062</c:v>
              </c:pt>
              <c:pt idx="16">
                <c:v>0.8535779999999995</c:v>
              </c:pt>
              <c:pt idx="17">
                <c:v>0.868699000000004</c:v>
              </c:pt>
              <c:pt idx="18">
                <c:v>0.87423600000000001</c:v>
              </c:pt>
              <c:pt idx="19">
                <c:v>0.82208099999999951</c:v>
              </c:pt>
              <c:pt idx="20">
                <c:v>0.81203599999999998</c:v>
              </c:pt>
              <c:pt idx="21">
                <c:v>0.91515599999999997</c:v>
              </c:pt>
              <c:pt idx="22">
                <c:v>0.88371</c:v>
              </c:pt>
              <c:pt idx="23">
                <c:v>0.88010299999999775</c:v>
              </c:pt>
              <c:pt idx="24">
                <c:v>0.88006599999999957</c:v>
              </c:pt>
              <c:pt idx="25">
                <c:v>0.8803189999999973</c:v>
              </c:pt>
              <c:pt idx="26">
                <c:v>0.91051399999999716</c:v>
              </c:pt>
            </c:numLit>
          </c:xVal>
          <c:yVal>
            <c:numLit>
              <c:formatCode>General</c:formatCode>
              <c:ptCount val="27"/>
              <c:pt idx="0">
                <c:v>4.2126527287848834</c:v>
              </c:pt>
              <c:pt idx="1">
                <c:v>3.3190707392019867</c:v>
              </c:pt>
              <c:pt idx="2">
                <c:v>4.4432347870531466</c:v>
              </c:pt>
              <c:pt idx="3">
                <c:v>2.9196420460495793</c:v>
              </c:pt>
              <c:pt idx="4">
                <c:v>5.1867674133985924</c:v>
              </c:pt>
              <c:pt idx="5">
                <c:v>4.06037844206522</c:v>
              </c:pt>
              <c:pt idx="6">
                <c:v>2.7075996365008099</c:v>
              </c:pt>
              <c:pt idx="7">
                <c:v>5.5076088169352255</c:v>
              </c:pt>
              <c:pt idx="8">
                <c:v>7.2484136805685324</c:v>
              </c:pt>
              <c:pt idx="9">
                <c:v>6.289943494798206</c:v>
              </c:pt>
              <c:pt idx="10">
                <c:v>5.8347834608868698</c:v>
              </c:pt>
              <c:pt idx="11">
                <c:v>6.8585840816353745</c:v>
              </c:pt>
              <c:pt idx="12">
                <c:v>4.9404766240446722</c:v>
              </c:pt>
              <c:pt idx="13">
                <c:v>5.566191257546965</c:v>
              </c:pt>
              <c:pt idx="14">
                <c:v>5.8668100499296045</c:v>
              </c:pt>
              <c:pt idx="15">
                <c:v>4.6099417884132734</c:v>
              </c:pt>
              <c:pt idx="16">
                <c:v>4.3806759299337203</c:v>
              </c:pt>
              <c:pt idx="17">
                <c:v>3.6701357634708902</c:v>
              </c:pt>
              <c:pt idx="18">
                <c:v>5.8108698613058865</c:v>
              </c:pt>
              <c:pt idx="19">
                <c:v>3.8842879566633499</c:v>
              </c:pt>
              <c:pt idx="20">
                <c:v>3.9230284820472598</c:v>
              </c:pt>
              <c:pt idx="21">
                <c:v>5.2795104612490196</c:v>
              </c:pt>
              <c:pt idx="22">
                <c:v>5.1421942800815366</c:v>
              </c:pt>
              <c:pt idx="23">
                <c:v>7.4394148492431</c:v>
              </c:pt>
              <c:pt idx="24">
                <c:v>15.817476992543726</c:v>
              </c:pt>
              <c:pt idx="25">
                <c:v>6.0631462920449897</c:v>
              </c:pt>
              <c:pt idx="26">
                <c:v>5.296289194299816</c:v>
              </c:pt>
            </c:numLit>
          </c:yVal>
          <c:smooth val="0"/>
        </c:ser>
        <c:ser>
          <c:idx val="7"/>
          <c:order val="7"/>
          <c:tx>
            <c:v>Other Europe</c:v>
          </c:tx>
          <c:spPr>
            <a:ln w="28575">
              <a:noFill/>
            </a:ln>
          </c:spPr>
          <c:marker>
            <c:symbol val="circle"/>
            <c:size val="7"/>
            <c:spPr>
              <a:solidFill>
                <a:schemeClr val="tx2">
                  <a:lumMod val="40000"/>
                  <a:lumOff val="60000"/>
                </a:schemeClr>
              </a:solidFill>
              <a:ln>
                <a:noFill/>
              </a:ln>
            </c:spPr>
          </c:marker>
          <c:xVal>
            <c:numLit>
              <c:formatCode>General</c:formatCode>
              <c:ptCount val="11"/>
              <c:pt idx="0">
                <c:v>0.77710000000000223</c:v>
              </c:pt>
              <c:pt idx="1">
                <c:v>0.65739400000000259</c:v>
              </c:pt>
              <c:pt idx="2">
                <c:v>0.78482300000000005</c:v>
              </c:pt>
              <c:pt idx="3">
                <c:v>0.73333499999999996</c:v>
              </c:pt>
              <c:pt idx="4">
                <c:v>0.94309399999999999</c:v>
              </c:pt>
              <c:pt idx="5">
                <c:v>0.72939500000000224</c:v>
              </c:pt>
              <c:pt idx="6">
                <c:v>0.72998399999999997</c:v>
              </c:pt>
              <c:pt idx="7">
                <c:v>0.74287200000000064</c:v>
              </c:pt>
              <c:pt idx="8">
                <c:v>0.71433999999999997</c:v>
              </c:pt>
              <c:pt idx="9">
                <c:v>0.7872329999999973</c:v>
              </c:pt>
              <c:pt idx="10">
                <c:v>0.91608900000000004</c:v>
              </c:pt>
            </c:numLit>
          </c:xVal>
          <c:yVal>
            <c:numLit>
              <c:formatCode>General</c:formatCode>
              <c:ptCount val="11"/>
              <c:pt idx="0">
                <c:v>5.6892326806199804</c:v>
              </c:pt>
              <c:pt idx="1">
                <c:v>1.7778257731978298</c:v>
              </c:pt>
              <c:pt idx="2">
                <c:v>5.0860171102454395</c:v>
              </c:pt>
              <c:pt idx="3">
                <c:v>2.8447978986382498</c:v>
              </c:pt>
              <c:pt idx="4">
                <c:v>3.8743694937151103</c:v>
              </c:pt>
              <c:pt idx="5">
                <c:v>3.1201520873505002</c:v>
              </c:pt>
              <c:pt idx="6">
                <c:v>3.2607218729674945</c:v>
              </c:pt>
              <c:pt idx="7">
                <c:v>2.6986143901664899</c:v>
              </c:pt>
              <c:pt idx="8">
                <c:v>2.207133346335941</c:v>
              </c:pt>
              <c:pt idx="9">
                <c:v>3.783882652852526</c:v>
              </c:pt>
              <c:pt idx="10">
                <c:v>5.786640753951291</c:v>
              </c:pt>
            </c:numLit>
          </c:yVal>
          <c:smooth val="0"/>
        </c:ser>
        <c:ser>
          <c:idx val="8"/>
          <c:order val="8"/>
          <c:spPr>
            <a:ln w="22225">
              <a:solidFill>
                <a:schemeClr val="bg1">
                  <a:lumMod val="65000"/>
                </a:schemeClr>
              </a:solidFill>
              <a:prstDash val="sysDash"/>
            </a:ln>
          </c:spPr>
          <c:marker>
            <c:symbol val="none"/>
          </c:marker>
          <c:xVal>
            <c:numLit>
              <c:formatCode>General</c:formatCode>
              <c:ptCount val="2"/>
              <c:pt idx="0">
                <c:v>0</c:v>
              </c:pt>
              <c:pt idx="1">
                <c:v>1</c:v>
              </c:pt>
            </c:numLit>
          </c:xVal>
          <c:yVal>
            <c:numLit>
              <c:formatCode>General</c:formatCode>
              <c:ptCount val="2"/>
              <c:pt idx="0">
                <c:v>3.1406780581400402</c:v>
              </c:pt>
              <c:pt idx="1">
                <c:v>3.1406780581400402</c:v>
              </c:pt>
            </c:numLit>
          </c:yVal>
          <c:smooth val="0"/>
        </c:ser>
        <c:ser>
          <c:idx val="9"/>
          <c:order val="9"/>
          <c:spPr>
            <a:ln w="19050">
              <a:prstDash val="sysDash"/>
            </a:ln>
          </c:spPr>
          <c:marker>
            <c:symbol val="none"/>
          </c:marker>
          <c:xVal>
            <c:numLit>
              <c:formatCode>General</c:formatCode>
              <c:ptCount val="2"/>
              <c:pt idx="0">
                <c:v>0</c:v>
              </c:pt>
              <c:pt idx="1">
                <c:v>1</c:v>
              </c:pt>
            </c:numLit>
          </c:xVal>
          <c:yVal>
            <c:numLit>
              <c:formatCode>General</c:formatCode>
              <c:ptCount val="2"/>
              <c:pt idx="0">
                <c:v>1.7314336703000257</c:v>
              </c:pt>
              <c:pt idx="1">
                <c:v>1.7314336703000257</c:v>
              </c:pt>
            </c:numLit>
          </c:yVal>
          <c:smooth val="0"/>
        </c:ser>
        <c:ser>
          <c:idx val="10"/>
          <c:order val="10"/>
          <c:spPr>
            <a:ln w="22225">
              <a:solidFill>
                <a:schemeClr val="bg1">
                  <a:lumMod val="85000"/>
                </a:schemeClr>
              </a:solidFill>
              <a:prstDash val="sysDash"/>
            </a:ln>
          </c:spPr>
          <c:marker>
            <c:symbol val="none"/>
          </c:marker>
          <c:xVal>
            <c:numLit>
              <c:formatCode>General</c:formatCode>
              <c:ptCount val="2"/>
              <c:pt idx="0">
                <c:v>0.70000000000000062</c:v>
              </c:pt>
              <c:pt idx="1">
                <c:v>0.70000000000000062</c:v>
              </c:pt>
            </c:numLit>
          </c:xVal>
          <c:yVal>
            <c:numLit>
              <c:formatCode>General</c:formatCode>
              <c:ptCount val="2"/>
              <c:pt idx="0">
                <c:v>14</c:v>
              </c:pt>
              <c:pt idx="1">
                <c:v>0</c:v>
              </c:pt>
            </c:numLit>
          </c:yVal>
          <c:smooth val="0"/>
        </c:ser>
        <c:ser>
          <c:idx val="11"/>
          <c:order val="11"/>
          <c:spPr>
            <a:ln w="22225">
              <a:solidFill>
                <a:schemeClr val="bg1">
                  <a:lumMod val="75000"/>
                </a:schemeClr>
              </a:solidFill>
              <a:prstDash val="sysDash"/>
            </a:ln>
          </c:spPr>
          <c:marker>
            <c:symbol val="none"/>
          </c:marker>
          <c:xVal>
            <c:numLit>
              <c:formatCode>General</c:formatCode>
              <c:ptCount val="2"/>
              <c:pt idx="0">
                <c:v>0.8</c:v>
              </c:pt>
              <c:pt idx="1">
                <c:v>0.8</c:v>
              </c:pt>
            </c:numLit>
          </c:xVal>
          <c:yVal>
            <c:numLit>
              <c:formatCode>General</c:formatCode>
              <c:ptCount val="2"/>
              <c:pt idx="0">
                <c:v>14</c:v>
              </c:pt>
              <c:pt idx="1">
                <c:v>0</c:v>
              </c:pt>
            </c:numLit>
          </c:yVal>
          <c:smooth val="0"/>
        </c:ser>
        <c:dLbls>
          <c:showLegendKey val="0"/>
          <c:showVal val="0"/>
          <c:showCatName val="0"/>
          <c:showSerName val="0"/>
          <c:showPercent val="0"/>
          <c:showBubbleSize val="0"/>
        </c:dLbls>
        <c:axId val="418564216"/>
        <c:axId val="418565392"/>
      </c:scatterChart>
      <c:valAx>
        <c:axId val="418564216"/>
        <c:scaling>
          <c:orientation val="minMax"/>
          <c:max val="1"/>
        </c:scaling>
        <c:delete val="0"/>
        <c:axPos val="b"/>
        <c:title>
          <c:tx>
            <c:rich>
              <a:bodyPr/>
              <a:lstStyle/>
              <a:p>
                <a:pPr>
                  <a:defRPr sz="1800"/>
                </a:pPr>
                <a:r>
                  <a:rPr lang="en-US" sz="1800" dirty="0"/>
                  <a:t>U.N. Human</a:t>
                </a:r>
                <a:r>
                  <a:rPr lang="en-US" sz="1800" baseline="0" dirty="0"/>
                  <a:t> Development Index  (</a:t>
                </a:r>
                <a:r>
                  <a:rPr lang="en-US" sz="1800" dirty="0"/>
                  <a:t>HDI)</a:t>
                </a:r>
              </a:p>
            </c:rich>
          </c:tx>
          <c:layout>
            <c:manualLayout>
              <c:xMode val="edge"/>
              <c:yMode val="edge"/>
              <c:x val="0.26157102146025851"/>
              <c:y val="0.95030994459025953"/>
            </c:manualLayout>
          </c:layout>
          <c:overlay val="0"/>
        </c:title>
        <c:numFmt formatCode="General" sourceLinked="1"/>
        <c:majorTickMark val="out"/>
        <c:minorTickMark val="none"/>
        <c:tickLblPos val="nextTo"/>
        <c:txPr>
          <a:bodyPr/>
          <a:lstStyle/>
          <a:p>
            <a:pPr>
              <a:defRPr sz="1400"/>
            </a:pPr>
            <a:endParaRPr lang="hu-HU"/>
          </a:p>
        </c:txPr>
        <c:crossAx val="418565392"/>
        <c:crosses val="autoZero"/>
        <c:crossBetween val="midCat"/>
        <c:majorUnit val="0.2"/>
      </c:valAx>
      <c:valAx>
        <c:axId val="418565392"/>
        <c:scaling>
          <c:orientation val="minMax"/>
          <c:max val="14"/>
        </c:scaling>
        <c:delete val="0"/>
        <c:axPos val="r"/>
        <c:title>
          <c:tx>
            <c:rich>
              <a:bodyPr rot="-5400000" vert="horz"/>
              <a:lstStyle/>
              <a:p>
                <a:pPr>
                  <a:defRPr sz="1800"/>
                </a:pPr>
                <a:r>
                  <a:rPr lang="hu-HU" sz="1800" dirty="0" smtClean="0"/>
                  <a:t>Ökológiai</a:t>
                </a:r>
                <a:r>
                  <a:rPr lang="hu-HU" sz="1800" baseline="0" dirty="0" smtClean="0"/>
                  <a:t> lábnyom /fő </a:t>
                </a:r>
                <a:r>
                  <a:rPr lang="en-US" sz="1800" dirty="0" smtClean="0"/>
                  <a:t> </a:t>
                </a:r>
                <a:r>
                  <a:rPr lang="en-US" sz="1800" dirty="0"/>
                  <a:t>(</a:t>
                </a:r>
                <a:r>
                  <a:rPr lang="en-US" sz="1800" dirty="0" err="1"/>
                  <a:t>gha</a:t>
                </a:r>
                <a:r>
                  <a:rPr lang="en-US" sz="1800" dirty="0"/>
                  <a:t>)</a:t>
                </a:r>
              </a:p>
            </c:rich>
          </c:tx>
          <c:layout/>
          <c:overlay val="0"/>
        </c:title>
        <c:numFmt formatCode="General" sourceLinked="1"/>
        <c:majorTickMark val="out"/>
        <c:minorTickMark val="none"/>
        <c:tickLblPos val="nextTo"/>
        <c:txPr>
          <a:bodyPr/>
          <a:lstStyle/>
          <a:p>
            <a:pPr>
              <a:defRPr sz="1400"/>
            </a:pPr>
            <a:endParaRPr lang="hu-HU"/>
          </a:p>
        </c:txPr>
        <c:crossAx val="418564216"/>
        <c:crosses val="max"/>
        <c:crossBetween val="midCat"/>
      </c:valAx>
    </c:plotArea>
    <c:plotVisOnly val="1"/>
    <c:dispBlanksAs val="gap"/>
    <c:showDLblsOverMax val="0"/>
  </c:chart>
  <c:externalData r:id="rId1">
    <c:autoUpdate val="0"/>
  </c:externalData>
  <c:userShapes r:id="rId2"/>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3DC36E2-533E-417C-BFD9-6BFB38C0BC72}"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US"/>
        </a:p>
      </dgm:t>
    </dgm:pt>
    <dgm:pt modelId="{F24F1958-52DA-4A4B-BCB5-D064AD94A84A}">
      <dgm:prSet phldrT="[Szöveg]"/>
      <dgm:spPr/>
      <dgm:t>
        <a:bodyPr/>
        <a:lstStyle/>
        <a:p>
          <a:r>
            <a:rPr lang="hu-HU" dirty="0" smtClean="0"/>
            <a:t>Hatalom</a:t>
          </a:r>
          <a:endParaRPr lang="en-US" dirty="0"/>
        </a:p>
      </dgm:t>
    </dgm:pt>
    <dgm:pt modelId="{1D0AF292-D33B-4D0C-A28B-1810D002C763}" type="parTrans" cxnId="{774F5FFD-1417-441A-83AB-D7608DF732A2}">
      <dgm:prSet/>
      <dgm:spPr/>
      <dgm:t>
        <a:bodyPr/>
        <a:lstStyle/>
        <a:p>
          <a:endParaRPr lang="en-US"/>
        </a:p>
      </dgm:t>
    </dgm:pt>
    <dgm:pt modelId="{982E1B8B-5EB6-4929-B2C9-5B409FAC7AA0}" type="sibTrans" cxnId="{774F5FFD-1417-441A-83AB-D7608DF732A2}">
      <dgm:prSet/>
      <dgm:spPr/>
      <dgm:t>
        <a:bodyPr/>
        <a:lstStyle/>
        <a:p>
          <a:endParaRPr lang="en-US"/>
        </a:p>
      </dgm:t>
    </dgm:pt>
    <dgm:pt modelId="{1961A11F-0D3F-41AD-B4EA-2A73A80069DF}">
      <dgm:prSet phldrT="[Szöveg]"/>
      <dgm:spPr/>
      <dgm:t>
        <a:bodyPr/>
        <a:lstStyle/>
        <a:p>
          <a:r>
            <a:rPr lang="hu-HU" dirty="0" smtClean="0"/>
            <a:t>Erőforrás</a:t>
          </a:r>
          <a:endParaRPr lang="en-US" dirty="0"/>
        </a:p>
      </dgm:t>
    </dgm:pt>
    <dgm:pt modelId="{EAA17474-764E-4747-9461-4051D568492F}" type="parTrans" cxnId="{24F92ACA-DD4C-4FCC-AA2A-774C135B8C8C}">
      <dgm:prSet/>
      <dgm:spPr/>
      <dgm:t>
        <a:bodyPr/>
        <a:lstStyle/>
        <a:p>
          <a:endParaRPr lang="en-US"/>
        </a:p>
      </dgm:t>
    </dgm:pt>
    <dgm:pt modelId="{2FFB0EBE-C942-417D-BF55-C38CAC7A39EA}" type="sibTrans" cxnId="{24F92ACA-DD4C-4FCC-AA2A-774C135B8C8C}">
      <dgm:prSet/>
      <dgm:spPr/>
      <dgm:t>
        <a:bodyPr/>
        <a:lstStyle/>
        <a:p>
          <a:endParaRPr lang="en-US"/>
        </a:p>
      </dgm:t>
    </dgm:pt>
    <dgm:pt modelId="{D67342B7-9225-42C3-8633-D5CA74F62F33}">
      <dgm:prSet phldrT="[Szöveg]"/>
      <dgm:spPr/>
      <dgm:t>
        <a:bodyPr/>
        <a:lstStyle/>
        <a:p>
          <a:r>
            <a:rPr lang="hu-HU" smtClean="0"/>
            <a:t>Tudomány</a:t>
          </a:r>
          <a:endParaRPr lang="en-US" dirty="0"/>
        </a:p>
      </dgm:t>
    </dgm:pt>
    <dgm:pt modelId="{006BA384-935D-43A7-A845-1A4D2A85E7E6}" type="parTrans" cxnId="{FBFF76E9-B5AE-45B4-89A0-8A49DC597020}">
      <dgm:prSet/>
      <dgm:spPr/>
      <dgm:t>
        <a:bodyPr/>
        <a:lstStyle/>
        <a:p>
          <a:endParaRPr lang="en-US"/>
        </a:p>
      </dgm:t>
    </dgm:pt>
    <dgm:pt modelId="{CC22BCA2-237C-4417-B8D2-35933D82871C}" type="sibTrans" cxnId="{FBFF76E9-B5AE-45B4-89A0-8A49DC597020}">
      <dgm:prSet/>
      <dgm:spPr/>
      <dgm:t>
        <a:bodyPr/>
        <a:lstStyle/>
        <a:p>
          <a:endParaRPr lang="en-US"/>
        </a:p>
      </dgm:t>
    </dgm:pt>
    <dgm:pt modelId="{149155B7-B956-4AF2-8E6E-EE326817109F}" type="pres">
      <dgm:prSet presAssocID="{43DC36E2-533E-417C-BFD9-6BFB38C0BC72}" presName="cycle" presStyleCnt="0">
        <dgm:presLayoutVars>
          <dgm:dir/>
          <dgm:resizeHandles val="exact"/>
        </dgm:presLayoutVars>
      </dgm:prSet>
      <dgm:spPr/>
      <dgm:t>
        <a:bodyPr/>
        <a:lstStyle/>
        <a:p>
          <a:endParaRPr lang="en-US"/>
        </a:p>
      </dgm:t>
    </dgm:pt>
    <dgm:pt modelId="{1F99D460-7B86-4D35-A978-1DF82B037E4C}" type="pres">
      <dgm:prSet presAssocID="{F24F1958-52DA-4A4B-BCB5-D064AD94A84A}" presName="node" presStyleLbl="node1" presStyleIdx="0" presStyleCnt="3">
        <dgm:presLayoutVars>
          <dgm:bulletEnabled val="1"/>
        </dgm:presLayoutVars>
      </dgm:prSet>
      <dgm:spPr/>
      <dgm:t>
        <a:bodyPr/>
        <a:lstStyle/>
        <a:p>
          <a:endParaRPr lang="en-US"/>
        </a:p>
      </dgm:t>
    </dgm:pt>
    <dgm:pt modelId="{43DA9441-21F6-44D7-B530-F8B9CD2189D0}" type="pres">
      <dgm:prSet presAssocID="{982E1B8B-5EB6-4929-B2C9-5B409FAC7AA0}" presName="sibTrans" presStyleLbl="sibTrans2D1" presStyleIdx="0" presStyleCnt="3"/>
      <dgm:spPr/>
      <dgm:t>
        <a:bodyPr/>
        <a:lstStyle/>
        <a:p>
          <a:endParaRPr lang="en-US"/>
        </a:p>
      </dgm:t>
    </dgm:pt>
    <dgm:pt modelId="{BB6A773E-62AC-4F56-97C8-CCE7089F2D05}" type="pres">
      <dgm:prSet presAssocID="{982E1B8B-5EB6-4929-B2C9-5B409FAC7AA0}" presName="connectorText" presStyleLbl="sibTrans2D1" presStyleIdx="0" presStyleCnt="3"/>
      <dgm:spPr/>
      <dgm:t>
        <a:bodyPr/>
        <a:lstStyle/>
        <a:p>
          <a:endParaRPr lang="en-US"/>
        </a:p>
      </dgm:t>
    </dgm:pt>
    <dgm:pt modelId="{6E26E050-FD5F-45C1-930F-F5A6AEEE0F36}" type="pres">
      <dgm:prSet presAssocID="{1961A11F-0D3F-41AD-B4EA-2A73A80069DF}" presName="node" presStyleLbl="node1" presStyleIdx="1" presStyleCnt="3" custRadScaleRad="100497" custRadScaleInc="-272">
        <dgm:presLayoutVars>
          <dgm:bulletEnabled val="1"/>
        </dgm:presLayoutVars>
      </dgm:prSet>
      <dgm:spPr/>
      <dgm:t>
        <a:bodyPr/>
        <a:lstStyle/>
        <a:p>
          <a:endParaRPr lang="en-US"/>
        </a:p>
      </dgm:t>
    </dgm:pt>
    <dgm:pt modelId="{C3602A5A-2210-4124-B34A-10BD97039320}" type="pres">
      <dgm:prSet presAssocID="{2FFB0EBE-C942-417D-BF55-C38CAC7A39EA}" presName="sibTrans" presStyleLbl="sibTrans2D1" presStyleIdx="1" presStyleCnt="3"/>
      <dgm:spPr/>
      <dgm:t>
        <a:bodyPr/>
        <a:lstStyle/>
        <a:p>
          <a:endParaRPr lang="en-US"/>
        </a:p>
      </dgm:t>
    </dgm:pt>
    <dgm:pt modelId="{4BB86D8F-8757-4007-8A6E-4F68A4E32513}" type="pres">
      <dgm:prSet presAssocID="{2FFB0EBE-C942-417D-BF55-C38CAC7A39EA}" presName="connectorText" presStyleLbl="sibTrans2D1" presStyleIdx="1" presStyleCnt="3"/>
      <dgm:spPr/>
      <dgm:t>
        <a:bodyPr/>
        <a:lstStyle/>
        <a:p>
          <a:endParaRPr lang="en-US"/>
        </a:p>
      </dgm:t>
    </dgm:pt>
    <dgm:pt modelId="{C7D5ECDA-2173-43B6-9A9A-4611425F91B3}" type="pres">
      <dgm:prSet presAssocID="{D67342B7-9225-42C3-8633-D5CA74F62F33}" presName="node" presStyleLbl="node1" presStyleIdx="2" presStyleCnt="3">
        <dgm:presLayoutVars>
          <dgm:bulletEnabled val="1"/>
        </dgm:presLayoutVars>
      </dgm:prSet>
      <dgm:spPr/>
      <dgm:t>
        <a:bodyPr/>
        <a:lstStyle/>
        <a:p>
          <a:endParaRPr lang="en-US"/>
        </a:p>
      </dgm:t>
    </dgm:pt>
    <dgm:pt modelId="{F234CAC5-892D-4459-8815-A7D24ACAE5A6}" type="pres">
      <dgm:prSet presAssocID="{CC22BCA2-237C-4417-B8D2-35933D82871C}" presName="sibTrans" presStyleLbl="sibTrans2D1" presStyleIdx="2" presStyleCnt="3"/>
      <dgm:spPr/>
      <dgm:t>
        <a:bodyPr/>
        <a:lstStyle/>
        <a:p>
          <a:endParaRPr lang="en-US"/>
        </a:p>
      </dgm:t>
    </dgm:pt>
    <dgm:pt modelId="{4845C70C-E250-4585-AE2E-6A3B169B62F0}" type="pres">
      <dgm:prSet presAssocID="{CC22BCA2-237C-4417-B8D2-35933D82871C}" presName="connectorText" presStyleLbl="sibTrans2D1" presStyleIdx="2" presStyleCnt="3"/>
      <dgm:spPr/>
      <dgm:t>
        <a:bodyPr/>
        <a:lstStyle/>
        <a:p>
          <a:endParaRPr lang="en-US"/>
        </a:p>
      </dgm:t>
    </dgm:pt>
  </dgm:ptLst>
  <dgm:cxnLst>
    <dgm:cxn modelId="{8D966E93-F267-4BB1-A4E1-9300181834A5}" type="presOf" srcId="{2FFB0EBE-C942-417D-BF55-C38CAC7A39EA}" destId="{4BB86D8F-8757-4007-8A6E-4F68A4E32513}" srcOrd="1" destOrd="0" presId="urn:microsoft.com/office/officeart/2005/8/layout/cycle2"/>
    <dgm:cxn modelId="{B56ADAAC-0F83-468F-ABA5-29AE96967A7A}" type="presOf" srcId="{43DC36E2-533E-417C-BFD9-6BFB38C0BC72}" destId="{149155B7-B956-4AF2-8E6E-EE326817109F}" srcOrd="0" destOrd="0" presId="urn:microsoft.com/office/officeart/2005/8/layout/cycle2"/>
    <dgm:cxn modelId="{C32FD656-43D0-4B88-A9A5-97A8BDCCDDB2}" type="presOf" srcId="{982E1B8B-5EB6-4929-B2C9-5B409FAC7AA0}" destId="{BB6A773E-62AC-4F56-97C8-CCE7089F2D05}" srcOrd="1" destOrd="0" presId="urn:microsoft.com/office/officeart/2005/8/layout/cycle2"/>
    <dgm:cxn modelId="{24F92ACA-DD4C-4FCC-AA2A-774C135B8C8C}" srcId="{43DC36E2-533E-417C-BFD9-6BFB38C0BC72}" destId="{1961A11F-0D3F-41AD-B4EA-2A73A80069DF}" srcOrd="1" destOrd="0" parTransId="{EAA17474-764E-4747-9461-4051D568492F}" sibTransId="{2FFB0EBE-C942-417D-BF55-C38CAC7A39EA}"/>
    <dgm:cxn modelId="{688AA20F-E27C-4499-87D2-8A916D079D00}" type="presOf" srcId="{CC22BCA2-237C-4417-B8D2-35933D82871C}" destId="{F234CAC5-892D-4459-8815-A7D24ACAE5A6}" srcOrd="0" destOrd="0" presId="urn:microsoft.com/office/officeart/2005/8/layout/cycle2"/>
    <dgm:cxn modelId="{B3EDAE22-F240-4998-96E5-6991D33DDF80}" type="presOf" srcId="{1961A11F-0D3F-41AD-B4EA-2A73A80069DF}" destId="{6E26E050-FD5F-45C1-930F-F5A6AEEE0F36}" srcOrd="0" destOrd="0" presId="urn:microsoft.com/office/officeart/2005/8/layout/cycle2"/>
    <dgm:cxn modelId="{3CB1E349-11DD-4914-904E-0031034DDAD3}" type="presOf" srcId="{982E1B8B-5EB6-4929-B2C9-5B409FAC7AA0}" destId="{43DA9441-21F6-44D7-B530-F8B9CD2189D0}" srcOrd="0" destOrd="0" presId="urn:microsoft.com/office/officeart/2005/8/layout/cycle2"/>
    <dgm:cxn modelId="{9045842E-607B-4CC9-9269-E420428A9128}" type="presOf" srcId="{F24F1958-52DA-4A4B-BCB5-D064AD94A84A}" destId="{1F99D460-7B86-4D35-A978-1DF82B037E4C}" srcOrd="0" destOrd="0" presId="urn:microsoft.com/office/officeart/2005/8/layout/cycle2"/>
    <dgm:cxn modelId="{774F5FFD-1417-441A-83AB-D7608DF732A2}" srcId="{43DC36E2-533E-417C-BFD9-6BFB38C0BC72}" destId="{F24F1958-52DA-4A4B-BCB5-D064AD94A84A}" srcOrd="0" destOrd="0" parTransId="{1D0AF292-D33B-4D0C-A28B-1810D002C763}" sibTransId="{982E1B8B-5EB6-4929-B2C9-5B409FAC7AA0}"/>
    <dgm:cxn modelId="{A855FF2A-568A-4C2E-BE8E-A2E89CC3DFE0}" type="presOf" srcId="{2FFB0EBE-C942-417D-BF55-C38CAC7A39EA}" destId="{C3602A5A-2210-4124-B34A-10BD97039320}" srcOrd="0" destOrd="0" presId="urn:microsoft.com/office/officeart/2005/8/layout/cycle2"/>
    <dgm:cxn modelId="{4DAD2525-5340-489A-B1F6-B4BF3465CEDD}" type="presOf" srcId="{CC22BCA2-237C-4417-B8D2-35933D82871C}" destId="{4845C70C-E250-4585-AE2E-6A3B169B62F0}" srcOrd="1" destOrd="0" presId="urn:microsoft.com/office/officeart/2005/8/layout/cycle2"/>
    <dgm:cxn modelId="{908C61B4-F86F-4087-AE61-3CBABC9C4AC8}" type="presOf" srcId="{D67342B7-9225-42C3-8633-D5CA74F62F33}" destId="{C7D5ECDA-2173-43B6-9A9A-4611425F91B3}" srcOrd="0" destOrd="0" presId="urn:microsoft.com/office/officeart/2005/8/layout/cycle2"/>
    <dgm:cxn modelId="{FBFF76E9-B5AE-45B4-89A0-8A49DC597020}" srcId="{43DC36E2-533E-417C-BFD9-6BFB38C0BC72}" destId="{D67342B7-9225-42C3-8633-D5CA74F62F33}" srcOrd="2" destOrd="0" parTransId="{006BA384-935D-43A7-A845-1A4D2A85E7E6}" sibTransId="{CC22BCA2-237C-4417-B8D2-35933D82871C}"/>
    <dgm:cxn modelId="{915936C8-A95F-4E58-A31C-7DA5E02CBAD5}" type="presParOf" srcId="{149155B7-B956-4AF2-8E6E-EE326817109F}" destId="{1F99D460-7B86-4D35-A978-1DF82B037E4C}" srcOrd="0" destOrd="0" presId="urn:microsoft.com/office/officeart/2005/8/layout/cycle2"/>
    <dgm:cxn modelId="{91AAA4E3-B9A3-49E7-9616-731D35C037D9}" type="presParOf" srcId="{149155B7-B956-4AF2-8E6E-EE326817109F}" destId="{43DA9441-21F6-44D7-B530-F8B9CD2189D0}" srcOrd="1" destOrd="0" presId="urn:microsoft.com/office/officeart/2005/8/layout/cycle2"/>
    <dgm:cxn modelId="{40FDA12D-412C-4CBC-A3AF-C9B062337DE9}" type="presParOf" srcId="{43DA9441-21F6-44D7-B530-F8B9CD2189D0}" destId="{BB6A773E-62AC-4F56-97C8-CCE7089F2D05}" srcOrd="0" destOrd="0" presId="urn:microsoft.com/office/officeart/2005/8/layout/cycle2"/>
    <dgm:cxn modelId="{87AE40B1-187C-410D-96F2-F10262F23AF5}" type="presParOf" srcId="{149155B7-B956-4AF2-8E6E-EE326817109F}" destId="{6E26E050-FD5F-45C1-930F-F5A6AEEE0F36}" srcOrd="2" destOrd="0" presId="urn:microsoft.com/office/officeart/2005/8/layout/cycle2"/>
    <dgm:cxn modelId="{661CBE0F-5A6D-40BD-A3FA-F95F04AD7B6F}" type="presParOf" srcId="{149155B7-B956-4AF2-8E6E-EE326817109F}" destId="{C3602A5A-2210-4124-B34A-10BD97039320}" srcOrd="3" destOrd="0" presId="urn:microsoft.com/office/officeart/2005/8/layout/cycle2"/>
    <dgm:cxn modelId="{B10385E1-0F59-484F-9D76-266E480112EA}" type="presParOf" srcId="{C3602A5A-2210-4124-B34A-10BD97039320}" destId="{4BB86D8F-8757-4007-8A6E-4F68A4E32513}" srcOrd="0" destOrd="0" presId="urn:microsoft.com/office/officeart/2005/8/layout/cycle2"/>
    <dgm:cxn modelId="{759D2E1D-0AF6-4CAA-AFAB-38B350645FC9}" type="presParOf" srcId="{149155B7-B956-4AF2-8E6E-EE326817109F}" destId="{C7D5ECDA-2173-43B6-9A9A-4611425F91B3}" srcOrd="4" destOrd="0" presId="urn:microsoft.com/office/officeart/2005/8/layout/cycle2"/>
    <dgm:cxn modelId="{011A118A-2FC3-4837-BAA5-E23E75543DC3}" type="presParOf" srcId="{149155B7-B956-4AF2-8E6E-EE326817109F}" destId="{F234CAC5-892D-4459-8815-A7D24ACAE5A6}" srcOrd="5" destOrd="0" presId="urn:microsoft.com/office/officeart/2005/8/layout/cycle2"/>
    <dgm:cxn modelId="{368A6F8B-D5F9-42CC-87DB-18582AC63E82}" type="presParOf" srcId="{F234CAC5-892D-4459-8815-A7D24ACAE5A6}" destId="{4845C70C-E250-4585-AE2E-6A3B169B62F0}"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DC20F92-BA7E-4992-A736-43229F5A36CD}" type="doc">
      <dgm:prSet loTypeId="urn:microsoft.com/office/officeart/2005/8/layout/StepDownProcess" loCatId="process" qsTypeId="urn:microsoft.com/office/officeart/2005/8/quickstyle/simple1" qsCatId="simple" csTypeId="urn:microsoft.com/office/officeart/2005/8/colors/accent1_2" csCatId="accent1" phldr="1"/>
      <dgm:spPr/>
    </dgm:pt>
    <dgm:pt modelId="{725A7AD9-2661-4809-9F69-9705154CF372}">
      <dgm:prSet phldrT="[Text]" custT="1"/>
      <dgm:spPr/>
      <dgm:t>
        <a:bodyPr/>
        <a:lstStyle/>
        <a:p>
          <a:r>
            <a:rPr lang="hu-HU" sz="1600" dirty="0" smtClean="0"/>
            <a:t>Limitált tudás</a:t>
          </a:r>
          <a:endParaRPr lang="hu-HU" sz="1600" dirty="0"/>
        </a:p>
      </dgm:t>
    </dgm:pt>
    <dgm:pt modelId="{1ABC2A54-41C5-43FC-B313-DC0B79380050}" type="parTrans" cxnId="{882A5853-ECD6-4515-91C1-F6F3A6C74C7A}">
      <dgm:prSet/>
      <dgm:spPr/>
      <dgm:t>
        <a:bodyPr/>
        <a:lstStyle/>
        <a:p>
          <a:endParaRPr lang="hu-HU" sz="2000"/>
        </a:p>
      </dgm:t>
    </dgm:pt>
    <dgm:pt modelId="{CD67DE9D-FE44-401F-85DA-52F400CAD959}" type="sibTrans" cxnId="{882A5853-ECD6-4515-91C1-F6F3A6C74C7A}">
      <dgm:prSet/>
      <dgm:spPr/>
      <dgm:t>
        <a:bodyPr/>
        <a:lstStyle/>
        <a:p>
          <a:endParaRPr lang="hu-HU" sz="2000"/>
        </a:p>
      </dgm:t>
    </dgm:pt>
    <dgm:pt modelId="{F2511F9D-D541-47DB-A95F-96362804D376}">
      <dgm:prSet phldrT="[Text]" custT="1"/>
      <dgm:spPr>
        <a:solidFill>
          <a:srgbClr val="FF0000"/>
        </a:solidFill>
      </dgm:spPr>
      <dgm:t>
        <a:bodyPr/>
        <a:lstStyle/>
        <a:p>
          <a:r>
            <a:rPr lang="hu-HU" sz="1600" dirty="0" smtClean="0"/>
            <a:t>Probléma (n+1) </a:t>
          </a:r>
          <a:endParaRPr lang="hu-HU" sz="1600" dirty="0"/>
        </a:p>
      </dgm:t>
    </dgm:pt>
    <dgm:pt modelId="{F7C796DC-16C2-4E11-954B-DBC9B3F51F01}" type="parTrans" cxnId="{6E87B0C3-EF03-4535-A1A6-D54BE4D5AB7B}">
      <dgm:prSet/>
      <dgm:spPr/>
      <dgm:t>
        <a:bodyPr/>
        <a:lstStyle/>
        <a:p>
          <a:endParaRPr lang="hu-HU" sz="2000"/>
        </a:p>
      </dgm:t>
    </dgm:pt>
    <dgm:pt modelId="{AAE197DB-2928-498A-ADCD-868E622CEA86}" type="sibTrans" cxnId="{6E87B0C3-EF03-4535-A1A6-D54BE4D5AB7B}">
      <dgm:prSet/>
      <dgm:spPr/>
      <dgm:t>
        <a:bodyPr/>
        <a:lstStyle/>
        <a:p>
          <a:endParaRPr lang="hu-HU" sz="2000"/>
        </a:p>
      </dgm:t>
    </dgm:pt>
    <dgm:pt modelId="{587C86FD-5440-4CF4-8A36-EBD08D4B996F}">
      <dgm:prSet phldrT="[Text]" custT="1"/>
      <dgm:spPr>
        <a:solidFill>
          <a:srgbClr val="00B050"/>
        </a:solidFill>
      </dgm:spPr>
      <dgm:t>
        <a:bodyPr/>
        <a:lstStyle/>
        <a:p>
          <a:r>
            <a:rPr lang="hu-HU" sz="1600" dirty="0" smtClean="0"/>
            <a:t>Megoldás (n)</a:t>
          </a:r>
          <a:endParaRPr lang="hu-HU" sz="1600" dirty="0"/>
        </a:p>
      </dgm:t>
    </dgm:pt>
    <dgm:pt modelId="{F119F2CE-D908-4E93-97F9-36659271F46A}" type="parTrans" cxnId="{F3B46ADF-0711-401D-97D6-F864993C1314}">
      <dgm:prSet/>
      <dgm:spPr/>
      <dgm:t>
        <a:bodyPr/>
        <a:lstStyle/>
        <a:p>
          <a:endParaRPr lang="hu-HU" sz="2000"/>
        </a:p>
      </dgm:t>
    </dgm:pt>
    <dgm:pt modelId="{7E5D6642-159F-4E2B-970E-F6BC802497CF}" type="sibTrans" cxnId="{F3B46ADF-0711-401D-97D6-F864993C1314}">
      <dgm:prSet/>
      <dgm:spPr/>
      <dgm:t>
        <a:bodyPr/>
        <a:lstStyle/>
        <a:p>
          <a:endParaRPr lang="hu-HU" sz="2000"/>
        </a:p>
      </dgm:t>
    </dgm:pt>
    <dgm:pt modelId="{524DC05C-2159-4CB8-BB5D-DF98874B58D0}">
      <dgm:prSet phldrT="[Text]" custT="1"/>
      <dgm:spPr/>
      <dgm:t>
        <a:bodyPr/>
        <a:lstStyle/>
        <a:p>
          <a:r>
            <a:rPr lang="hu-HU" sz="1600" dirty="0" smtClean="0"/>
            <a:t>A megoldás kapcsolata a természettel és a társadalommal</a:t>
          </a:r>
          <a:endParaRPr lang="hu-HU" sz="1600" dirty="0"/>
        </a:p>
      </dgm:t>
    </dgm:pt>
    <dgm:pt modelId="{D145DF5C-5B01-48CF-A007-3B3FD77B3F46}" type="parTrans" cxnId="{68696009-DE2F-4817-B17D-3A8A24FA5E73}">
      <dgm:prSet/>
      <dgm:spPr/>
      <dgm:t>
        <a:bodyPr/>
        <a:lstStyle/>
        <a:p>
          <a:endParaRPr lang="hu-HU" sz="2000"/>
        </a:p>
      </dgm:t>
    </dgm:pt>
    <dgm:pt modelId="{98BEF0D1-1626-45D3-B848-70BCC9B8C6E9}" type="sibTrans" cxnId="{68696009-DE2F-4817-B17D-3A8A24FA5E73}">
      <dgm:prSet/>
      <dgm:spPr/>
      <dgm:t>
        <a:bodyPr/>
        <a:lstStyle/>
        <a:p>
          <a:endParaRPr lang="hu-HU" sz="2000"/>
        </a:p>
      </dgm:t>
    </dgm:pt>
    <dgm:pt modelId="{2B937D23-038C-4026-8DFC-C625740EB7D7}">
      <dgm:prSet phldrT="[Text]" custT="1"/>
      <dgm:spPr>
        <a:solidFill>
          <a:srgbClr val="FF0000"/>
        </a:solidFill>
      </dgm:spPr>
      <dgm:t>
        <a:bodyPr/>
        <a:lstStyle/>
        <a:p>
          <a:r>
            <a:rPr lang="hu-HU" sz="1600" dirty="0" smtClean="0"/>
            <a:t>Probléma (n)</a:t>
          </a:r>
          <a:endParaRPr lang="hu-HU" sz="1600" dirty="0"/>
        </a:p>
      </dgm:t>
    </dgm:pt>
    <dgm:pt modelId="{A36DD423-5D90-430F-8824-164B76BA3788}" type="parTrans" cxnId="{54F96F42-9380-4EC1-BA65-847C7571B0F5}">
      <dgm:prSet/>
      <dgm:spPr/>
      <dgm:t>
        <a:bodyPr/>
        <a:lstStyle/>
        <a:p>
          <a:endParaRPr lang="hu-HU" sz="2000"/>
        </a:p>
      </dgm:t>
    </dgm:pt>
    <dgm:pt modelId="{CFAC5ACC-36C4-4D97-88FC-B37F72DA4ADF}" type="sibTrans" cxnId="{54F96F42-9380-4EC1-BA65-847C7571B0F5}">
      <dgm:prSet/>
      <dgm:spPr/>
      <dgm:t>
        <a:bodyPr/>
        <a:lstStyle/>
        <a:p>
          <a:endParaRPr lang="hu-HU" sz="2000"/>
        </a:p>
      </dgm:t>
    </dgm:pt>
    <dgm:pt modelId="{D554D20B-711A-49EC-8E2C-0FD710D1D785}" type="pres">
      <dgm:prSet presAssocID="{9DC20F92-BA7E-4992-A736-43229F5A36CD}" presName="rootnode" presStyleCnt="0">
        <dgm:presLayoutVars>
          <dgm:chMax/>
          <dgm:chPref/>
          <dgm:dir/>
          <dgm:animLvl val="lvl"/>
        </dgm:presLayoutVars>
      </dgm:prSet>
      <dgm:spPr/>
    </dgm:pt>
    <dgm:pt modelId="{1FAA2412-F2D1-4CDA-9496-FA8F80362C2C}" type="pres">
      <dgm:prSet presAssocID="{2B937D23-038C-4026-8DFC-C625740EB7D7}" presName="composite" presStyleCnt="0"/>
      <dgm:spPr/>
    </dgm:pt>
    <dgm:pt modelId="{CEED39D6-BAFE-45C6-AE42-F1CC170738D2}" type="pres">
      <dgm:prSet presAssocID="{2B937D23-038C-4026-8DFC-C625740EB7D7}" presName="bentUpArrow1" presStyleLbl="alignImgPlace1" presStyleIdx="0" presStyleCnt="4"/>
      <dgm:spPr/>
    </dgm:pt>
    <dgm:pt modelId="{209C4DCF-4988-4F09-9393-6560E988D1C4}" type="pres">
      <dgm:prSet presAssocID="{2B937D23-038C-4026-8DFC-C625740EB7D7}" presName="ParentText" presStyleLbl="node1" presStyleIdx="0" presStyleCnt="5">
        <dgm:presLayoutVars>
          <dgm:chMax val="1"/>
          <dgm:chPref val="1"/>
          <dgm:bulletEnabled val="1"/>
        </dgm:presLayoutVars>
      </dgm:prSet>
      <dgm:spPr/>
    </dgm:pt>
    <dgm:pt modelId="{C04B0634-90D4-414E-AF9E-98CF18319F84}" type="pres">
      <dgm:prSet presAssocID="{2B937D23-038C-4026-8DFC-C625740EB7D7}" presName="ChildText" presStyleLbl="revTx" presStyleIdx="0" presStyleCnt="4">
        <dgm:presLayoutVars>
          <dgm:chMax val="0"/>
          <dgm:chPref val="0"/>
          <dgm:bulletEnabled val="1"/>
        </dgm:presLayoutVars>
      </dgm:prSet>
      <dgm:spPr/>
    </dgm:pt>
    <dgm:pt modelId="{6485265C-13E9-43E3-A2A7-3B3F9287077F}" type="pres">
      <dgm:prSet presAssocID="{CFAC5ACC-36C4-4D97-88FC-B37F72DA4ADF}" presName="sibTrans" presStyleCnt="0"/>
      <dgm:spPr/>
    </dgm:pt>
    <dgm:pt modelId="{98F952A8-8932-4903-8A33-4A595304F5BE}" type="pres">
      <dgm:prSet presAssocID="{725A7AD9-2661-4809-9F69-9705154CF372}" presName="composite" presStyleCnt="0"/>
      <dgm:spPr/>
    </dgm:pt>
    <dgm:pt modelId="{AF373B22-3C13-4E20-9B86-1194E2489426}" type="pres">
      <dgm:prSet presAssocID="{725A7AD9-2661-4809-9F69-9705154CF372}" presName="bentUpArrow1" presStyleLbl="alignImgPlace1" presStyleIdx="1" presStyleCnt="4"/>
      <dgm:spPr/>
    </dgm:pt>
    <dgm:pt modelId="{76FB701E-7C2C-498D-A8DF-9FEE58D55479}" type="pres">
      <dgm:prSet presAssocID="{725A7AD9-2661-4809-9F69-9705154CF372}" presName="ParentText" presStyleLbl="node1" presStyleIdx="1" presStyleCnt="5">
        <dgm:presLayoutVars>
          <dgm:chMax val="1"/>
          <dgm:chPref val="1"/>
          <dgm:bulletEnabled val="1"/>
        </dgm:presLayoutVars>
      </dgm:prSet>
      <dgm:spPr/>
    </dgm:pt>
    <dgm:pt modelId="{BC058863-DCD7-4B8C-87FC-DA74AF6A4742}" type="pres">
      <dgm:prSet presAssocID="{725A7AD9-2661-4809-9F69-9705154CF372}" presName="ChildText" presStyleLbl="revTx" presStyleIdx="1" presStyleCnt="4">
        <dgm:presLayoutVars>
          <dgm:chMax val="0"/>
          <dgm:chPref val="0"/>
          <dgm:bulletEnabled val="1"/>
        </dgm:presLayoutVars>
      </dgm:prSet>
      <dgm:spPr/>
    </dgm:pt>
    <dgm:pt modelId="{3C01D872-6013-4BC9-9087-0DC637C6F13B}" type="pres">
      <dgm:prSet presAssocID="{CD67DE9D-FE44-401F-85DA-52F400CAD959}" presName="sibTrans" presStyleCnt="0"/>
      <dgm:spPr/>
    </dgm:pt>
    <dgm:pt modelId="{9422EF04-F28A-4182-8831-5D82D82BB698}" type="pres">
      <dgm:prSet presAssocID="{587C86FD-5440-4CF4-8A36-EBD08D4B996F}" presName="composite" presStyleCnt="0"/>
      <dgm:spPr/>
    </dgm:pt>
    <dgm:pt modelId="{C793BD76-49CC-4EF8-9C8A-FA54F29FF1B5}" type="pres">
      <dgm:prSet presAssocID="{587C86FD-5440-4CF4-8A36-EBD08D4B996F}" presName="bentUpArrow1" presStyleLbl="alignImgPlace1" presStyleIdx="2" presStyleCnt="4"/>
      <dgm:spPr/>
    </dgm:pt>
    <dgm:pt modelId="{43B0EA8B-191C-4F25-836A-B034518BE696}" type="pres">
      <dgm:prSet presAssocID="{587C86FD-5440-4CF4-8A36-EBD08D4B996F}" presName="ParentText" presStyleLbl="node1" presStyleIdx="2" presStyleCnt="5">
        <dgm:presLayoutVars>
          <dgm:chMax val="1"/>
          <dgm:chPref val="1"/>
          <dgm:bulletEnabled val="1"/>
        </dgm:presLayoutVars>
      </dgm:prSet>
      <dgm:spPr/>
    </dgm:pt>
    <dgm:pt modelId="{5DB3DA83-3587-4F4D-ADB5-E58DB04C786A}" type="pres">
      <dgm:prSet presAssocID="{587C86FD-5440-4CF4-8A36-EBD08D4B996F}" presName="ChildText" presStyleLbl="revTx" presStyleIdx="2" presStyleCnt="4">
        <dgm:presLayoutVars>
          <dgm:chMax val="0"/>
          <dgm:chPref val="0"/>
          <dgm:bulletEnabled val="1"/>
        </dgm:presLayoutVars>
      </dgm:prSet>
      <dgm:spPr/>
    </dgm:pt>
    <dgm:pt modelId="{B84D36D5-E75A-4E85-B308-F91D5F2C7D59}" type="pres">
      <dgm:prSet presAssocID="{7E5D6642-159F-4E2B-970E-F6BC802497CF}" presName="sibTrans" presStyleCnt="0"/>
      <dgm:spPr/>
    </dgm:pt>
    <dgm:pt modelId="{7A834959-B337-46B8-AD78-E0C80A2A2669}" type="pres">
      <dgm:prSet presAssocID="{524DC05C-2159-4CB8-BB5D-DF98874B58D0}" presName="composite" presStyleCnt="0"/>
      <dgm:spPr/>
    </dgm:pt>
    <dgm:pt modelId="{0E758889-58B4-47AB-992A-C942E6910527}" type="pres">
      <dgm:prSet presAssocID="{524DC05C-2159-4CB8-BB5D-DF98874B58D0}" presName="bentUpArrow1" presStyleLbl="alignImgPlace1" presStyleIdx="3" presStyleCnt="4"/>
      <dgm:spPr/>
    </dgm:pt>
    <dgm:pt modelId="{33B58BA2-A119-4492-A715-1F7E50BEDE25}" type="pres">
      <dgm:prSet presAssocID="{524DC05C-2159-4CB8-BB5D-DF98874B58D0}" presName="ParentText" presStyleLbl="node1" presStyleIdx="3" presStyleCnt="5" custScaleX="155985">
        <dgm:presLayoutVars>
          <dgm:chMax val="1"/>
          <dgm:chPref val="1"/>
          <dgm:bulletEnabled val="1"/>
        </dgm:presLayoutVars>
      </dgm:prSet>
      <dgm:spPr/>
      <dgm:t>
        <a:bodyPr/>
        <a:lstStyle/>
        <a:p>
          <a:endParaRPr lang="hu-HU"/>
        </a:p>
      </dgm:t>
    </dgm:pt>
    <dgm:pt modelId="{8CCB1215-528F-4E67-966A-33157C17FC33}" type="pres">
      <dgm:prSet presAssocID="{524DC05C-2159-4CB8-BB5D-DF98874B58D0}" presName="ChildText" presStyleLbl="revTx" presStyleIdx="3" presStyleCnt="4">
        <dgm:presLayoutVars>
          <dgm:chMax val="0"/>
          <dgm:chPref val="0"/>
          <dgm:bulletEnabled val="1"/>
        </dgm:presLayoutVars>
      </dgm:prSet>
      <dgm:spPr/>
    </dgm:pt>
    <dgm:pt modelId="{2E11F88C-FDAB-4115-BA60-4278CE030668}" type="pres">
      <dgm:prSet presAssocID="{98BEF0D1-1626-45D3-B848-70BCC9B8C6E9}" presName="sibTrans" presStyleCnt="0"/>
      <dgm:spPr/>
    </dgm:pt>
    <dgm:pt modelId="{7A7D660E-44F4-4882-AA50-4AFD2DAE931E}" type="pres">
      <dgm:prSet presAssocID="{F2511F9D-D541-47DB-A95F-96362804D376}" presName="composite" presStyleCnt="0"/>
      <dgm:spPr/>
    </dgm:pt>
    <dgm:pt modelId="{E27BFA45-4C7E-4321-AA6E-0280982C730D}" type="pres">
      <dgm:prSet presAssocID="{F2511F9D-D541-47DB-A95F-96362804D376}" presName="ParentText" presStyleLbl="node1" presStyleIdx="4" presStyleCnt="5">
        <dgm:presLayoutVars>
          <dgm:chMax val="1"/>
          <dgm:chPref val="1"/>
          <dgm:bulletEnabled val="1"/>
        </dgm:presLayoutVars>
      </dgm:prSet>
      <dgm:spPr/>
      <dgm:t>
        <a:bodyPr/>
        <a:lstStyle/>
        <a:p>
          <a:endParaRPr lang="hu-HU"/>
        </a:p>
      </dgm:t>
    </dgm:pt>
  </dgm:ptLst>
  <dgm:cxnLst>
    <dgm:cxn modelId="{837E7C59-76E2-4289-988C-439B36491580}" type="presOf" srcId="{587C86FD-5440-4CF4-8A36-EBD08D4B996F}" destId="{43B0EA8B-191C-4F25-836A-B034518BE696}" srcOrd="0" destOrd="0" presId="urn:microsoft.com/office/officeart/2005/8/layout/StepDownProcess"/>
    <dgm:cxn modelId="{6E87B0C3-EF03-4535-A1A6-D54BE4D5AB7B}" srcId="{9DC20F92-BA7E-4992-A736-43229F5A36CD}" destId="{F2511F9D-D541-47DB-A95F-96362804D376}" srcOrd="4" destOrd="0" parTransId="{F7C796DC-16C2-4E11-954B-DBC9B3F51F01}" sibTransId="{AAE197DB-2928-498A-ADCD-868E622CEA86}"/>
    <dgm:cxn modelId="{C9076965-4685-4DCD-A303-BD582370F10D}" type="presOf" srcId="{F2511F9D-D541-47DB-A95F-96362804D376}" destId="{E27BFA45-4C7E-4321-AA6E-0280982C730D}" srcOrd="0" destOrd="0" presId="urn:microsoft.com/office/officeart/2005/8/layout/StepDownProcess"/>
    <dgm:cxn modelId="{80EC1274-B07D-4BE7-A650-3E106E86F7F2}" type="presOf" srcId="{9DC20F92-BA7E-4992-A736-43229F5A36CD}" destId="{D554D20B-711A-49EC-8E2C-0FD710D1D785}" srcOrd="0" destOrd="0" presId="urn:microsoft.com/office/officeart/2005/8/layout/StepDownProcess"/>
    <dgm:cxn modelId="{F3B46ADF-0711-401D-97D6-F864993C1314}" srcId="{9DC20F92-BA7E-4992-A736-43229F5A36CD}" destId="{587C86FD-5440-4CF4-8A36-EBD08D4B996F}" srcOrd="2" destOrd="0" parTransId="{F119F2CE-D908-4E93-97F9-36659271F46A}" sibTransId="{7E5D6642-159F-4E2B-970E-F6BC802497CF}"/>
    <dgm:cxn modelId="{4E2802BF-EE1F-42FB-A13D-04D7074C816E}" type="presOf" srcId="{524DC05C-2159-4CB8-BB5D-DF98874B58D0}" destId="{33B58BA2-A119-4492-A715-1F7E50BEDE25}" srcOrd="0" destOrd="0" presId="urn:microsoft.com/office/officeart/2005/8/layout/StepDownProcess"/>
    <dgm:cxn modelId="{5ED52662-7629-487B-96B1-D00B6210DF23}" type="presOf" srcId="{2B937D23-038C-4026-8DFC-C625740EB7D7}" destId="{209C4DCF-4988-4F09-9393-6560E988D1C4}" srcOrd="0" destOrd="0" presId="urn:microsoft.com/office/officeart/2005/8/layout/StepDownProcess"/>
    <dgm:cxn modelId="{68696009-DE2F-4817-B17D-3A8A24FA5E73}" srcId="{9DC20F92-BA7E-4992-A736-43229F5A36CD}" destId="{524DC05C-2159-4CB8-BB5D-DF98874B58D0}" srcOrd="3" destOrd="0" parTransId="{D145DF5C-5B01-48CF-A007-3B3FD77B3F46}" sibTransId="{98BEF0D1-1626-45D3-B848-70BCC9B8C6E9}"/>
    <dgm:cxn modelId="{B76DBC99-B39F-4093-8910-260156DB0364}" type="presOf" srcId="{725A7AD9-2661-4809-9F69-9705154CF372}" destId="{76FB701E-7C2C-498D-A8DF-9FEE58D55479}" srcOrd="0" destOrd="0" presId="urn:microsoft.com/office/officeart/2005/8/layout/StepDownProcess"/>
    <dgm:cxn modelId="{54F96F42-9380-4EC1-BA65-847C7571B0F5}" srcId="{9DC20F92-BA7E-4992-A736-43229F5A36CD}" destId="{2B937D23-038C-4026-8DFC-C625740EB7D7}" srcOrd="0" destOrd="0" parTransId="{A36DD423-5D90-430F-8824-164B76BA3788}" sibTransId="{CFAC5ACC-36C4-4D97-88FC-B37F72DA4ADF}"/>
    <dgm:cxn modelId="{882A5853-ECD6-4515-91C1-F6F3A6C74C7A}" srcId="{9DC20F92-BA7E-4992-A736-43229F5A36CD}" destId="{725A7AD9-2661-4809-9F69-9705154CF372}" srcOrd="1" destOrd="0" parTransId="{1ABC2A54-41C5-43FC-B313-DC0B79380050}" sibTransId="{CD67DE9D-FE44-401F-85DA-52F400CAD959}"/>
    <dgm:cxn modelId="{48AFE229-EA03-407C-A479-1168706EBBB2}" type="presParOf" srcId="{D554D20B-711A-49EC-8E2C-0FD710D1D785}" destId="{1FAA2412-F2D1-4CDA-9496-FA8F80362C2C}" srcOrd="0" destOrd="0" presId="urn:microsoft.com/office/officeart/2005/8/layout/StepDownProcess"/>
    <dgm:cxn modelId="{B18412D6-1A29-40ED-9E35-A2247A18E380}" type="presParOf" srcId="{1FAA2412-F2D1-4CDA-9496-FA8F80362C2C}" destId="{CEED39D6-BAFE-45C6-AE42-F1CC170738D2}" srcOrd="0" destOrd="0" presId="urn:microsoft.com/office/officeart/2005/8/layout/StepDownProcess"/>
    <dgm:cxn modelId="{75729915-B4E9-4ABB-BB1C-06DE8B2D6A4C}" type="presParOf" srcId="{1FAA2412-F2D1-4CDA-9496-FA8F80362C2C}" destId="{209C4DCF-4988-4F09-9393-6560E988D1C4}" srcOrd="1" destOrd="0" presId="urn:microsoft.com/office/officeart/2005/8/layout/StepDownProcess"/>
    <dgm:cxn modelId="{1C3EC3C1-D6D0-4EA4-8494-CC26D97F049B}" type="presParOf" srcId="{1FAA2412-F2D1-4CDA-9496-FA8F80362C2C}" destId="{C04B0634-90D4-414E-AF9E-98CF18319F84}" srcOrd="2" destOrd="0" presId="urn:microsoft.com/office/officeart/2005/8/layout/StepDownProcess"/>
    <dgm:cxn modelId="{E6E35D0B-AA37-47DD-A721-1B9C7EE6E6A9}" type="presParOf" srcId="{D554D20B-711A-49EC-8E2C-0FD710D1D785}" destId="{6485265C-13E9-43E3-A2A7-3B3F9287077F}" srcOrd="1" destOrd="0" presId="urn:microsoft.com/office/officeart/2005/8/layout/StepDownProcess"/>
    <dgm:cxn modelId="{2E48E524-2A81-42A2-94E7-ABB74AAC5904}" type="presParOf" srcId="{D554D20B-711A-49EC-8E2C-0FD710D1D785}" destId="{98F952A8-8932-4903-8A33-4A595304F5BE}" srcOrd="2" destOrd="0" presId="urn:microsoft.com/office/officeart/2005/8/layout/StepDownProcess"/>
    <dgm:cxn modelId="{9353C1D1-A730-4355-9E77-776BE767E30D}" type="presParOf" srcId="{98F952A8-8932-4903-8A33-4A595304F5BE}" destId="{AF373B22-3C13-4E20-9B86-1194E2489426}" srcOrd="0" destOrd="0" presId="urn:microsoft.com/office/officeart/2005/8/layout/StepDownProcess"/>
    <dgm:cxn modelId="{34729512-5DA4-45D9-9FE2-9D725E250C96}" type="presParOf" srcId="{98F952A8-8932-4903-8A33-4A595304F5BE}" destId="{76FB701E-7C2C-498D-A8DF-9FEE58D55479}" srcOrd="1" destOrd="0" presId="urn:microsoft.com/office/officeart/2005/8/layout/StepDownProcess"/>
    <dgm:cxn modelId="{D73B663B-3529-428F-B923-E62C94B91036}" type="presParOf" srcId="{98F952A8-8932-4903-8A33-4A595304F5BE}" destId="{BC058863-DCD7-4B8C-87FC-DA74AF6A4742}" srcOrd="2" destOrd="0" presId="urn:microsoft.com/office/officeart/2005/8/layout/StepDownProcess"/>
    <dgm:cxn modelId="{6CD9267A-E065-4026-9DAF-2568DC461BFA}" type="presParOf" srcId="{D554D20B-711A-49EC-8E2C-0FD710D1D785}" destId="{3C01D872-6013-4BC9-9087-0DC637C6F13B}" srcOrd="3" destOrd="0" presId="urn:microsoft.com/office/officeart/2005/8/layout/StepDownProcess"/>
    <dgm:cxn modelId="{1483B5D8-0CFF-4880-AB86-0EE370225710}" type="presParOf" srcId="{D554D20B-711A-49EC-8E2C-0FD710D1D785}" destId="{9422EF04-F28A-4182-8831-5D82D82BB698}" srcOrd="4" destOrd="0" presId="urn:microsoft.com/office/officeart/2005/8/layout/StepDownProcess"/>
    <dgm:cxn modelId="{91997DC5-CC18-4681-8BEB-1FF1C25A7FE3}" type="presParOf" srcId="{9422EF04-F28A-4182-8831-5D82D82BB698}" destId="{C793BD76-49CC-4EF8-9C8A-FA54F29FF1B5}" srcOrd="0" destOrd="0" presId="urn:microsoft.com/office/officeart/2005/8/layout/StepDownProcess"/>
    <dgm:cxn modelId="{D390DA26-EB59-42FA-9518-D8D523F5A779}" type="presParOf" srcId="{9422EF04-F28A-4182-8831-5D82D82BB698}" destId="{43B0EA8B-191C-4F25-836A-B034518BE696}" srcOrd="1" destOrd="0" presId="urn:microsoft.com/office/officeart/2005/8/layout/StepDownProcess"/>
    <dgm:cxn modelId="{F67B9E3A-62F4-4000-910A-72E5E245FB07}" type="presParOf" srcId="{9422EF04-F28A-4182-8831-5D82D82BB698}" destId="{5DB3DA83-3587-4F4D-ADB5-E58DB04C786A}" srcOrd="2" destOrd="0" presId="urn:microsoft.com/office/officeart/2005/8/layout/StepDownProcess"/>
    <dgm:cxn modelId="{BB7F6360-AD15-4280-AC56-4B8BADFCAC7B}" type="presParOf" srcId="{D554D20B-711A-49EC-8E2C-0FD710D1D785}" destId="{B84D36D5-E75A-4E85-B308-F91D5F2C7D59}" srcOrd="5" destOrd="0" presId="urn:microsoft.com/office/officeart/2005/8/layout/StepDownProcess"/>
    <dgm:cxn modelId="{DA46A692-B45E-4E4D-9405-730DFAA54712}" type="presParOf" srcId="{D554D20B-711A-49EC-8E2C-0FD710D1D785}" destId="{7A834959-B337-46B8-AD78-E0C80A2A2669}" srcOrd="6" destOrd="0" presId="urn:microsoft.com/office/officeart/2005/8/layout/StepDownProcess"/>
    <dgm:cxn modelId="{7D42781E-E9F3-46C7-9BEA-272E9F1E1278}" type="presParOf" srcId="{7A834959-B337-46B8-AD78-E0C80A2A2669}" destId="{0E758889-58B4-47AB-992A-C942E6910527}" srcOrd="0" destOrd="0" presId="urn:microsoft.com/office/officeart/2005/8/layout/StepDownProcess"/>
    <dgm:cxn modelId="{E048F97A-7156-4DFC-A763-D616B570829D}" type="presParOf" srcId="{7A834959-B337-46B8-AD78-E0C80A2A2669}" destId="{33B58BA2-A119-4492-A715-1F7E50BEDE25}" srcOrd="1" destOrd="0" presId="urn:microsoft.com/office/officeart/2005/8/layout/StepDownProcess"/>
    <dgm:cxn modelId="{ED3E38A6-9CF0-4E2C-8CEF-9E84A5D95369}" type="presParOf" srcId="{7A834959-B337-46B8-AD78-E0C80A2A2669}" destId="{8CCB1215-528F-4E67-966A-33157C17FC33}" srcOrd="2" destOrd="0" presId="urn:microsoft.com/office/officeart/2005/8/layout/StepDownProcess"/>
    <dgm:cxn modelId="{24BF1AAC-40D8-487B-B1C3-CE10D4048947}" type="presParOf" srcId="{D554D20B-711A-49EC-8E2C-0FD710D1D785}" destId="{2E11F88C-FDAB-4115-BA60-4278CE030668}" srcOrd="7" destOrd="0" presId="urn:microsoft.com/office/officeart/2005/8/layout/StepDownProcess"/>
    <dgm:cxn modelId="{338BD369-362D-471F-A9A7-C47A231F941E}" type="presParOf" srcId="{D554D20B-711A-49EC-8E2C-0FD710D1D785}" destId="{7A7D660E-44F4-4882-AA50-4AFD2DAE931E}" srcOrd="8" destOrd="0" presId="urn:microsoft.com/office/officeart/2005/8/layout/StepDownProcess"/>
    <dgm:cxn modelId="{10ABDBDD-9384-4D8C-9130-AA981EC89BC2}" type="presParOf" srcId="{7A7D660E-44F4-4882-AA50-4AFD2DAE931E}" destId="{E27BFA45-4C7E-4321-AA6E-0280982C730D}" srcOrd="0" destOrd="0" presId="urn:microsoft.com/office/officeart/2005/8/layout/StepDown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CE7A5F4-F2EA-49BE-997D-52BEED540574}" type="doc">
      <dgm:prSet loTypeId="urn:microsoft.com/office/officeart/2005/8/layout/process3" loCatId="process" qsTypeId="urn:microsoft.com/office/officeart/2005/8/quickstyle/simple1" qsCatId="simple" csTypeId="urn:microsoft.com/office/officeart/2005/8/colors/accent1_2" csCatId="accent1" phldr="1"/>
      <dgm:spPr/>
      <dgm:t>
        <a:bodyPr/>
        <a:lstStyle/>
        <a:p>
          <a:endParaRPr lang="en-US"/>
        </a:p>
      </dgm:t>
    </dgm:pt>
    <dgm:pt modelId="{E1C8D5A8-F510-49E4-93B4-221A8B84F0E7}">
      <dgm:prSet phldrT="[Szöveg]" custT="1"/>
      <dgm:spPr/>
      <dgm:t>
        <a:bodyPr/>
        <a:lstStyle/>
        <a:p>
          <a:r>
            <a:rPr lang="hu-HU" sz="2400" dirty="0" smtClean="0"/>
            <a:t>Tudományos módszerekkel igazolt ismeretek</a:t>
          </a:r>
        </a:p>
        <a:p>
          <a:r>
            <a:rPr lang="hu-HU" sz="2400" dirty="0" smtClean="0">
              <a:solidFill>
                <a:schemeClr val="accent4"/>
              </a:solidFill>
            </a:rPr>
            <a:t>„módszer”</a:t>
          </a:r>
          <a:endParaRPr lang="en-US" sz="2400" dirty="0">
            <a:solidFill>
              <a:schemeClr val="accent4"/>
            </a:solidFill>
          </a:endParaRPr>
        </a:p>
      </dgm:t>
    </dgm:pt>
    <dgm:pt modelId="{2B28B62B-958F-4EA5-9AE4-B8DC46EC4030}" type="parTrans" cxnId="{40295CB1-7EDB-457F-979D-134680226D9F}">
      <dgm:prSet/>
      <dgm:spPr/>
      <dgm:t>
        <a:bodyPr/>
        <a:lstStyle/>
        <a:p>
          <a:endParaRPr lang="en-US" sz="2800"/>
        </a:p>
      </dgm:t>
    </dgm:pt>
    <dgm:pt modelId="{0FF23788-284E-4117-9522-B8FFD29590C4}" type="sibTrans" cxnId="{40295CB1-7EDB-457F-979D-134680226D9F}">
      <dgm:prSet custT="1"/>
      <dgm:spPr/>
      <dgm:t>
        <a:bodyPr/>
        <a:lstStyle/>
        <a:p>
          <a:endParaRPr lang="en-US" sz="1800"/>
        </a:p>
      </dgm:t>
    </dgm:pt>
    <dgm:pt modelId="{C7CCE600-2782-4D2E-9D9F-1E726A2AFC6E}">
      <dgm:prSet phldrT="[Szöveg]" custT="1"/>
      <dgm:spPr/>
      <dgm:t>
        <a:bodyPr/>
        <a:lstStyle/>
        <a:p>
          <a:r>
            <a:rPr lang="hu-HU" sz="2400" dirty="0" smtClean="0"/>
            <a:t>Sikeres alkalmazással igazolt ismeretek</a:t>
          </a:r>
        </a:p>
        <a:p>
          <a:r>
            <a:rPr lang="hu-HU" sz="2400" dirty="0" smtClean="0">
              <a:solidFill>
                <a:schemeClr val="accent4"/>
              </a:solidFill>
            </a:rPr>
            <a:t>„működik”</a:t>
          </a:r>
          <a:endParaRPr lang="en-US" sz="2400" dirty="0"/>
        </a:p>
      </dgm:t>
    </dgm:pt>
    <dgm:pt modelId="{F95F2CB4-4107-4E9A-9E92-183519B57B09}" type="parTrans" cxnId="{2844F239-4EDB-4073-9D33-D355EE00C2AC}">
      <dgm:prSet/>
      <dgm:spPr/>
      <dgm:t>
        <a:bodyPr/>
        <a:lstStyle/>
        <a:p>
          <a:endParaRPr lang="en-US" sz="2800"/>
        </a:p>
      </dgm:t>
    </dgm:pt>
    <dgm:pt modelId="{213A413A-1A3D-41F0-9148-C1F04E20A9BD}" type="sibTrans" cxnId="{2844F239-4EDB-4073-9D33-D355EE00C2AC}">
      <dgm:prSet custT="1"/>
      <dgm:spPr/>
      <dgm:t>
        <a:bodyPr/>
        <a:lstStyle/>
        <a:p>
          <a:endParaRPr lang="en-US" sz="1800"/>
        </a:p>
      </dgm:t>
    </dgm:pt>
    <dgm:pt modelId="{1C9D1344-57AC-4DEC-9344-636442B4B7C9}">
      <dgm:prSet custT="1">
        <dgm:style>
          <a:lnRef idx="2">
            <a:schemeClr val="accent2">
              <a:shade val="50000"/>
            </a:schemeClr>
          </a:lnRef>
          <a:fillRef idx="1">
            <a:schemeClr val="accent2"/>
          </a:fillRef>
          <a:effectRef idx="0">
            <a:schemeClr val="accent2"/>
          </a:effectRef>
          <a:fontRef idx="minor">
            <a:schemeClr val="lt1"/>
          </a:fontRef>
        </dgm:style>
      </dgm:prSet>
      <dgm:spPr/>
      <dgm:t>
        <a:bodyPr/>
        <a:lstStyle/>
        <a:p>
          <a:r>
            <a:rPr lang="hu-HU" sz="2400" dirty="0" smtClean="0"/>
            <a:t>Társadalmilag megalapozott ismeret</a:t>
          </a:r>
        </a:p>
        <a:p>
          <a:r>
            <a:rPr lang="hu-HU" sz="2400" dirty="0" smtClean="0">
              <a:solidFill>
                <a:schemeClr val="accent4"/>
              </a:solidFill>
            </a:rPr>
            <a:t/>
          </a:r>
          <a:br>
            <a:rPr lang="hu-HU" sz="2400" dirty="0" smtClean="0">
              <a:solidFill>
                <a:schemeClr val="accent4"/>
              </a:solidFill>
            </a:rPr>
          </a:br>
          <a:r>
            <a:rPr lang="hu-HU" sz="2400" dirty="0" smtClean="0">
              <a:solidFill>
                <a:schemeClr val="accent4"/>
              </a:solidFill>
            </a:rPr>
            <a:t>„hasznos”</a:t>
          </a:r>
          <a:endParaRPr lang="hu-HU" sz="2400" dirty="0" smtClean="0"/>
        </a:p>
      </dgm:t>
    </dgm:pt>
    <dgm:pt modelId="{5B2B8B20-A066-4D1A-B717-4A0E0477FEC6}" type="parTrans" cxnId="{A06FEBDD-17C1-4FB0-9E93-EA4167F9CDF9}">
      <dgm:prSet/>
      <dgm:spPr/>
      <dgm:t>
        <a:bodyPr/>
        <a:lstStyle/>
        <a:p>
          <a:endParaRPr lang="en-US" sz="2800"/>
        </a:p>
      </dgm:t>
    </dgm:pt>
    <dgm:pt modelId="{FF7E8CFF-DEB3-4F92-B15C-3E08CD34396C}" type="sibTrans" cxnId="{A06FEBDD-17C1-4FB0-9E93-EA4167F9CDF9}">
      <dgm:prSet/>
      <dgm:spPr/>
      <dgm:t>
        <a:bodyPr/>
        <a:lstStyle/>
        <a:p>
          <a:endParaRPr lang="en-US" sz="2800"/>
        </a:p>
      </dgm:t>
    </dgm:pt>
    <dgm:pt modelId="{A5CB5C42-27E2-47D5-837F-AFFA6FCD9857}">
      <dgm:prSet phldrT="[Szöveg]" custT="1"/>
      <dgm:spPr/>
      <dgm:t>
        <a:bodyPr/>
        <a:lstStyle/>
        <a:p>
          <a:r>
            <a:rPr lang="hu-HU" sz="1800" dirty="0" smtClean="0"/>
            <a:t>Tudomány-terület </a:t>
          </a:r>
          <a:br>
            <a:rPr lang="hu-HU" sz="1800" dirty="0" smtClean="0"/>
          </a:br>
          <a:r>
            <a:rPr lang="hu-HU" sz="1800" dirty="0" smtClean="0"/>
            <a:t>belső normái alapján igazolt</a:t>
          </a:r>
          <a:endParaRPr lang="en-US" sz="1800" dirty="0"/>
        </a:p>
      </dgm:t>
    </dgm:pt>
    <dgm:pt modelId="{A84080ED-52A6-43EF-B45B-685FB8AB88E8}" type="parTrans" cxnId="{EEE5DAD6-80C7-4138-827A-DC6420B21157}">
      <dgm:prSet/>
      <dgm:spPr/>
      <dgm:t>
        <a:bodyPr/>
        <a:lstStyle/>
        <a:p>
          <a:endParaRPr lang="en-US" sz="2800"/>
        </a:p>
      </dgm:t>
    </dgm:pt>
    <dgm:pt modelId="{78A17A74-ABA3-4E55-BCC8-E8222EF82FB3}" type="sibTrans" cxnId="{EEE5DAD6-80C7-4138-827A-DC6420B21157}">
      <dgm:prSet/>
      <dgm:spPr/>
      <dgm:t>
        <a:bodyPr/>
        <a:lstStyle/>
        <a:p>
          <a:endParaRPr lang="en-US" sz="2800"/>
        </a:p>
      </dgm:t>
    </dgm:pt>
    <dgm:pt modelId="{2294A5D3-FC1B-4D31-A65E-CF28979391DA}">
      <dgm:prSet phldrT="[Szöveg]" custT="1"/>
      <dgm:spPr/>
      <dgm:t>
        <a:bodyPr/>
        <a:lstStyle/>
        <a:p>
          <a:r>
            <a:rPr lang="hu-HU" sz="1800" smtClean="0"/>
            <a:t>Laborató-riumon </a:t>
          </a:r>
          <a:r>
            <a:rPr lang="hu-HU" sz="1800" dirty="0" smtClean="0"/>
            <a:t/>
          </a:r>
          <a:br>
            <a:rPr lang="hu-HU" sz="1800" dirty="0" smtClean="0"/>
          </a:br>
          <a:r>
            <a:rPr lang="hu-HU" sz="1800" dirty="0" smtClean="0"/>
            <a:t>kívül is működik </a:t>
          </a:r>
          <a:endParaRPr lang="en-US" sz="1800" dirty="0"/>
        </a:p>
      </dgm:t>
    </dgm:pt>
    <dgm:pt modelId="{8E58299B-A075-4C9D-9331-FE657C95BCEF}" type="parTrans" cxnId="{C456AE54-8CD0-4202-8FFE-CCF239CE3030}">
      <dgm:prSet/>
      <dgm:spPr/>
      <dgm:t>
        <a:bodyPr/>
        <a:lstStyle/>
        <a:p>
          <a:endParaRPr lang="en-US" sz="2800"/>
        </a:p>
      </dgm:t>
    </dgm:pt>
    <dgm:pt modelId="{02E2D4C1-1CE9-42C8-B08E-67E4B9D62E40}" type="sibTrans" cxnId="{C456AE54-8CD0-4202-8FFE-CCF239CE3030}">
      <dgm:prSet/>
      <dgm:spPr/>
      <dgm:t>
        <a:bodyPr/>
        <a:lstStyle/>
        <a:p>
          <a:endParaRPr lang="en-US" sz="2800"/>
        </a:p>
      </dgm:t>
    </dgm:pt>
    <dgm:pt modelId="{29D2326D-6F92-4904-8212-4DB58CB2EAED}">
      <dgm:prSet custT="1"/>
      <dgm:spPr/>
      <dgm:t>
        <a:bodyPr/>
        <a:lstStyle/>
        <a:p>
          <a:r>
            <a:rPr lang="hu-HU" sz="1800" dirty="0" smtClean="0"/>
            <a:t>Társadalmi hatás alapján minősített </a:t>
          </a:r>
        </a:p>
      </dgm:t>
    </dgm:pt>
    <dgm:pt modelId="{828C8E0E-2C0B-4122-B6EE-C6DC06120217}" type="parTrans" cxnId="{731E1C12-332D-49CE-98BC-5F4DE8A29E09}">
      <dgm:prSet/>
      <dgm:spPr/>
      <dgm:t>
        <a:bodyPr/>
        <a:lstStyle/>
        <a:p>
          <a:endParaRPr lang="en-US" sz="2800"/>
        </a:p>
      </dgm:t>
    </dgm:pt>
    <dgm:pt modelId="{E5C6D698-B676-4D4D-B83B-8AAD841D0153}" type="sibTrans" cxnId="{731E1C12-332D-49CE-98BC-5F4DE8A29E09}">
      <dgm:prSet/>
      <dgm:spPr/>
      <dgm:t>
        <a:bodyPr/>
        <a:lstStyle/>
        <a:p>
          <a:endParaRPr lang="en-US" sz="2800"/>
        </a:p>
      </dgm:t>
    </dgm:pt>
    <dgm:pt modelId="{2BB4753F-5D05-447B-AB5B-ED877D0E353D}" type="pres">
      <dgm:prSet presAssocID="{DCE7A5F4-F2EA-49BE-997D-52BEED540574}" presName="linearFlow" presStyleCnt="0">
        <dgm:presLayoutVars>
          <dgm:dir/>
          <dgm:animLvl val="lvl"/>
          <dgm:resizeHandles val="exact"/>
        </dgm:presLayoutVars>
      </dgm:prSet>
      <dgm:spPr/>
      <dgm:t>
        <a:bodyPr/>
        <a:lstStyle/>
        <a:p>
          <a:endParaRPr lang="en-US"/>
        </a:p>
      </dgm:t>
    </dgm:pt>
    <dgm:pt modelId="{526A2C18-42E3-4373-9CA8-59B15487154B}" type="pres">
      <dgm:prSet presAssocID="{E1C8D5A8-F510-49E4-93B4-221A8B84F0E7}" presName="composite" presStyleCnt="0"/>
      <dgm:spPr/>
    </dgm:pt>
    <dgm:pt modelId="{77DDCA10-3131-4534-BD25-29C4463EE664}" type="pres">
      <dgm:prSet presAssocID="{E1C8D5A8-F510-49E4-93B4-221A8B84F0E7}" presName="parTx" presStyleLbl="node1" presStyleIdx="0" presStyleCnt="3">
        <dgm:presLayoutVars>
          <dgm:chMax val="0"/>
          <dgm:chPref val="0"/>
          <dgm:bulletEnabled val="1"/>
        </dgm:presLayoutVars>
      </dgm:prSet>
      <dgm:spPr/>
      <dgm:t>
        <a:bodyPr/>
        <a:lstStyle/>
        <a:p>
          <a:endParaRPr lang="en-US"/>
        </a:p>
      </dgm:t>
    </dgm:pt>
    <dgm:pt modelId="{130DB50D-CBF0-4B94-B110-5CBFD625F597}" type="pres">
      <dgm:prSet presAssocID="{E1C8D5A8-F510-49E4-93B4-221A8B84F0E7}" presName="parSh" presStyleLbl="node1" presStyleIdx="0" presStyleCnt="3" custScaleX="150042"/>
      <dgm:spPr/>
      <dgm:t>
        <a:bodyPr/>
        <a:lstStyle/>
        <a:p>
          <a:endParaRPr lang="en-US"/>
        </a:p>
      </dgm:t>
    </dgm:pt>
    <dgm:pt modelId="{255F0515-7FF0-437C-AE42-DD0489E15F31}" type="pres">
      <dgm:prSet presAssocID="{E1C8D5A8-F510-49E4-93B4-221A8B84F0E7}" presName="desTx" presStyleLbl="fgAcc1" presStyleIdx="0" presStyleCnt="3" custScaleX="127802" custScaleY="62932" custLinFactNeighborX="2916" custLinFactNeighborY="21701">
        <dgm:presLayoutVars>
          <dgm:bulletEnabled val="1"/>
        </dgm:presLayoutVars>
      </dgm:prSet>
      <dgm:spPr/>
      <dgm:t>
        <a:bodyPr/>
        <a:lstStyle/>
        <a:p>
          <a:endParaRPr lang="en-US"/>
        </a:p>
      </dgm:t>
    </dgm:pt>
    <dgm:pt modelId="{24360A4B-28DF-4601-8E7C-C78C3494C8C3}" type="pres">
      <dgm:prSet presAssocID="{0FF23788-284E-4117-9522-B8FFD29590C4}" presName="sibTrans" presStyleLbl="sibTrans2D1" presStyleIdx="0" presStyleCnt="2"/>
      <dgm:spPr/>
      <dgm:t>
        <a:bodyPr/>
        <a:lstStyle/>
        <a:p>
          <a:endParaRPr lang="en-US"/>
        </a:p>
      </dgm:t>
    </dgm:pt>
    <dgm:pt modelId="{57C7E1D3-3A0D-4C96-B034-3E3B254D25FE}" type="pres">
      <dgm:prSet presAssocID="{0FF23788-284E-4117-9522-B8FFD29590C4}" presName="connTx" presStyleLbl="sibTrans2D1" presStyleIdx="0" presStyleCnt="2"/>
      <dgm:spPr/>
      <dgm:t>
        <a:bodyPr/>
        <a:lstStyle/>
        <a:p>
          <a:endParaRPr lang="en-US"/>
        </a:p>
      </dgm:t>
    </dgm:pt>
    <dgm:pt modelId="{C08F1955-3E29-47D6-A039-1BFB38A8A946}" type="pres">
      <dgm:prSet presAssocID="{C7CCE600-2782-4D2E-9D9F-1E726A2AFC6E}" presName="composite" presStyleCnt="0"/>
      <dgm:spPr/>
    </dgm:pt>
    <dgm:pt modelId="{3D4F8863-8FB4-4C66-9AD6-66CF36583FF1}" type="pres">
      <dgm:prSet presAssocID="{C7CCE600-2782-4D2E-9D9F-1E726A2AFC6E}" presName="parTx" presStyleLbl="node1" presStyleIdx="0" presStyleCnt="3">
        <dgm:presLayoutVars>
          <dgm:chMax val="0"/>
          <dgm:chPref val="0"/>
          <dgm:bulletEnabled val="1"/>
        </dgm:presLayoutVars>
      </dgm:prSet>
      <dgm:spPr/>
      <dgm:t>
        <a:bodyPr/>
        <a:lstStyle/>
        <a:p>
          <a:endParaRPr lang="en-US"/>
        </a:p>
      </dgm:t>
    </dgm:pt>
    <dgm:pt modelId="{C60271FE-A19D-44FE-8515-1681DE1B8241}" type="pres">
      <dgm:prSet presAssocID="{C7CCE600-2782-4D2E-9D9F-1E726A2AFC6E}" presName="parSh" presStyleLbl="node1" presStyleIdx="1" presStyleCnt="3" custScaleX="150042"/>
      <dgm:spPr/>
      <dgm:t>
        <a:bodyPr/>
        <a:lstStyle/>
        <a:p>
          <a:endParaRPr lang="en-US"/>
        </a:p>
      </dgm:t>
    </dgm:pt>
    <dgm:pt modelId="{5C835B5F-1DBD-4330-9AD2-1456DFC882B1}" type="pres">
      <dgm:prSet presAssocID="{C7CCE600-2782-4D2E-9D9F-1E726A2AFC6E}" presName="desTx" presStyleLbl="fgAcc1" presStyleIdx="1" presStyleCnt="3" custScaleX="127802" custScaleY="62932" custLinFactNeighborX="2916" custLinFactNeighborY="21701">
        <dgm:presLayoutVars>
          <dgm:bulletEnabled val="1"/>
        </dgm:presLayoutVars>
      </dgm:prSet>
      <dgm:spPr/>
      <dgm:t>
        <a:bodyPr/>
        <a:lstStyle/>
        <a:p>
          <a:endParaRPr lang="en-US"/>
        </a:p>
      </dgm:t>
    </dgm:pt>
    <dgm:pt modelId="{521F5793-5FCC-4D13-B096-8328C29BBF5C}" type="pres">
      <dgm:prSet presAssocID="{213A413A-1A3D-41F0-9148-C1F04E20A9BD}" presName="sibTrans" presStyleLbl="sibTrans2D1" presStyleIdx="1" presStyleCnt="2"/>
      <dgm:spPr/>
      <dgm:t>
        <a:bodyPr/>
        <a:lstStyle/>
        <a:p>
          <a:endParaRPr lang="en-US"/>
        </a:p>
      </dgm:t>
    </dgm:pt>
    <dgm:pt modelId="{DAF96621-3724-4CAF-951D-EBD981DD9647}" type="pres">
      <dgm:prSet presAssocID="{213A413A-1A3D-41F0-9148-C1F04E20A9BD}" presName="connTx" presStyleLbl="sibTrans2D1" presStyleIdx="1" presStyleCnt="2"/>
      <dgm:spPr/>
      <dgm:t>
        <a:bodyPr/>
        <a:lstStyle/>
        <a:p>
          <a:endParaRPr lang="en-US"/>
        </a:p>
      </dgm:t>
    </dgm:pt>
    <dgm:pt modelId="{8C04334C-7561-4F89-B00B-18A081E6B9E4}" type="pres">
      <dgm:prSet presAssocID="{1C9D1344-57AC-4DEC-9344-636442B4B7C9}" presName="composite" presStyleCnt="0"/>
      <dgm:spPr/>
    </dgm:pt>
    <dgm:pt modelId="{2736427B-0FA9-4BA0-96D5-831AE55C5827}" type="pres">
      <dgm:prSet presAssocID="{1C9D1344-57AC-4DEC-9344-636442B4B7C9}" presName="parTx" presStyleLbl="node1" presStyleIdx="1" presStyleCnt="3">
        <dgm:presLayoutVars>
          <dgm:chMax val="0"/>
          <dgm:chPref val="0"/>
          <dgm:bulletEnabled val="1"/>
        </dgm:presLayoutVars>
      </dgm:prSet>
      <dgm:spPr/>
      <dgm:t>
        <a:bodyPr/>
        <a:lstStyle/>
        <a:p>
          <a:endParaRPr lang="en-US"/>
        </a:p>
      </dgm:t>
    </dgm:pt>
    <dgm:pt modelId="{DAD319DC-9804-4B0D-B3D6-33963E93FB98}" type="pres">
      <dgm:prSet presAssocID="{1C9D1344-57AC-4DEC-9344-636442B4B7C9}" presName="parSh" presStyleLbl="node1" presStyleIdx="2" presStyleCnt="3" custScaleX="150042"/>
      <dgm:spPr/>
      <dgm:t>
        <a:bodyPr/>
        <a:lstStyle/>
        <a:p>
          <a:endParaRPr lang="en-US"/>
        </a:p>
      </dgm:t>
    </dgm:pt>
    <dgm:pt modelId="{07CE328E-144E-47B3-914F-AB6CAB9C79CB}" type="pres">
      <dgm:prSet presAssocID="{1C9D1344-57AC-4DEC-9344-636442B4B7C9}" presName="desTx" presStyleLbl="fgAcc1" presStyleIdx="2" presStyleCnt="3" custScaleX="127802" custScaleY="62932" custLinFactNeighborX="2916" custLinFactNeighborY="21701">
        <dgm:presLayoutVars>
          <dgm:bulletEnabled val="1"/>
        </dgm:presLayoutVars>
      </dgm:prSet>
      <dgm:spPr/>
      <dgm:t>
        <a:bodyPr/>
        <a:lstStyle/>
        <a:p>
          <a:endParaRPr lang="en-US"/>
        </a:p>
      </dgm:t>
    </dgm:pt>
  </dgm:ptLst>
  <dgm:cxnLst>
    <dgm:cxn modelId="{099254DB-57CB-4010-A7EB-2B3CD5AEC496}" type="presOf" srcId="{213A413A-1A3D-41F0-9148-C1F04E20A9BD}" destId="{DAF96621-3724-4CAF-951D-EBD981DD9647}" srcOrd="1" destOrd="0" presId="urn:microsoft.com/office/officeart/2005/8/layout/process3"/>
    <dgm:cxn modelId="{F7A3F60F-0016-4BC2-9846-2A1964709D2D}" type="presOf" srcId="{DCE7A5F4-F2EA-49BE-997D-52BEED540574}" destId="{2BB4753F-5D05-447B-AB5B-ED877D0E353D}" srcOrd="0" destOrd="0" presId="urn:microsoft.com/office/officeart/2005/8/layout/process3"/>
    <dgm:cxn modelId="{A235D30B-A5D3-429A-AF17-B971A0F091E8}" type="presOf" srcId="{C7CCE600-2782-4D2E-9D9F-1E726A2AFC6E}" destId="{3D4F8863-8FB4-4C66-9AD6-66CF36583FF1}" srcOrd="0" destOrd="0" presId="urn:microsoft.com/office/officeart/2005/8/layout/process3"/>
    <dgm:cxn modelId="{2797B906-A215-464D-BBDF-B4FFAA18D6AE}" type="presOf" srcId="{E1C8D5A8-F510-49E4-93B4-221A8B84F0E7}" destId="{130DB50D-CBF0-4B94-B110-5CBFD625F597}" srcOrd="1" destOrd="0" presId="urn:microsoft.com/office/officeart/2005/8/layout/process3"/>
    <dgm:cxn modelId="{C456AE54-8CD0-4202-8FFE-CCF239CE3030}" srcId="{C7CCE600-2782-4D2E-9D9F-1E726A2AFC6E}" destId="{2294A5D3-FC1B-4D31-A65E-CF28979391DA}" srcOrd="0" destOrd="0" parTransId="{8E58299B-A075-4C9D-9331-FE657C95BCEF}" sibTransId="{02E2D4C1-1CE9-42C8-B08E-67E4B9D62E40}"/>
    <dgm:cxn modelId="{11969B7A-5DB5-4384-9536-A15F20830B22}" type="presOf" srcId="{1C9D1344-57AC-4DEC-9344-636442B4B7C9}" destId="{DAD319DC-9804-4B0D-B3D6-33963E93FB98}" srcOrd="1" destOrd="0" presId="urn:microsoft.com/office/officeart/2005/8/layout/process3"/>
    <dgm:cxn modelId="{F39247BB-489F-4910-A178-67EABE4F0D7B}" type="presOf" srcId="{1C9D1344-57AC-4DEC-9344-636442B4B7C9}" destId="{2736427B-0FA9-4BA0-96D5-831AE55C5827}" srcOrd="0" destOrd="0" presId="urn:microsoft.com/office/officeart/2005/8/layout/process3"/>
    <dgm:cxn modelId="{BE5ED27C-4BD2-415B-B4C8-98DB21D655E8}" type="presOf" srcId="{A5CB5C42-27E2-47D5-837F-AFFA6FCD9857}" destId="{255F0515-7FF0-437C-AE42-DD0489E15F31}" srcOrd="0" destOrd="0" presId="urn:microsoft.com/office/officeart/2005/8/layout/process3"/>
    <dgm:cxn modelId="{731E1C12-332D-49CE-98BC-5F4DE8A29E09}" srcId="{1C9D1344-57AC-4DEC-9344-636442B4B7C9}" destId="{29D2326D-6F92-4904-8212-4DB58CB2EAED}" srcOrd="0" destOrd="0" parTransId="{828C8E0E-2C0B-4122-B6EE-C6DC06120217}" sibTransId="{E5C6D698-B676-4D4D-B83B-8AAD841D0153}"/>
    <dgm:cxn modelId="{F3A19BAB-8DC1-44FB-B381-41A0DEBED843}" type="presOf" srcId="{0FF23788-284E-4117-9522-B8FFD29590C4}" destId="{57C7E1D3-3A0D-4C96-B034-3E3B254D25FE}" srcOrd="1" destOrd="0" presId="urn:microsoft.com/office/officeart/2005/8/layout/process3"/>
    <dgm:cxn modelId="{BDA65CEE-8C41-4376-969C-C330D60B5F9D}" type="presOf" srcId="{E1C8D5A8-F510-49E4-93B4-221A8B84F0E7}" destId="{77DDCA10-3131-4534-BD25-29C4463EE664}" srcOrd="0" destOrd="0" presId="urn:microsoft.com/office/officeart/2005/8/layout/process3"/>
    <dgm:cxn modelId="{4D35A979-AA6D-407E-A897-2E358335F4A9}" type="presOf" srcId="{0FF23788-284E-4117-9522-B8FFD29590C4}" destId="{24360A4B-28DF-4601-8E7C-C78C3494C8C3}" srcOrd="0" destOrd="0" presId="urn:microsoft.com/office/officeart/2005/8/layout/process3"/>
    <dgm:cxn modelId="{35FA8EA5-08BE-456A-8374-7EBA12C316F4}" type="presOf" srcId="{213A413A-1A3D-41F0-9148-C1F04E20A9BD}" destId="{521F5793-5FCC-4D13-B096-8328C29BBF5C}" srcOrd="0" destOrd="0" presId="urn:microsoft.com/office/officeart/2005/8/layout/process3"/>
    <dgm:cxn modelId="{598B66DA-1D7E-4683-AD87-B5993CD0B20C}" type="presOf" srcId="{2294A5D3-FC1B-4D31-A65E-CF28979391DA}" destId="{5C835B5F-1DBD-4330-9AD2-1456DFC882B1}" srcOrd="0" destOrd="0" presId="urn:microsoft.com/office/officeart/2005/8/layout/process3"/>
    <dgm:cxn modelId="{A10202C4-C968-4313-91B6-A1B19279D18E}" type="presOf" srcId="{C7CCE600-2782-4D2E-9D9F-1E726A2AFC6E}" destId="{C60271FE-A19D-44FE-8515-1681DE1B8241}" srcOrd="1" destOrd="0" presId="urn:microsoft.com/office/officeart/2005/8/layout/process3"/>
    <dgm:cxn modelId="{40295CB1-7EDB-457F-979D-134680226D9F}" srcId="{DCE7A5F4-F2EA-49BE-997D-52BEED540574}" destId="{E1C8D5A8-F510-49E4-93B4-221A8B84F0E7}" srcOrd="0" destOrd="0" parTransId="{2B28B62B-958F-4EA5-9AE4-B8DC46EC4030}" sibTransId="{0FF23788-284E-4117-9522-B8FFD29590C4}"/>
    <dgm:cxn modelId="{A06FEBDD-17C1-4FB0-9E93-EA4167F9CDF9}" srcId="{DCE7A5F4-F2EA-49BE-997D-52BEED540574}" destId="{1C9D1344-57AC-4DEC-9344-636442B4B7C9}" srcOrd="2" destOrd="0" parTransId="{5B2B8B20-A066-4D1A-B717-4A0E0477FEC6}" sibTransId="{FF7E8CFF-DEB3-4F92-B15C-3E08CD34396C}"/>
    <dgm:cxn modelId="{D170E47C-A59B-4116-95E2-3E0125E95921}" type="presOf" srcId="{29D2326D-6F92-4904-8212-4DB58CB2EAED}" destId="{07CE328E-144E-47B3-914F-AB6CAB9C79CB}" srcOrd="0" destOrd="0" presId="urn:microsoft.com/office/officeart/2005/8/layout/process3"/>
    <dgm:cxn modelId="{EEE5DAD6-80C7-4138-827A-DC6420B21157}" srcId="{E1C8D5A8-F510-49E4-93B4-221A8B84F0E7}" destId="{A5CB5C42-27E2-47D5-837F-AFFA6FCD9857}" srcOrd="0" destOrd="0" parTransId="{A84080ED-52A6-43EF-B45B-685FB8AB88E8}" sibTransId="{78A17A74-ABA3-4E55-BCC8-E8222EF82FB3}"/>
    <dgm:cxn modelId="{2844F239-4EDB-4073-9D33-D355EE00C2AC}" srcId="{DCE7A5F4-F2EA-49BE-997D-52BEED540574}" destId="{C7CCE600-2782-4D2E-9D9F-1E726A2AFC6E}" srcOrd="1" destOrd="0" parTransId="{F95F2CB4-4107-4E9A-9E92-183519B57B09}" sibTransId="{213A413A-1A3D-41F0-9148-C1F04E20A9BD}"/>
    <dgm:cxn modelId="{966DCA31-BC7A-4D36-8B85-8244AA0833C3}" type="presParOf" srcId="{2BB4753F-5D05-447B-AB5B-ED877D0E353D}" destId="{526A2C18-42E3-4373-9CA8-59B15487154B}" srcOrd="0" destOrd="0" presId="urn:microsoft.com/office/officeart/2005/8/layout/process3"/>
    <dgm:cxn modelId="{B421A9C4-6FCD-4AB9-954B-A57AEF40E07A}" type="presParOf" srcId="{526A2C18-42E3-4373-9CA8-59B15487154B}" destId="{77DDCA10-3131-4534-BD25-29C4463EE664}" srcOrd="0" destOrd="0" presId="urn:microsoft.com/office/officeart/2005/8/layout/process3"/>
    <dgm:cxn modelId="{33A5A3BB-ED9D-4330-BCFE-74BB5426ACD7}" type="presParOf" srcId="{526A2C18-42E3-4373-9CA8-59B15487154B}" destId="{130DB50D-CBF0-4B94-B110-5CBFD625F597}" srcOrd="1" destOrd="0" presId="urn:microsoft.com/office/officeart/2005/8/layout/process3"/>
    <dgm:cxn modelId="{5BC17FF8-2616-4DAA-A0AD-CCC4C9F78719}" type="presParOf" srcId="{526A2C18-42E3-4373-9CA8-59B15487154B}" destId="{255F0515-7FF0-437C-AE42-DD0489E15F31}" srcOrd="2" destOrd="0" presId="urn:microsoft.com/office/officeart/2005/8/layout/process3"/>
    <dgm:cxn modelId="{51B928DE-282E-41D1-B676-31568ACDA91C}" type="presParOf" srcId="{2BB4753F-5D05-447B-AB5B-ED877D0E353D}" destId="{24360A4B-28DF-4601-8E7C-C78C3494C8C3}" srcOrd="1" destOrd="0" presId="urn:microsoft.com/office/officeart/2005/8/layout/process3"/>
    <dgm:cxn modelId="{AA07B5C6-C70F-4D95-B675-2826D60FED17}" type="presParOf" srcId="{24360A4B-28DF-4601-8E7C-C78C3494C8C3}" destId="{57C7E1D3-3A0D-4C96-B034-3E3B254D25FE}" srcOrd="0" destOrd="0" presId="urn:microsoft.com/office/officeart/2005/8/layout/process3"/>
    <dgm:cxn modelId="{D4AA1F2E-3EDB-46DD-8161-10EE0562E16E}" type="presParOf" srcId="{2BB4753F-5D05-447B-AB5B-ED877D0E353D}" destId="{C08F1955-3E29-47D6-A039-1BFB38A8A946}" srcOrd="2" destOrd="0" presId="urn:microsoft.com/office/officeart/2005/8/layout/process3"/>
    <dgm:cxn modelId="{41A28A26-77DC-4532-90D0-F56B90051E78}" type="presParOf" srcId="{C08F1955-3E29-47D6-A039-1BFB38A8A946}" destId="{3D4F8863-8FB4-4C66-9AD6-66CF36583FF1}" srcOrd="0" destOrd="0" presId="urn:microsoft.com/office/officeart/2005/8/layout/process3"/>
    <dgm:cxn modelId="{77FDE498-1344-48EB-A65A-47762BABB4F8}" type="presParOf" srcId="{C08F1955-3E29-47D6-A039-1BFB38A8A946}" destId="{C60271FE-A19D-44FE-8515-1681DE1B8241}" srcOrd="1" destOrd="0" presId="urn:microsoft.com/office/officeart/2005/8/layout/process3"/>
    <dgm:cxn modelId="{83C715DD-82CA-4A84-A069-E64E2B3C0B3F}" type="presParOf" srcId="{C08F1955-3E29-47D6-A039-1BFB38A8A946}" destId="{5C835B5F-1DBD-4330-9AD2-1456DFC882B1}" srcOrd="2" destOrd="0" presId="urn:microsoft.com/office/officeart/2005/8/layout/process3"/>
    <dgm:cxn modelId="{12C7EF00-AB34-41AB-8326-88BDEE1B389D}" type="presParOf" srcId="{2BB4753F-5D05-447B-AB5B-ED877D0E353D}" destId="{521F5793-5FCC-4D13-B096-8328C29BBF5C}" srcOrd="3" destOrd="0" presId="urn:microsoft.com/office/officeart/2005/8/layout/process3"/>
    <dgm:cxn modelId="{01AC7C69-4724-43B0-8074-EE22F9F343A1}" type="presParOf" srcId="{521F5793-5FCC-4D13-B096-8328C29BBF5C}" destId="{DAF96621-3724-4CAF-951D-EBD981DD9647}" srcOrd="0" destOrd="0" presId="urn:microsoft.com/office/officeart/2005/8/layout/process3"/>
    <dgm:cxn modelId="{6CFDF320-23A2-456F-8637-007D5E8A1A4F}" type="presParOf" srcId="{2BB4753F-5D05-447B-AB5B-ED877D0E353D}" destId="{8C04334C-7561-4F89-B00B-18A081E6B9E4}" srcOrd="4" destOrd="0" presId="urn:microsoft.com/office/officeart/2005/8/layout/process3"/>
    <dgm:cxn modelId="{A4D08EEE-41DD-4B86-B6C3-16339E61056D}" type="presParOf" srcId="{8C04334C-7561-4F89-B00B-18A081E6B9E4}" destId="{2736427B-0FA9-4BA0-96D5-831AE55C5827}" srcOrd="0" destOrd="0" presId="urn:microsoft.com/office/officeart/2005/8/layout/process3"/>
    <dgm:cxn modelId="{607D5CEA-010E-4166-A444-A8FC2C0400B8}" type="presParOf" srcId="{8C04334C-7561-4F89-B00B-18A081E6B9E4}" destId="{DAD319DC-9804-4B0D-B3D6-33963E93FB98}" srcOrd="1" destOrd="0" presId="urn:microsoft.com/office/officeart/2005/8/layout/process3"/>
    <dgm:cxn modelId="{2329B04F-782F-417A-BFA3-1D9BEDFC5852}" type="presParOf" srcId="{8C04334C-7561-4F89-B00B-18A081E6B9E4}" destId="{07CE328E-144E-47B3-914F-AB6CAB9C79CB}" srcOrd="2" destOrd="0" presId="urn:microsoft.com/office/officeart/2005/8/layout/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99D460-7B86-4D35-A978-1DF82B037E4C}">
      <dsp:nvSpPr>
        <dsp:cNvPr id="0" name=""/>
        <dsp:cNvSpPr/>
      </dsp:nvSpPr>
      <dsp:spPr>
        <a:xfrm>
          <a:off x="2333187" y="4"/>
          <a:ext cx="1915399" cy="191539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hu-HU" sz="2400" kern="1200" dirty="0" smtClean="0"/>
            <a:t>Hatalom</a:t>
          </a:r>
          <a:endParaRPr lang="en-US" sz="2400" kern="1200" dirty="0"/>
        </a:p>
      </dsp:txBody>
      <dsp:txXfrm>
        <a:off x="2613691" y="280508"/>
        <a:ext cx="1354391" cy="1354391"/>
      </dsp:txXfrm>
    </dsp:sp>
    <dsp:sp modelId="{43DA9441-21F6-44D7-B530-F8B9CD2189D0}">
      <dsp:nvSpPr>
        <dsp:cNvPr id="0" name=""/>
        <dsp:cNvSpPr/>
      </dsp:nvSpPr>
      <dsp:spPr>
        <a:xfrm rot="3590167">
          <a:off x="3751604" y="1866156"/>
          <a:ext cx="510194" cy="64644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a:p>
      </dsp:txBody>
      <dsp:txXfrm>
        <a:off x="3789679" y="1929279"/>
        <a:ext cx="357136" cy="387869"/>
      </dsp:txXfrm>
    </dsp:sp>
    <dsp:sp modelId="{6E26E050-FD5F-45C1-930F-F5A6AEEE0F36}">
      <dsp:nvSpPr>
        <dsp:cNvPr id="0" name=""/>
        <dsp:cNvSpPr/>
      </dsp:nvSpPr>
      <dsp:spPr>
        <a:xfrm>
          <a:off x="3779326" y="2488325"/>
          <a:ext cx="1915399" cy="191539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hu-HU" sz="2400" kern="1200" dirty="0" smtClean="0"/>
            <a:t>Erőforrás</a:t>
          </a:r>
          <a:endParaRPr lang="en-US" sz="2400" kern="1200" dirty="0"/>
        </a:p>
      </dsp:txBody>
      <dsp:txXfrm>
        <a:off x="4059830" y="2768829"/>
        <a:ext cx="1354391" cy="1354391"/>
      </dsp:txXfrm>
    </dsp:sp>
    <dsp:sp modelId="{C3602A5A-2210-4124-B34A-10BD97039320}">
      <dsp:nvSpPr>
        <dsp:cNvPr id="0" name=""/>
        <dsp:cNvSpPr/>
      </dsp:nvSpPr>
      <dsp:spPr>
        <a:xfrm rot="10800005">
          <a:off x="3053799" y="3122799"/>
          <a:ext cx="512705" cy="64644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a:p>
      </dsp:txBody>
      <dsp:txXfrm rot="10800000">
        <a:off x="3207610" y="3252088"/>
        <a:ext cx="358894" cy="387869"/>
      </dsp:txXfrm>
    </dsp:sp>
    <dsp:sp modelId="{C7D5ECDA-2173-43B6-9A9A-4611425F91B3}">
      <dsp:nvSpPr>
        <dsp:cNvPr id="0" name=""/>
        <dsp:cNvSpPr/>
      </dsp:nvSpPr>
      <dsp:spPr>
        <a:xfrm>
          <a:off x="896557" y="2488321"/>
          <a:ext cx="1915399" cy="191539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hu-HU" sz="2400" kern="1200" smtClean="0"/>
            <a:t>Tudomány</a:t>
          </a:r>
          <a:endParaRPr lang="en-US" sz="2400" kern="1200" dirty="0"/>
        </a:p>
      </dsp:txBody>
      <dsp:txXfrm>
        <a:off x="1177061" y="2768825"/>
        <a:ext cx="1354391" cy="1354391"/>
      </dsp:txXfrm>
    </dsp:sp>
    <dsp:sp modelId="{F234CAC5-892D-4459-8815-A7D24ACAE5A6}">
      <dsp:nvSpPr>
        <dsp:cNvPr id="0" name=""/>
        <dsp:cNvSpPr/>
      </dsp:nvSpPr>
      <dsp:spPr>
        <a:xfrm rot="18000000">
          <a:off x="2311555" y="1891081"/>
          <a:ext cx="507666" cy="64644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a:p>
      </dsp:txBody>
      <dsp:txXfrm>
        <a:off x="2349630" y="2086318"/>
        <a:ext cx="355366" cy="38786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ED39D6-BAFE-45C6-AE42-F1CC170738D2}">
      <dsp:nvSpPr>
        <dsp:cNvPr id="0" name=""/>
        <dsp:cNvSpPr/>
      </dsp:nvSpPr>
      <dsp:spPr>
        <a:xfrm rot="5400000">
          <a:off x="1861678" y="971739"/>
          <a:ext cx="845690" cy="962788"/>
        </a:xfrm>
        <a:prstGeom prst="bentUpArrow">
          <a:avLst>
            <a:gd name="adj1" fmla="val 32840"/>
            <a:gd name="adj2" fmla="val 25000"/>
            <a:gd name="adj3" fmla="val 3578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09C4DCF-4988-4F09-9393-6560E988D1C4}">
      <dsp:nvSpPr>
        <dsp:cNvPr id="0" name=""/>
        <dsp:cNvSpPr/>
      </dsp:nvSpPr>
      <dsp:spPr>
        <a:xfrm>
          <a:off x="1637621" y="34274"/>
          <a:ext cx="1423644" cy="996504"/>
        </a:xfrm>
        <a:prstGeom prst="roundRect">
          <a:avLst>
            <a:gd name="adj" fmla="val 16670"/>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hu-HU" sz="1600" kern="1200" dirty="0" smtClean="0"/>
            <a:t>Probléma (n)</a:t>
          </a:r>
          <a:endParaRPr lang="hu-HU" sz="1600" kern="1200" dirty="0"/>
        </a:p>
      </dsp:txBody>
      <dsp:txXfrm>
        <a:off x="1686275" y="82928"/>
        <a:ext cx="1326336" cy="899196"/>
      </dsp:txXfrm>
    </dsp:sp>
    <dsp:sp modelId="{C04B0634-90D4-414E-AF9E-98CF18319F84}">
      <dsp:nvSpPr>
        <dsp:cNvPr id="0" name=""/>
        <dsp:cNvSpPr/>
      </dsp:nvSpPr>
      <dsp:spPr>
        <a:xfrm>
          <a:off x="3061266" y="129314"/>
          <a:ext cx="1035423" cy="805419"/>
        </a:xfrm>
        <a:prstGeom prst="rect">
          <a:avLst/>
        </a:prstGeom>
        <a:noFill/>
        <a:ln>
          <a:noFill/>
        </a:ln>
        <a:effectLst/>
      </dsp:spPr>
      <dsp:style>
        <a:lnRef idx="0">
          <a:scrgbClr r="0" g="0" b="0"/>
        </a:lnRef>
        <a:fillRef idx="0">
          <a:scrgbClr r="0" g="0" b="0"/>
        </a:fillRef>
        <a:effectRef idx="0">
          <a:scrgbClr r="0" g="0" b="0"/>
        </a:effectRef>
        <a:fontRef idx="minor"/>
      </dsp:style>
    </dsp:sp>
    <dsp:sp modelId="{AF373B22-3C13-4E20-9B86-1194E2489426}">
      <dsp:nvSpPr>
        <dsp:cNvPr id="0" name=""/>
        <dsp:cNvSpPr/>
      </dsp:nvSpPr>
      <dsp:spPr>
        <a:xfrm rot="5400000">
          <a:off x="3042031" y="2091143"/>
          <a:ext cx="845690" cy="962788"/>
        </a:xfrm>
        <a:prstGeom prst="bentUpArrow">
          <a:avLst>
            <a:gd name="adj1" fmla="val 32840"/>
            <a:gd name="adj2" fmla="val 25000"/>
            <a:gd name="adj3" fmla="val 3578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6FB701E-7C2C-498D-A8DF-9FEE58D55479}">
      <dsp:nvSpPr>
        <dsp:cNvPr id="0" name=""/>
        <dsp:cNvSpPr/>
      </dsp:nvSpPr>
      <dsp:spPr>
        <a:xfrm>
          <a:off x="2817974" y="1153678"/>
          <a:ext cx="1423644" cy="996504"/>
        </a:xfrm>
        <a:prstGeom prst="roundRect">
          <a:avLst>
            <a:gd name="adj" fmla="val 166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hu-HU" sz="1600" kern="1200" dirty="0" smtClean="0"/>
            <a:t>Limitált tudás</a:t>
          </a:r>
          <a:endParaRPr lang="hu-HU" sz="1600" kern="1200" dirty="0"/>
        </a:p>
      </dsp:txBody>
      <dsp:txXfrm>
        <a:off x="2866628" y="1202332"/>
        <a:ext cx="1326336" cy="899196"/>
      </dsp:txXfrm>
    </dsp:sp>
    <dsp:sp modelId="{BC058863-DCD7-4B8C-87FC-DA74AF6A4742}">
      <dsp:nvSpPr>
        <dsp:cNvPr id="0" name=""/>
        <dsp:cNvSpPr/>
      </dsp:nvSpPr>
      <dsp:spPr>
        <a:xfrm>
          <a:off x="4241618" y="1248718"/>
          <a:ext cx="1035423" cy="805419"/>
        </a:xfrm>
        <a:prstGeom prst="rect">
          <a:avLst/>
        </a:prstGeom>
        <a:noFill/>
        <a:ln>
          <a:noFill/>
        </a:ln>
        <a:effectLst/>
      </dsp:spPr>
      <dsp:style>
        <a:lnRef idx="0">
          <a:scrgbClr r="0" g="0" b="0"/>
        </a:lnRef>
        <a:fillRef idx="0">
          <a:scrgbClr r="0" g="0" b="0"/>
        </a:fillRef>
        <a:effectRef idx="0">
          <a:scrgbClr r="0" g="0" b="0"/>
        </a:effectRef>
        <a:fontRef idx="minor"/>
      </dsp:style>
    </dsp:sp>
    <dsp:sp modelId="{C793BD76-49CC-4EF8-9C8A-FA54F29FF1B5}">
      <dsp:nvSpPr>
        <dsp:cNvPr id="0" name=""/>
        <dsp:cNvSpPr/>
      </dsp:nvSpPr>
      <dsp:spPr>
        <a:xfrm rot="5400000">
          <a:off x="4222383" y="3210547"/>
          <a:ext cx="845690" cy="962788"/>
        </a:xfrm>
        <a:prstGeom prst="bentUpArrow">
          <a:avLst>
            <a:gd name="adj1" fmla="val 32840"/>
            <a:gd name="adj2" fmla="val 25000"/>
            <a:gd name="adj3" fmla="val 3578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3B0EA8B-191C-4F25-836A-B034518BE696}">
      <dsp:nvSpPr>
        <dsp:cNvPr id="0" name=""/>
        <dsp:cNvSpPr/>
      </dsp:nvSpPr>
      <dsp:spPr>
        <a:xfrm>
          <a:off x="3998327" y="2273082"/>
          <a:ext cx="1423644" cy="996504"/>
        </a:xfrm>
        <a:prstGeom prst="roundRect">
          <a:avLst>
            <a:gd name="adj" fmla="val 16670"/>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hu-HU" sz="1600" kern="1200" dirty="0" smtClean="0"/>
            <a:t>Megoldás (n)</a:t>
          </a:r>
          <a:endParaRPr lang="hu-HU" sz="1600" kern="1200" dirty="0"/>
        </a:p>
      </dsp:txBody>
      <dsp:txXfrm>
        <a:off x="4046981" y="2321736"/>
        <a:ext cx="1326336" cy="899196"/>
      </dsp:txXfrm>
    </dsp:sp>
    <dsp:sp modelId="{5DB3DA83-3587-4F4D-ADB5-E58DB04C786A}">
      <dsp:nvSpPr>
        <dsp:cNvPr id="0" name=""/>
        <dsp:cNvSpPr/>
      </dsp:nvSpPr>
      <dsp:spPr>
        <a:xfrm>
          <a:off x="5421971" y="2368121"/>
          <a:ext cx="1035423" cy="805419"/>
        </a:xfrm>
        <a:prstGeom prst="rect">
          <a:avLst/>
        </a:prstGeom>
        <a:noFill/>
        <a:ln>
          <a:noFill/>
        </a:ln>
        <a:effectLst/>
      </dsp:spPr>
      <dsp:style>
        <a:lnRef idx="0">
          <a:scrgbClr r="0" g="0" b="0"/>
        </a:lnRef>
        <a:fillRef idx="0">
          <a:scrgbClr r="0" g="0" b="0"/>
        </a:fillRef>
        <a:effectRef idx="0">
          <a:scrgbClr r="0" g="0" b="0"/>
        </a:effectRef>
        <a:fontRef idx="minor"/>
      </dsp:style>
    </dsp:sp>
    <dsp:sp modelId="{0E758889-58B4-47AB-992A-C942E6910527}">
      <dsp:nvSpPr>
        <dsp:cNvPr id="0" name=""/>
        <dsp:cNvSpPr/>
      </dsp:nvSpPr>
      <dsp:spPr>
        <a:xfrm rot="5400000">
          <a:off x="5801249" y="4329950"/>
          <a:ext cx="845690" cy="962788"/>
        </a:xfrm>
        <a:prstGeom prst="bentUpArrow">
          <a:avLst>
            <a:gd name="adj1" fmla="val 32840"/>
            <a:gd name="adj2" fmla="val 25000"/>
            <a:gd name="adj3" fmla="val 3578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3B58BA2-A119-4492-A715-1F7E50BEDE25}">
      <dsp:nvSpPr>
        <dsp:cNvPr id="0" name=""/>
        <dsp:cNvSpPr/>
      </dsp:nvSpPr>
      <dsp:spPr>
        <a:xfrm>
          <a:off x="5178679" y="3392486"/>
          <a:ext cx="2220671" cy="996504"/>
        </a:xfrm>
        <a:prstGeom prst="roundRect">
          <a:avLst>
            <a:gd name="adj" fmla="val 166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hu-HU" sz="1600" kern="1200" dirty="0" smtClean="0"/>
            <a:t>A megoldás kapcsolata a természettel és a társadalommal</a:t>
          </a:r>
          <a:endParaRPr lang="hu-HU" sz="1600" kern="1200" dirty="0"/>
        </a:p>
      </dsp:txBody>
      <dsp:txXfrm>
        <a:off x="5227333" y="3441140"/>
        <a:ext cx="2123363" cy="899196"/>
      </dsp:txXfrm>
    </dsp:sp>
    <dsp:sp modelId="{8CCB1215-528F-4E67-966A-33157C17FC33}">
      <dsp:nvSpPr>
        <dsp:cNvPr id="0" name=""/>
        <dsp:cNvSpPr/>
      </dsp:nvSpPr>
      <dsp:spPr>
        <a:xfrm>
          <a:off x="7000837" y="3487525"/>
          <a:ext cx="1035423" cy="805419"/>
        </a:xfrm>
        <a:prstGeom prst="rect">
          <a:avLst/>
        </a:prstGeom>
        <a:noFill/>
        <a:ln>
          <a:noFill/>
        </a:ln>
        <a:effectLst/>
      </dsp:spPr>
      <dsp:style>
        <a:lnRef idx="0">
          <a:scrgbClr r="0" g="0" b="0"/>
        </a:lnRef>
        <a:fillRef idx="0">
          <a:scrgbClr r="0" g="0" b="0"/>
        </a:fillRef>
        <a:effectRef idx="0">
          <a:scrgbClr r="0" g="0" b="0"/>
        </a:effectRef>
        <a:fontRef idx="minor"/>
      </dsp:style>
    </dsp:sp>
    <dsp:sp modelId="{E27BFA45-4C7E-4321-AA6E-0280982C730D}">
      <dsp:nvSpPr>
        <dsp:cNvPr id="0" name=""/>
        <dsp:cNvSpPr/>
      </dsp:nvSpPr>
      <dsp:spPr>
        <a:xfrm>
          <a:off x="6359032" y="4511890"/>
          <a:ext cx="1423644" cy="996504"/>
        </a:xfrm>
        <a:prstGeom prst="roundRect">
          <a:avLst>
            <a:gd name="adj" fmla="val 16670"/>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hu-HU" sz="1600" kern="1200" dirty="0" smtClean="0"/>
            <a:t>Probléma (n+1) </a:t>
          </a:r>
          <a:endParaRPr lang="hu-HU" sz="1600" kern="1200" dirty="0"/>
        </a:p>
      </dsp:txBody>
      <dsp:txXfrm>
        <a:off x="6407686" y="4560544"/>
        <a:ext cx="1326336" cy="89919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0DB50D-CBF0-4B94-B110-5CBFD625F597}">
      <dsp:nvSpPr>
        <dsp:cNvPr id="0" name=""/>
        <dsp:cNvSpPr/>
      </dsp:nvSpPr>
      <dsp:spPr>
        <a:xfrm>
          <a:off x="2778" y="1185437"/>
          <a:ext cx="2327009" cy="276480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91440" numCol="1" spcCol="1270" anchor="t" anchorCtr="0">
          <a:noAutofit/>
        </a:bodyPr>
        <a:lstStyle/>
        <a:p>
          <a:pPr lvl="0" algn="l" defTabSz="1066800">
            <a:lnSpc>
              <a:spcPct val="90000"/>
            </a:lnSpc>
            <a:spcBef>
              <a:spcPct val="0"/>
            </a:spcBef>
            <a:spcAft>
              <a:spcPct val="35000"/>
            </a:spcAft>
          </a:pPr>
          <a:r>
            <a:rPr lang="hu-HU" sz="2400" kern="1200" dirty="0" smtClean="0"/>
            <a:t>Tudományos módszerekkel igazolt ismeretek</a:t>
          </a:r>
        </a:p>
        <a:p>
          <a:pPr lvl="0" algn="l" defTabSz="1066800">
            <a:lnSpc>
              <a:spcPct val="90000"/>
            </a:lnSpc>
            <a:spcBef>
              <a:spcPct val="0"/>
            </a:spcBef>
            <a:spcAft>
              <a:spcPct val="35000"/>
            </a:spcAft>
          </a:pPr>
          <a:r>
            <a:rPr lang="hu-HU" sz="2400" kern="1200" dirty="0" smtClean="0">
              <a:solidFill>
                <a:schemeClr val="accent4"/>
              </a:solidFill>
            </a:rPr>
            <a:t>„módszer”</a:t>
          </a:r>
          <a:endParaRPr lang="en-US" sz="2400" kern="1200" dirty="0">
            <a:solidFill>
              <a:schemeClr val="accent4"/>
            </a:solidFill>
          </a:endParaRPr>
        </a:p>
      </dsp:txBody>
      <dsp:txXfrm>
        <a:off x="2778" y="1185437"/>
        <a:ext cx="2327009" cy="620362"/>
      </dsp:txXfrm>
    </dsp:sp>
    <dsp:sp modelId="{255F0515-7FF0-437C-AE42-DD0489E15F31}">
      <dsp:nvSpPr>
        <dsp:cNvPr id="0" name=""/>
        <dsp:cNvSpPr/>
      </dsp:nvSpPr>
      <dsp:spPr>
        <a:xfrm>
          <a:off x="538118" y="3289022"/>
          <a:ext cx="1982087" cy="231992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28016" rIns="128016" bIns="128016" numCol="1" spcCol="1270" anchor="t" anchorCtr="0">
          <a:noAutofit/>
        </a:bodyPr>
        <a:lstStyle/>
        <a:p>
          <a:pPr marL="171450" lvl="1" indent="-171450" algn="l" defTabSz="800100">
            <a:lnSpc>
              <a:spcPct val="90000"/>
            </a:lnSpc>
            <a:spcBef>
              <a:spcPct val="0"/>
            </a:spcBef>
            <a:spcAft>
              <a:spcPct val="15000"/>
            </a:spcAft>
            <a:buChar char="••"/>
          </a:pPr>
          <a:r>
            <a:rPr lang="hu-HU" sz="1800" kern="1200" dirty="0" smtClean="0"/>
            <a:t>Tudomány-terület </a:t>
          </a:r>
          <a:br>
            <a:rPr lang="hu-HU" sz="1800" kern="1200" dirty="0" smtClean="0"/>
          </a:br>
          <a:r>
            <a:rPr lang="hu-HU" sz="1800" kern="1200" dirty="0" smtClean="0"/>
            <a:t>belső normái alapján igazolt</a:t>
          </a:r>
          <a:endParaRPr lang="en-US" sz="1800" kern="1200" dirty="0"/>
        </a:p>
      </dsp:txBody>
      <dsp:txXfrm>
        <a:off x="596171" y="3347075"/>
        <a:ext cx="1865981" cy="2203819"/>
      </dsp:txXfrm>
    </dsp:sp>
    <dsp:sp modelId="{24360A4B-28DF-4601-8E7C-C78C3494C8C3}">
      <dsp:nvSpPr>
        <dsp:cNvPr id="0" name=""/>
        <dsp:cNvSpPr/>
      </dsp:nvSpPr>
      <dsp:spPr>
        <a:xfrm>
          <a:off x="2521783" y="1302553"/>
          <a:ext cx="407032" cy="38613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a:p>
      </dsp:txBody>
      <dsp:txXfrm>
        <a:off x="2521783" y="1379779"/>
        <a:ext cx="291193" cy="231678"/>
      </dsp:txXfrm>
    </dsp:sp>
    <dsp:sp modelId="{C60271FE-A19D-44FE-8515-1681DE1B8241}">
      <dsp:nvSpPr>
        <dsp:cNvPr id="0" name=""/>
        <dsp:cNvSpPr/>
      </dsp:nvSpPr>
      <dsp:spPr>
        <a:xfrm>
          <a:off x="3097773" y="1185437"/>
          <a:ext cx="2327009" cy="276480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91440" numCol="1" spcCol="1270" anchor="t" anchorCtr="0">
          <a:noAutofit/>
        </a:bodyPr>
        <a:lstStyle/>
        <a:p>
          <a:pPr lvl="0" algn="l" defTabSz="1066800">
            <a:lnSpc>
              <a:spcPct val="90000"/>
            </a:lnSpc>
            <a:spcBef>
              <a:spcPct val="0"/>
            </a:spcBef>
            <a:spcAft>
              <a:spcPct val="35000"/>
            </a:spcAft>
          </a:pPr>
          <a:r>
            <a:rPr lang="hu-HU" sz="2400" kern="1200" dirty="0" smtClean="0"/>
            <a:t>Sikeres alkalmazással igazolt ismeretek</a:t>
          </a:r>
        </a:p>
        <a:p>
          <a:pPr lvl="0" algn="l" defTabSz="1066800">
            <a:lnSpc>
              <a:spcPct val="90000"/>
            </a:lnSpc>
            <a:spcBef>
              <a:spcPct val="0"/>
            </a:spcBef>
            <a:spcAft>
              <a:spcPct val="35000"/>
            </a:spcAft>
          </a:pPr>
          <a:r>
            <a:rPr lang="hu-HU" sz="2400" kern="1200" dirty="0" smtClean="0">
              <a:solidFill>
                <a:schemeClr val="accent4"/>
              </a:solidFill>
            </a:rPr>
            <a:t>„működik”</a:t>
          </a:r>
          <a:endParaRPr lang="en-US" sz="2400" kern="1200" dirty="0"/>
        </a:p>
      </dsp:txBody>
      <dsp:txXfrm>
        <a:off x="3097773" y="1185437"/>
        <a:ext cx="2327009" cy="620362"/>
      </dsp:txXfrm>
    </dsp:sp>
    <dsp:sp modelId="{5C835B5F-1DBD-4330-9AD2-1456DFC882B1}">
      <dsp:nvSpPr>
        <dsp:cNvPr id="0" name=""/>
        <dsp:cNvSpPr/>
      </dsp:nvSpPr>
      <dsp:spPr>
        <a:xfrm>
          <a:off x="3633113" y="3289022"/>
          <a:ext cx="1982087" cy="231992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28016" rIns="128016" bIns="128016" numCol="1" spcCol="1270" anchor="t" anchorCtr="0">
          <a:noAutofit/>
        </a:bodyPr>
        <a:lstStyle/>
        <a:p>
          <a:pPr marL="171450" lvl="1" indent="-171450" algn="l" defTabSz="800100">
            <a:lnSpc>
              <a:spcPct val="90000"/>
            </a:lnSpc>
            <a:spcBef>
              <a:spcPct val="0"/>
            </a:spcBef>
            <a:spcAft>
              <a:spcPct val="15000"/>
            </a:spcAft>
            <a:buChar char="••"/>
          </a:pPr>
          <a:r>
            <a:rPr lang="hu-HU" sz="1800" kern="1200" smtClean="0"/>
            <a:t>Laborató-riumon </a:t>
          </a:r>
          <a:r>
            <a:rPr lang="hu-HU" sz="1800" kern="1200" dirty="0" smtClean="0"/>
            <a:t/>
          </a:r>
          <a:br>
            <a:rPr lang="hu-HU" sz="1800" kern="1200" dirty="0" smtClean="0"/>
          </a:br>
          <a:r>
            <a:rPr lang="hu-HU" sz="1800" kern="1200" dirty="0" smtClean="0"/>
            <a:t>kívül is működik </a:t>
          </a:r>
          <a:endParaRPr lang="en-US" sz="1800" kern="1200" dirty="0"/>
        </a:p>
      </dsp:txBody>
      <dsp:txXfrm>
        <a:off x="3691166" y="3347075"/>
        <a:ext cx="1865981" cy="2203819"/>
      </dsp:txXfrm>
    </dsp:sp>
    <dsp:sp modelId="{521F5793-5FCC-4D13-B096-8328C29BBF5C}">
      <dsp:nvSpPr>
        <dsp:cNvPr id="0" name=""/>
        <dsp:cNvSpPr/>
      </dsp:nvSpPr>
      <dsp:spPr>
        <a:xfrm>
          <a:off x="5616778" y="1302553"/>
          <a:ext cx="407032" cy="38613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a:p>
      </dsp:txBody>
      <dsp:txXfrm>
        <a:off x="5616778" y="1379779"/>
        <a:ext cx="291193" cy="231678"/>
      </dsp:txXfrm>
    </dsp:sp>
    <dsp:sp modelId="{DAD319DC-9804-4B0D-B3D6-33963E93FB98}">
      <dsp:nvSpPr>
        <dsp:cNvPr id="0" name=""/>
        <dsp:cNvSpPr/>
      </dsp:nvSpPr>
      <dsp:spPr>
        <a:xfrm>
          <a:off x="6192767" y="1185437"/>
          <a:ext cx="2327009" cy="2764800"/>
        </a:xfrm>
        <a:prstGeom prst="roundRect">
          <a:avLst>
            <a:gd name="adj" fmla="val 10000"/>
          </a:avLst>
        </a:prstGeom>
        <a:solidFill>
          <a:schemeClr val="accent2"/>
        </a:solidFill>
        <a:ln w="12700" cap="flat" cmpd="sng" algn="ctr">
          <a:solidFill>
            <a:schemeClr val="accent2">
              <a:shade val="50000"/>
            </a:schemeClr>
          </a:solidFill>
          <a:prstDash val="solid"/>
          <a:miter lim="800000"/>
        </a:ln>
        <a:effectLst/>
      </dsp:spPr>
      <dsp:style>
        <a:lnRef idx="2">
          <a:schemeClr val="accent2">
            <a:shade val="50000"/>
          </a:schemeClr>
        </a:lnRef>
        <a:fillRef idx="1">
          <a:schemeClr val="accent2"/>
        </a:fillRef>
        <a:effectRef idx="0">
          <a:schemeClr val="accent2"/>
        </a:effectRef>
        <a:fontRef idx="minor">
          <a:schemeClr val="lt1"/>
        </a:fontRef>
      </dsp:style>
      <dsp:txBody>
        <a:bodyPr spcFirstLastPara="0" vert="horz" wrap="square" lIns="170688" tIns="170688" rIns="170688" bIns="91440" numCol="1" spcCol="1270" anchor="t" anchorCtr="0">
          <a:noAutofit/>
        </a:bodyPr>
        <a:lstStyle/>
        <a:p>
          <a:pPr lvl="0" algn="l" defTabSz="1066800">
            <a:lnSpc>
              <a:spcPct val="90000"/>
            </a:lnSpc>
            <a:spcBef>
              <a:spcPct val="0"/>
            </a:spcBef>
            <a:spcAft>
              <a:spcPct val="35000"/>
            </a:spcAft>
          </a:pPr>
          <a:r>
            <a:rPr lang="hu-HU" sz="2400" kern="1200" dirty="0" smtClean="0"/>
            <a:t>Társadalmilag megalapozott ismeret</a:t>
          </a:r>
        </a:p>
        <a:p>
          <a:pPr lvl="0" algn="l" defTabSz="1066800">
            <a:lnSpc>
              <a:spcPct val="90000"/>
            </a:lnSpc>
            <a:spcBef>
              <a:spcPct val="0"/>
            </a:spcBef>
            <a:spcAft>
              <a:spcPct val="35000"/>
            </a:spcAft>
          </a:pPr>
          <a:r>
            <a:rPr lang="hu-HU" sz="2400" kern="1200" dirty="0" smtClean="0">
              <a:solidFill>
                <a:schemeClr val="accent4"/>
              </a:solidFill>
            </a:rPr>
            <a:t/>
          </a:r>
          <a:br>
            <a:rPr lang="hu-HU" sz="2400" kern="1200" dirty="0" smtClean="0">
              <a:solidFill>
                <a:schemeClr val="accent4"/>
              </a:solidFill>
            </a:rPr>
          </a:br>
          <a:r>
            <a:rPr lang="hu-HU" sz="2400" kern="1200" dirty="0" smtClean="0">
              <a:solidFill>
                <a:schemeClr val="accent4"/>
              </a:solidFill>
            </a:rPr>
            <a:t>„hasznos”</a:t>
          </a:r>
          <a:endParaRPr lang="hu-HU" sz="2400" kern="1200" dirty="0" smtClean="0"/>
        </a:p>
      </dsp:txBody>
      <dsp:txXfrm>
        <a:off x="6192767" y="1185437"/>
        <a:ext cx="2327009" cy="620362"/>
      </dsp:txXfrm>
    </dsp:sp>
    <dsp:sp modelId="{07CE328E-144E-47B3-914F-AB6CAB9C79CB}">
      <dsp:nvSpPr>
        <dsp:cNvPr id="0" name=""/>
        <dsp:cNvSpPr/>
      </dsp:nvSpPr>
      <dsp:spPr>
        <a:xfrm>
          <a:off x="6685662" y="3289022"/>
          <a:ext cx="1982087" cy="231992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28016" rIns="128016" bIns="128016" numCol="1" spcCol="1270" anchor="t" anchorCtr="0">
          <a:noAutofit/>
        </a:bodyPr>
        <a:lstStyle/>
        <a:p>
          <a:pPr marL="171450" lvl="1" indent="-171450" algn="l" defTabSz="800100">
            <a:lnSpc>
              <a:spcPct val="90000"/>
            </a:lnSpc>
            <a:spcBef>
              <a:spcPct val="0"/>
            </a:spcBef>
            <a:spcAft>
              <a:spcPct val="15000"/>
            </a:spcAft>
            <a:buChar char="••"/>
          </a:pPr>
          <a:r>
            <a:rPr lang="hu-HU" sz="1800" kern="1200" dirty="0" smtClean="0"/>
            <a:t>Társadalmi hatás alapján minősített </a:t>
          </a:r>
        </a:p>
      </dsp:txBody>
      <dsp:txXfrm>
        <a:off x="6743715" y="3347075"/>
        <a:ext cx="1865981" cy="2203819"/>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0.05083</cdr:x>
      <cdr:y>0.63387</cdr:y>
    </cdr:from>
    <cdr:to>
      <cdr:x>0.30569</cdr:x>
      <cdr:y>0.69236</cdr:y>
    </cdr:to>
    <cdr:sp macro="" textlink="">
      <cdr:nvSpPr>
        <cdr:cNvPr id="4" name="TextBox 3"/>
        <cdr:cNvSpPr txBox="1"/>
      </cdr:nvSpPr>
      <cdr:spPr>
        <a:xfrm xmlns:a="http://schemas.openxmlformats.org/drawingml/2006/main">
          <a:off x="455070" y="4075410"/>
          <a:ext cx="2281889" cy="37605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hu-HU" sz="1400" dirty="0" smtClean="0"/>
            <a:t>Föld kapacitása</a:t>
          </a:r>
          <a:r>
            <a:rPr lang="en-US" sz="1400" dirty="0" smtClean="0"/>
            <a:t> </a:t>
          </a:r>
          <a:r>
            <a:rPr lang="en-US" sz="1400" dirty="0"/>
            <a:t>1961</a:t>
          </a:r>
        </a:p>
      </cdr:txBody>
    </cdr:sp>
  </cdr:relSizeAnchor>
  <cdr:relSizeAnchor xmlns:cdr="http://schemas.openxmlformats.org/drawingml/2006/chartDrawing">
    <cdr:from>
      <cdr:x>0.05225</cdr:x>
      <cdr:y>0.72307</cdr:y>
    </cdr:from>
    <cdr:to>
      <cdr:x>0.32725</cdr:x>
      <cdr:y>0.78489</cdr:y>
    </cdr:to>
    <cdr:sp macro="" textlink="">
      <cdr:nvSpPr>
        <cdr:cNvPr id="5" name="TextBox 4"/>
        <cdr:cNvSpPr txBox="1"/>
      </cdr:nvSpPr>
      <cdr:spPr>
        <a:xfrm xmlns:a="http://schemas.openxmlformats.org/drawingml/2006/main">
          <a:off x="467791" y="4648908"/>
          <a:ext cx="2462212" cy="39746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hu-HU" sz="1400" dirty="0" smtClean="0"/>
            <a:t>Föld kapacitása</a:t>
          </a:r>
          <a:r>
            <a:rPr lang="en-US" sz="1400" dirty="0" smtClean="0"/>
            <a:t> </a:t>
          </a:r>
          <a:r>
            <a:rPr lang="en-US" sz="1400" dirty="0"/>
            <a:t>in 2012</a:t>
          </a:r>
        </a:p>
      </cdr:txBody>
    </cdr:sp>
  </cdr:relSizeAnchor>
  <cdr:relSizeAnchor xmlns:cdr="http://schemas.openxmlformats.org/drawingml/2006/chartDrawing">
    <cdr:from>
      <cdr:x>0.65466</cdr:x>
      <cdr:y>0.1019</cdr:y>
    </cdr:from>
    <cdr:to>
      <cdr:x>0.80865</cdr:x>
      <cdr:y>0.18546</cdr:y>
    </cdr:to>
    <cdr:sp macro="" textlink="">
      <cdr:nvSpPr>
        <cdr:cNvPr id="6" name="TextBox 5"/>
        <cdr:cNvSpPr txBox="1"/>
      </cdr:nvSpPr>
      <cdr:spPr>
        <a:xfrm xmlns:a="http://schemas.openxmlformats.org/drawingml/2006/main">
          <a:off x="5861475" y="655170"/>
          <a:ext cx="1378750" cy="53723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hu-HU" sz="1200" dirty="0" smtClean="0"/>
            <a:t>Fejlett</a:t>
          </a:r>
          <a:br>
            <a:rPr lang="hu-HU" sz="1200" dirty="0" smtClean="0"/>
          </a:br>
          <a:r>
            <a:rPr lang="hu-HU" sz="1200" dirty="0" smtClean="0"/>
            <a:t>országok</a:t>
          </a:r>
          <a:endParaRPr lang="en-US" sz="1200" dirty="0"/>
        </a:p>
        <a:p xmlns:a="http://schemas.openxmlformats.org/drawingml/2006/main">
          <a:endParaRPr lang="en-US" sz="1200" dirty="0"/>
        </a:p>
      </cdr:txBody>
    </cdr:sp>
  </cdr:relSizeAnchor>
  <cdr:relSizeAnchor xmlns:cdr="http://schemas.openxmlformats.org/drawingml/2006/chartDrawing">
    <cdr:from>
      <cdr:x>0.75027</cdr:x>
      <cdr:y>0.09844</cdr:y>
    </cdr:from>
    <cdr:to>
      <cdr:x>0.88138</cdr:x>
      <cdr:y>0.16426</cdr:y>
    </cdr:to>
    <cdr:sp macro="" textlink="">
      <cdr:nvSpPr>
        <cdr:cNvPr id="7" name="TextBox 1"/>
        <cdr:cNvSpPr txBox="1"/>
      </cdr:nvSpPr>
      <cdr:spPr>
        <a:xfrm xmlns:a="http://schemas.openxmlformats.org/drawingml/2006/main">
          <a:off x="6217968" y="570435"/>
          <a:ext cx="1086599" cy="38141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hu-HU" sz="1200" dirty="0" smtClean="0"/>
            <a:t>Erősen</a:t>
          </a:r>
          <a:br>
            <a:rPr lang="hu-HU" sz="1200" dirty="0" smtClean="0"/>
          </a:br>
          <a:r>
            <a:rPr lang="hu-HU" sz="1200" dirty="0"/>
            <a:t>f</a:t>
          </a:r>
          <a:r>
            <a:rPr lang="hu-HU" sz="1200" dirty="0" smtClean="0"/>
            <a:t>ejlett országok</a:t>
          </a:r>
          <a:endParaRPr lang="en-US" sz="1200" dirty="0"/>
        </a:p>
        <a:p xmlns:a="http://schemas.openxmlformats.org/drawingml/2006/main">
          <a:endParaRPr lang="en-US" sz="1200" dirty="0"/>
        </a:p>
      </cdr:txBody>
    </cdr:sp>
  </cdr:relSizeAnchor>
  <cdr:relSizeAnchor xmlns:cdr="http://schemas.openxmlformats.org/drawingml/2006/chartDrawing">
    <cdr:from>
      <cdr:x>0.65589</cdr:x>
      <cdr:y>0.78018</cdr:y>
    </cdr:from>
    <cdr:to>
      <cdr:x>0.93011</cdr:x>
      <cdr:y>0.87927</cdr:y>
    </cdr:to>
    <cdr:sp macro="" textlink="">
      <cdr:nvSpPr>
        <cdr:cNvPr id="8" name="Rectangle 7"/>
        <cdr:cNvSpPr/>
      </cdr:nvSpPr>
      <cdr:spPr>
        <a:xfrm xmlns:a="http://schemas.openxmlformats.org/drawingml/2006/main">
          <a:off x="6854658" y="5901501"/>
          <a:ext cx="2865853" cy="749577"/>
        </a:xfrm>
        <a:prstGeom xmlns:a="http://schemas.openxmlformats.org/drawingml/2006/main" prst="rect">
          <a:avLst/>
        </a:prstGeom>
        <a:solidFill xmlns:a="http://schemas.openxmlformats.org/drawingml/2006/main">
          <a:srgbClr val="4F81BD">
            <a:alpha val="17000"/>
          </a:srgbClr>
        </a:solidFill>
        <a:ln xmlns:a="http://schemas.openxmlformats.org/drawingml/2006/main" w="25400" cap="flat" cmpd="sng" algn="ctr">
          <a:no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nchor="ctr" anchorCtr="1"/>
        <a:lstStyle xmlns:a="http://schemas.openxmlformats.org/drawingml/2006/main">
          <a:lvl1pPr marL="0" indent="0">
            <a:defRPr sz="1100">
              <a:solidFill>
                <a:sysClr val="window" lastClr="FFFFFF"/>
              </a:solidFill>
              <a:latin typeface="Calibri"/>
            </a:defRPr>
          </a:lvl1pPr>
          <a:lvl2pPr marL="457200" indent="0">
            <a:defRPr sz="1100">
              <a:solidFill>
                <a:sysClr val="window" lastClr="FFFFFF"/>
              </a:solidFill>
              <a:latin typeface="Calibri"/>
            </a:defRPr>
          </a:lvl2pPr>
          <a:lvl3pPr marL="914400" indent="0">
            <a:defRPr sz="1100">
              <a:solidFill>
                <a:sysClr val="window" lastClr="FFFFFF"/>
              </a:solidFill>
              <a:latin typeface="Calibri"/>
            </a:defRPr>
          </a:lvl3pPr>
          <a:lvl4pPr marL="1371600" indent="0">
            <a:defRPr sz="1100">
              <a:solidFill>
                <a:sysClr val="window" lastClr="FFFFFF"/>
              </a:solidFill>
              <a:latin typeface="Calibri"/>
            </a:defRPr>
          </a:lvl4pPr>
          <a:lvl5pPr marL="1828800" indent="0">
            <a:defRPr sz="1100">
              <a:solidFill>
                <a:sysClr val="window" lastClr="FFFFFF"/>
              </a:solidFill>
              <a:latin typeface="Calibri"/>
            </a:defRPr>
          </a:lvl5pPr>
          <a:lvl6pPr marL="2286000" indent="0">
            <a:defRPr sz="1100">
              <a:solidFill>
                <a:sysClr val="window" lastClr="FFFFFF"/>
              </a:solidFill>
              <a:latin typeface="Calibri"/>
            </a:defRPr>
          </a:lvl6pPr>
          <a:lvl7pPr marL="2743200" indent="0">
            <a:defRPr sz="1100">
              <a:solidFill>
                <a:sysClr val="window" lastClr="FFFFFF"/>
              </a:solidFill>
              <a:latin typeface="Calibri"/>
            </a:defRPr>
          </a:lvl7pPr>
          <a:lvl8pPr marL="3200400" indent="0">
            <a:defRPr sz="1100">
              <a:solidFill>
                <a:sysClr val="window" lastClr="FFFFFF"/>
              </a:solidFill>
              <a:latin typeface="Calibri"/>
            </a:defRPr>
          </a:lvl8pPr>
          <a:lvl9pPr marL="3657600" indent="0">
            <a:defRPr sz="1100">
              <a:solidFill>
                <a:sysClr val="window" lastClr="FFFFFF"/>
              </a:solidFill>
              <a:latin typeface="Calibri"/>
            </a:defRPr>
          </a:lvl9pPr>
        </a:lstStyle>
        <a:p xmlns:a="http://schemas.openxmlformats.org/drawingml/2006/main">
          <a:endParaRPr lang="en-US" dirty="0">
            <a:solidFill>
              <a:sysClr val="windowText" lastClr="000000"/>
            </a:solidFill>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átum hely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4AA1151-7362-4867-85FB-FDC319745EE3}" type="datetimeFigureOut">
              <a:rPr lang="en-US" smtClean="0"/>
              <a:t>9/27/2019</a:t>
            </a:fld>
            <a:endParaRPr lang="en-US"/>
          </a:p>
        </p:txBody>
      </p:sp>
      <p:sp>
        <p:nvSpPr>
          <p:cNvPr id="4" name="Diakép helye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Jegyzetek hely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a:p>
        </p:txBody>
      </p:sp>
      <p:sp>
        <p:nvSpPr>
          <p:cNvPr id="6" name="Élőláb hely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Dia számának hely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7C9E67D-6776-4350-81DB-D47D698E1963}" type="slidenum">
              <a:rPr lang="en-US" smtClean="0"/>
              <a:t>‹#›</a:t>
            </a:fld>
            <a:endParaRPr lang="en-US"/>
          </a:p>
        </p:txBody>
      </p:sp>
    </p:spTree>
    <p:extLst>
      <p:ext uri="{BB962C8B-B14F-4D97-AF65-F5344CB8AC3E}">
        <p14:creationId xmlns:p14="http://schemas.microsoft.com/office/powerpoint/2010/main" val="38805008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scientificamerican.com/article/a-brief-history-of-plastic-world-conquest/"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s://wastewatchers.wordpress.com/2013/04/06/a-brief-history-of-plastic/" TargetMode="Externa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medium.com/@gien_SRG/human-cogress-part-1-5159a575e1c4"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dirty="0" smtClean="0"/>
              <a:t>Négy erőforrás !!!! Természet, társadalom … ember ….. </a:t>
            </a:r>
            <a:endParaRPr lang="en-US" dirty="0"/>
          </a:p>
        </p:txBody>
      </p:sp>
      <p:sp>
        <p:nvSpPr>
          <p:cNvPr id="4" name="Dia számának helye 3"/>
          <p:cNvSpPr>
            <a:spLocks noGrp="1"/>
          </p:cNvSpPr>
          <p:nvPr>
            <p:ph type="sldNum" sz="quarter" idx="10"/>
          </p:nvPr>
        </p:nvSpPr>
        <p:spPr/>
        <p:txBody>
          <a:bodyPr/>
          <a:lstStyle/>
          <a:p>
            <a:fld id="{97C9E67D-6776-4350-81DB-D47D698E1963}" type="slidenum">
              <a:rPr lang="en-US" smtClean="0"/>
              <a:t>1</a:t>
            </a:fld>
            <a:endParaRPr lang="en-US"/>
          </a:p>
        </p:txBody>
      </p:sp>
    </p:spTree>
    <p:extLst>
      <p:ext uri="{BB962C8B-B14F-4D97-AF65-F5344CB8AC3E}">
        <p14:creationId xmlns:p14="http://schemas.microsoft.com/office/powerpoint/2010/main" val="23551946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dirty="0" smtClean="0"/>
              <a:t>Középkor:</a:t>
            </a:r>
            <a:r>
              <a:rPr lang="hu-HU" baseline="0" dirty="0" smtClean="0"/>
              <a:t> A tudomány </a:t>
            </a:r>
            <a:r>
              <a:rPr lang="hu-HU" baseline="0" dirty="0" err="1" smtClean="0"/>
              <a:t>max</a:t>
            </a:r>
            <a:r>
              <a:rPr lang="hu-HU" baseline="0" dirty="0" smtClean="0"/>
              <a:t>. a jelen konzerválása, megerősítés. Sőt, addig nem is nagyon hittek a fejlődésben. </a:t>
            </a:r>
          </a:p>
          <a:p>
            <a:endParaRPr lang="en-US" dirty="0"/>
          </a:p>
        </p:txBody>
      </p:sp>
      <p:sp>
        <p:nvSpPr>
          <p:cNvPr id="4" name="Dia számának helye 3"/>
          <p:cNvSpPr>
            <a:spLocks noGrp="1"/>
          </p:cNvSpPr>
          <p:nvPr>
            <p:ph type="sldNum" sz="quarter" idx="10"/>
          </p:nvPr>
        </p:nvSpPr>
        <p:spPr/>
        <p:txBody>
          <a:bodyPr/>
          <a:lstStyle/>
          <a:p>
            <a:fld id="{97C9E67D-6776-4350-81DB-D47D698E1963}" type="slidenum">
              <a:rPr lang="en-US" smtClean="0"/>
              <a:t>3</a:t>
            </a:fld>
            <a:endParaRPr lang="en-US"/>
          </a:p>
        </p:txBody>
      </p:sp>
    </p:spTree>
    <p:extLst>
      <p:ext uri="{BB962C8B-B14F-4D97-AF65-F5344CB8AC3E}">
        <p14:creationId xmlns:p14="http://schemas.microsoft.com/office/powerpoint/2010/main" val="21775051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u-HU" dirty="0" smtClean="0">
                <a:hlinkClick r:id="rId3"/>
              </a:rPr>
              <a:t>https://www.scientificamerican.com/article/a-brief-history-of-plastic-world-conquest/</a:t>
            </a:r>
            <a:endParaRPr lang="hu-HU" dirty="0" smtClean="0"/>
          </a:p>
          <a:p>
            <a:r>
              <a:rPr lang="hu-HU" dirty="0" smtClean="0">
                <a:hlinkClick r:id="rId4"/>
              </a:rPr>
              <a:t>https://wastewatchers.wordpress.com/2013/04/06/a-brief-history-of-plastic/</a:t>
            </a:r>
            <a:endParaRPr lang="hu-HU" dirty="0"/>
          </a:p>
        </p:txBody>
      </p:sp>
      <p:sp>
        <p:nvSpPr>
          <p:cNvPr id="4" name="Slide Number Placeholder 3"/>
          <p:cNvSpPr>
            <a:spLocks noGrp="1"/>
          </p:cNvSpPr>
          <p:nvPr>
            <p:ph type="sldNum" sz="quarter" idx="10"/>
          </p:nvPr>
        </p:nvSpPr>
        <p:spPr/>
        <p:txBody>
          <a:bodyPr/>
          <a:lstStyle/>
          <a:p>
            <a:fld id="{97C9E67D-6776-4350-81DB-D47D698E1963}" type="slidenum">
              <a:rPr lang="en-US" smtClean="0"/>
              <a:t>4</a:t>
            </a:fld>
            <a:endParaRPr lang="en-US"/>
          </a:p>
        </p:txBody>
      </p:sp>
    </p:spTree>
    <p:extLst>
      <p:ext uri="{BB962C8B-B14F-4D97-AF65-F5344CB8AC3E}">
        <p14:creationId xmlns:p14="http://schemas.microsoft.com/office/powerpoint/2010/main" val="730068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u-HU" dirty="0" smtClean="0">
                <a:hlinkClick r:id="rId3"/>
              </a:rPr>
              <a:t>https://medium.com/@</a:t>
            </a:r>
            <a:r>
              <a:rPr lang="hu-HU" dirty="0" smtClean="0">
                <a:hlinkClick r:id="rId3"/>
              </a:rPr>
              <a:t>gien_SRG/human-cogress-part-1-5159a575e1c4</a:t>
            </a:r>
            <a:endParaRPr lang="hu-HU" dirty="0" smtClean="0"/>
          </a:p>
          <a:p>
            <a:endParaRPr lang="hu-HU" dirty="0" smtClean="0"/>
          </a:p>
          <a:p>
            <a:pPr fontAlgn="t"/>
            <a:r>
              <a:rPr lang="en-US" sz="1200" b="0" i="0" kern="1200" dirty="0" smtClean="0">
                <a:solidFill>
                  <a:schemeClr val="tx1"/>
                </a:solidFill>
                <a:effectLst/>
                <a:latin typeface="+mn-lt"/>
                <a:ea typeface="+mn-ea"/>
                <a:cs typeface="+mn-cs"/>
              </a:rPr>
              <a:t/>
            </a:r>
            <a:br>
              <a:rPr lang="en-US" sz="1200" b="0" i="0" kern="1200" dirty="0" smtClean="0">
                <a:solidFill>
                  <a:schemeClr val="tx1"/>
                </a:solidFill>
                <a:effectLst/>
                <a:latin typeface="+mn-lt"/>
                <a:ea typeface="+mn-ea"/>
                <a:cs typeface="+mn-cs"/>
              </a:rPr>
            </a:br>
            <a:r>
              <a:rPr lang="en-US" sz="1200" b="1" i="0" kern="1200" dirty="0" smtClean="0">
                <a:solidFill>
                  <a:schemeClr val="tx1"/>
                </a:solidFill>
                <a:effectLst/>
                <a:latin typeface="+mn-lt"/>
                <a:ea typeface="+mn-ea"/>
                <a:cs typeface="+mn-cs"/>
              </a:rPr>
              <a:t>Janos Abonyi &lt;janos@abonyilab.com&gt;</a:t>
            </a:r>
          </a:p>
          <a:p>
            <a:pPr fontAlgn="t"/>
            <a:r>
              <a:rPr lang="en-US" sz="1200" b="0" i="0" kern="1200" dirty="0" smtClean="0">
                <a:solidFill>
                  <a:schemeClr val="tx1"/>
                </a:solidFill>
                <a:effectLst/>
                <a:latin typeface="+mn-lt"/>
                <a:ea typeface="+mn-ea"/>
                <a:cs typeface="+mn-cs"/>
              </a:rPr>
              <a:t>6:51 AM (4 hours ago)</a:t>
            </a:r>
          </a:p>
          <a:p>
            <a:r>
              <a:rPr lang="en-US" sz="1200" b="0" i="0" kern="1200" dirty="0" smtClean="0">
                <a:solidFill>
                  <a:schemeClr val="tx1"/>
                </a:solidFill>
                <a:effectLst/>
                <a:latin typeface="+mn-lt"/>
                <a:ea typeface="+mn-ea"/>
                <a:cs typeface="+mn-cs"/>
              </a:rPr>
              <a:t>to me</a:t>
            </a:r>
          </a:p>
          <a:p>
            <a:pPr rtl="0"/>
            <a:r>
              <a:rPr lang="en-US" sz="1200" b="0" i="0" kern="1200" dirty="0" smtClean="0">
                <a:solidFill>
                  <a:schemeClr val="tx1"/>
                </a:solidFill>
                <a:effectLst/>
                <a:latin typeface="+mn-lt"/>
                <a:ea typeface="+mn-ea"/>
                <a:cs typeface="+mn-cs"/>
              </a:rPr>
              <a:t>Because of our shortsightedness of our shortsightedness, when we solve one problem, we create a new one. The explosion of technological innovation since the Industrial Revolution has an ominous consequence for our species’ famed ability to solve problems — problem solving cycles are growing relatively shorter as complexity and exponential growth of technology take place. As technological innovation increases exponentially, it is very possible that progress traps may match that increase, with dire consequences. We are artificially forcing ourselves to innovate at a rate that at least matches that of exponential technological innovation rates.</a:t>
            </a:r>
            <a:br>
              <a:rPr lang="en-US" sz="1200" b="0" i="0" kern="1200" dirty="0" smtClean="0">
                <a:solidFill>
                  <a:schemeClr val="tx1"/>
                </a:solidFill>
                <a:effectLst/>
                <a:latin typeface="+mn-lt"/>
                <a:ea typeface="+mn-ea"/>
                <a:cs typeface="+mn-cs"/>
              </a:rPr>
            </a:br>
            <a:r>
              <a:rPr lang="en-US" sz="1200" b="0" i="0" kern="1200" dirty="0" smtClean="0">
                <a:solidFill>
                  <a:schemeClr val="tx1"/>
                </a:solidFill>
                <a:effectLst/>
                <a:latin typeface="+mn-lt"/>
                <a:ea typeface="+mn-ea"/>
                <a:cs typeface="+mn-cs"/>
              </a:rPr>
              <a:t/>
            </a:r>
            <a:br>
              <a:rPr lang="en-US" sz="1200" b="0" i="0" kern="1200" dirty="0" smtClean="0">
                <a:solidFill>
                  <a:schemeClr val="tx1"/>
                </a:solidFill>
                <a:effectLst/>
                <a:latin typeface="+mn-lt"/>
                <a:ea typeface="+mn-ea"/>
                <a:cs typeface="+mn-cs"/>
              </a:rPr>
            </a:br>
            <a:r>
              <a:rPr lang="en-US" sz="1200" b="0" i="0" kern="1200" dirty="0" smtClean="0">
                <a:solidFill>
                  <a:schemeClr val="tx1"/>
                </a:solidFill>
                <a:effectLst/>
                <a:latin typeface="+mn-lt"/>
                <a:ea typeface="+mn-ea"/>
                <a:cs typeface="+mn-cs"/>
              </a:rPr>
              <a:t>We are artificially forcing ourselves to innovate at a rate that at least matches that of exponential technological innovation rates. If we fall behind, our entire civilization can be at risk. We are at that inflection point now. As a case in point, geoengineering has recently</a:t>
            </a:r>
            <a:br>
              <a:rPr lang="en-US" sz="1200" b="0" i="0" kern="1200" dirty="0" smtClean="0">
                <a:solidFill>
                  <a:schemeClr val="tx1"/>
                </a:solidFill>
                <a:effectLst/>
                <a:latin typeface="+mn-lt"/>
                <a:ea typeface="+mn-ea"/>
                <a:cs typeface="+mn-cs"/>
              </a:rPr>
            </a:br>
            <a:r>
              <a:rPr lang="en-US" sz="1200" b="0" i="0" kern="1200" dirty="0" smtClean="0">
                <a:solidFill>
                  <a:schemeClr val="tx1"/>
                </a:solidFill>
                <a:effectLst/>
                <a:latin typeface="+mn-lt"/>
                <a:ea typeface="+mn-ea"/>
                <a:cs typeface="+mn-cs"/>
              </a:rPr>
              <a:t/>
            </a:r>
            <a:br>
              <a:rPr lang="en-US" sz="1200" b="0" i="0" kern="1200" dirty="0" smtClean="0">
                <a:solidFill>
                  <a:schemeClr val="tx1"/>
                </a:solidFill>
                <a:effectLst/>
                <a:latin typeface="+mn-lt"/>
                <a:ea typeface="+mn-ea"/>
                <a:cs typeface="+mn-cs"/>
              </a:rPr>
            </a:br>
            <a:r>
              <a:rPr lang="en-US" sz="1200" b="0" i="0" kern="1200" dirty="0" smtClean="0">
                <a:solidFill>
                  <a:schemeClr val="tx1"/>
                </a:solidFill>
                <a:effectLst/>
                <a:latin typeface="+mn-lt"/>
                <a:ea typeface="+mn-ea"/>
                <a:cs typeface="+mn-cs"/>
              </a:rPr>
              <a:t/>
            </a:r>
            <a:br>
              <a:rPr lang="en-US" sz="1200" b="0" i="0" kern="1200" dirty="0" smtClean="0">
                <a:solidFill>
                  <a:schemeClr val="tx1"/>
                </a:solidFill>
                <a:effectLst/>
                <a:latin typeface="+mn-lt"/>
                <a:ea typeface="+mn-ea"/>
                <a:cs typeface="+mn-cs"/>
              </a:rPr>
            </a:br>
            <a:r>
              <a:rPr lang="en-US" sz="1200" b="0" i="0" kern="1200" dirty="0" smtClean="0">
                <a:solidFill>
                  <a:schemeClr val="tx1"/>
                </a:solidFill>
                <a:effectLst/>
                <a:latin typeface="+mn-lt"/>
                <a:ea typeface="+mn-ea"/>
                <a:cs typeface="+mn-cs"/>
              </a:rPr>
              <a:t>creates a zero sum game of progress; the only way we humans can win is if nature loses. Circular Economy thinking is hoping to change that by making sure that companies do not externalize their ecological impacts, but its current definition also comes with its own set of shortcomings</a:t>
            </a:r>
            <a:br>
              <a:rPr lang="en-US" sz="1200" b="0" i="0" kern="1200" dirty="0" smtClean="0">
                <a:solidFill>
                  <a:schemeClr val="tx1"/>
                </a:solidFill>
                <a:effectLst/>
                <a:latin typeface="+mn-lt"/>
                <a:ea typeface="+mn-ea"/>
                <a:cs typeface="+mn-cs"/>
              </a:rPr>
            </a:br>
            <a:r>
              <a:rPr lang="en-US" sz="1200" b="0" i="0" kern="1200" dirty="0" smtClean="0">
                <a:solidFill>
                  <a:schemeClr val="tx1"/>
                </a:solidFill>
                <a:effectLst/>
                <a:latin typeface="+mn-lt"/>
                <a:ea typeface="+mn-ea"/>
                <a:cs typeface="+mn-cs"/>
              </a:rPr>
              <a:t/>
            </a:r>
            <a:br>
              <a:rPr lang="en-US" sz="1200" b="0" i="0" kern="1200" dirty="0" smtClean="0">
                <a:solidFill>
                  <a:schemeClr val="tx1"/>
                </a:solidFill>
                <a:effectLst/>
                <a:latin typeface="+mn-lt"/>
                <a:ea typeface="+mn-ea"/>
                <a:cs typeface="+mn-cs"/>
              </a:rPr>
            </a:br>
            <a:endParaRPr lang="en-US" sz="1200" b="0" i="0" kern="1200" dirty="0" smtClean="0">
              <a:solidFill>
                <a:schemeClr val="tx1"/>
              </a:solidFill>
              <a:effectLst/>
              <a:latin typeface="+mn-lt"/>
              <a:ea typeface="+mn-ea"/>
              <a:cs typeface="+mn-cs"/>
            </a:endParaRPr>
          </a:p>
          <a:p>
            <a:endParaRPr lang="hu-HU" dirty="0"/>
          </a:p>
        </p:txBody>
      </p:sp>
      <p:sp>
        <p:nvSpPr>
          <p:cNvPr id="4" name="Slide Number Placeholder 3"/>
          <p:cNvSpPr>
            <a:spLocks noGrp="1"/>
          </p:cNvSpPr>
          <p:nvPr>
            <p:ph type="sldNum" sz="quarter" idx="10"/>
          </p:nvPr>
        </p:nvSpPr>
        <p:spPr/>
        <p:txBody>
          <a:bodyPr/>
          <a:lstStyle/>
          <a:p>
            <a:fld id="{97C9E67D-6776-4350-81DB-D47D698E1963}" type="slidenum">
              <a:rPr lang="en-US" smtClean="0"/>
              <a:t>6</a:t>
            </a:fld>
            <a:endParaRPr lang="en-US"/>
          </a:p>
        </p:txBody>
      </p:sp>
    </p:spTree>
    <p:extLst>
      <p:ext uri="{BB962C8B-B14F-4D97-AF65-F5344CB8AC3E}">
        <p14:creationId xmlns:p14="http://schemas.microsoft.com/office/powerpoint/2010/main" val="26066963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Turner, G. (2014) ‘Is Global Collapse Imminent?’, MSSI Research Paper No. 4, Melbourne Sustainable Society Institute, The University of Melbourne. </a:t>
            </a:r>
            <a:endParaRPr lang="hu-HU" dirty="0"/>
          </a:p>
        </p:txBody>
      </p:sp>
      <p:sp>
        <p:nvSpPr>
          <p:cNvPr id="4" name="Slide Number Placeholder 3"/>
          <p:cNvSpPr>
            <a:spLocks noGrp="1"/>
          </p:cNvSpPr>
          <p:nvPr>
            <p:ph type="sldNum" sz="quarter" idx="10"/>
          </p:nvPr>
        </p:nvSpPr>
        <p:spPr/>
        <p:txBody>
          <a:bodyPr/>
          <a:lstStyle/>
          <a:p>
            <a:fld id="{97C9E67D-6776-4350-81DB-D47D698E1963}" type="slidenum">
              <a:rPr lang="en-US" smtClean="0"/>
              <a:t>8</a:t>
            </a:fld>
            <a:endParaRPr lang="en-US"/>
          </a:p>
        </p:txBody>
      </p:sp>
    </p:spTree>
    <p:extLst>
      <p:ext uri="{BB962C8B-B14F-4D97-AF65-F5344CB8AC3E}">
        <p14:creationId xmlns:p14="http://schemas.microsoft.com/office/powerpoint/2010/main" val="11827677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dirty="0" smtClean="0"/>
              <a:t>Modern</a:t>
            </a:r>
            <a:r>
              <a:rPr lang="hu-HU" baseline="0" dirty="0" smtClean="0"/>
              <a:t> tudomány, ….</a:t>
            </a:r>
          </a:p>
          <a:p>
            <a:r>
              <a:rPr lang="hu-HU" baseline="0" dirty="0" smtClean="0"/>
              <a:t>Ókor átfogó őselv … </a:t>
            </a:r>
          </a:p>
          <a:p>
            <a:r>
              <a:rPr lang="hu-HU" baseline="0" dirty="0" smtClean="0"/>
              <a:t>Természettudományos diszciplínák - …. </a:t>
            </a:r>
          </a:p>
          <a:p>
            <a:r>
              <a:rPr lang="hu-HU" baseline="0" dirty="0" smtClean="0"/>
              <a:t>Modernitás </a:t>
            </a:r>
            <a:r>
              <a:rPr lang="hu-HU" baseline="0" dirty="0" err="1" smtClean="0"/>
              <a:t>diszciplinaritás</a:t>
            </a:r>
            <a:r>
              <a:rPr lang="hu-HU" baseline="0" dirty="0" smtClean="0"/>
              <a:t> .. </a:t>
            </a:r>
          </a:p>
          <a:p>
            <a:endParaRPr lang="hu-HU" baseline="0" dirty="0" smtClean="0"/>
          </a:p>
          <a:p>
            <a:r>
              <a:rPr lang="hu-HU" baseline="0" dirty="0" smtClean="0"/>
              <a:t>------</a:t>
            </a:r>
          </a:p>
          <a:p>
            <a:r>
              <a:rPr lang="hu-HU" baseline="0" dirty="0" smtClean="0"/>
              <a:t>Heisenberg …… </a:t>
            </a:r>
          </a:p>
          <a:p>
            <a:r>
              <a:rPr lang="hu-HU" baseline="0" dirty="0" smtClean="0"/>
              <a:t>Az ember miatt …. </a:t>
            </a:r>
          </a:p>
          <a:p>
            <a:r>
              <a:rPr lang="hu-HU" baseline="0" dirty="0" err="1" smtClean="0"/>
              <a:t>Tudsmáyból</a:t>
            </a:r>
            <a:r>
              <a:rPr lang="hu-HU" baseline="0" dirty="0" smtClean="0"/>
              <a:t> vallást készítettünk, ez nem fog megváltani, ….. </a:t>
            </a:r>
          </a:p>
          <a:p>
            <a:r>
              <a:rPr lang="hu-HU" baseline="0" dirty="0" smtClean="0"/>
              <a:t>MODELL!!!! </a:t>
            </a:r>
          </a:p>
          <a:p>
            <a:endParaRPr lang="hu-HU" baseline="0" dirty="0" smtClean="0"/>
          </a:p>
          <a:p>
            <a:endParaRPr lang="hu-HU" baseline="0" dirty="0" smtClean="0"/>
          </a:p>
          <a:p>
            <a:r>
              <a:rPr lang="hu-HU" baseline="0" dirty="0" smtClean="0"/>
              <a:t>Van-e olyan elv, amely önmagából levezethető …. !!! </a:t>
            </a:r>
          </a:p>
          <a:p>
            <a:endParaRPr lang="hu-HU" baseline="0" dirty="0" smtClean="0"/>
          </a:p>
          <a:p>
            <a:r>
              <a:rPr lang="hu-HU" baseline="0" dirty="0" smtClean="0"/>
              <a:t>Az elvnek rendszeren kívülről kell származnia</a:t>
            </a:r>
          </a:p>
          <a:p>
            <a:endParaRPr lang="hu-HU" baseline="0" dirty="0" smtClean="0"/>
          </a:p>
          <a:p>
            <a:r>
              <a:rPr lang="hu-HU" baseline="0" dirty="0" smtClean="0"/>
              <a:t>------------</a:t>
            </a:r>
          </a:p>
          <a:p>
            <a:r>
              <a:rPr lang="hu-HU" baseline="0" dirty="0" smtClean="0"/>
              <a:t>Realitástól elvesztése </a:t>
            </a:r>
          </a:p>
          <a:p>
            <a:r>
              <a:rPr lang="hu-HU" baseline="0" dirty="0" smtClean="0"/>
              <a:t>Nem konstruált a világ …. </a:t>
            </a:r>
          </a:p>
          <a:p>
            <a:endParaRPr lang="hu-HU" baseline="0" dirty="0" smtClean="0"/>
          </a:p>
          <a:p>
            <a:endParaRPr lang="hu-HU" baseline="0" dirty="0" smtClean="0"/>
          </a:p>
          <a:p>
            <a:endParaRPr lang="hu-HU" baseline="0" dirty="0" smtClean="0"/>
          </a:p>
          <a:p>
            <a:r>
              <a:rPr lang="hu-HU" baseline="0" dirty="0" smtClean="0"/>
              <a:t>------</a:t>
            </a:r>
          </a:p>
          <a:p>
            <a:endParaRPr lang="hu-HU" baseline="0" dirty="0" smtClean="0"/>
          </a:p>
          <a:p>
            <a:r>
              <a:rPr lang="hu-HU" baseline="0" dirty="0" smtClean="0"/>
              <a:t>Tudomány … nem a világ teremtése …. „nem alkímia” …. </a:t>
            </a:r>
          </a:p>
          <a:p>
            <a:endParaRPr lang="hu-HU" baseline="0" dirty="0" smtClean="0"/>
          </a:p>
          <a:p>
            <a:r>
              <a:rPr lang="hu-HU" baseline="0" dirty="0" smtClean="0"/>
              <a:t>…..</a:t>
            </a:r>
          </a:p>
          <a:p>
            <a:endParaRPr lang="hu-HU" baseline="0" dirty="0" smtClean="0"/>
          </a:p>
          <a:p>
            <a:r>
              <a:rPr lang="hu-HU" baseline="0" dirty="0" smtClean="0"/>
              <a:t>Tudomány 3.0??? </a:t>
            </a:r>
          </a:p>
          <a:p>
            <a:endParaRPr lang="hu-HU" baseline="0" dirty="0" smtClean="0"/>
          </a:p>
          <a:p>
            <a:r>
              <a:rPr lang="hu-HU" baseline="0" dirty="0" smtClean="0"/>
              <a:t>Hit és értelem egymásra talál, az ember elfogadja a végességét , természetben betöltött szerepét, elfogadja a TEREMTETTSÉGÉT!!! </a:t>
            </a:r>
          </a:p>
          <a:p>
            <a:endParaRPr lang="hu-HU" baseline="0" dirty="0" smtClean="0"/>
          </a:p>
          <a:p>
            <a:r>
              <a:rPr lang="hu-HU" baseline="0" dirty="0" smtClean="0"/>
              <a:t>Nem ismeri magát az ember … nem azonos az intelligenciával …. </a:t>
            </a:r>
          </a:p>
          <a:p>
            <a:r>
              <a:rPr lang="hu-HU" baseline="0" dirty="0" smtClean="0"/>
              <a:t>………………</a:t>
            </a:r>
          </a:p>
          <a:p>
            <a:endParaRPr lang="hu-HU" baseline="0" dirty="0" smtClean="0"/>
          </a:p>
          <a:p>
            <a:endParaRPr lang="hu-HU" baseline="0" dirty="0" smtClean="0"/>
          </a:p>
          <a:p>
            <a:endParaRPr lang="hu-HU" baseline="0" dirty="0" smtClean="0"/>
          </a:p>
          <a:p>
            <a:endParaRPr lang="hu-HU" baseline="0" dirty="0" smtClean="0"/>
          </a:p>
          <a:p>
            <a:endParaRPr lang="hu-HU" baseline="0" dirty="0" smtClean="0"/>
          </a:p>
          <a:p>
            <a:endParaRPr lang="hu-HU" baseline="0" dirty="0" smtClean="0"/>
          </a:p>
          <a:p>
            <a:endParaRPr lang="hu-HU" baseline="0" dirty="0" smtClean="0"/>
          </a:p>
          <a:p>
            <a:endParaRPr lang="hu-HU" baseline="0" dirty="0" smtClean="0"/>
          </a:p>
          <a:p>
            <a:endParaRPr lang="hu-HU" baseline="0" dirty="0" smtClean="0"/>
          </a:p>
          <a:p>
            <a:endParaRPr lang="hu-HU" baseline="0" dirty="0" smtClean="0"/>
          </a:p>
          <a:p>
            <a:endParaRPr lang="en-US" dirty="0"/>
          </a:p>
        </p:txBody>
      </p:sp>
      <p:sp>
        <p:nvSpPr>
          <p:cNvPr id="4" name="Dia számának helye 3"/>
          <p:cNvSpPr>
            <a:spLocks noGrp="1"/>
          </p:cNvSpPr>
          <p:nvPr>
            <p:ph type="sldNum" sz="quarter" idx="10"/>
          </p:nvPr>
        </p:nvSpPr>
        <p:spPr/>
        <p:txBody>
          <a:bodyPr/>
          <a:lstStyle/>
          <a:p>
            <a:fld id="{97C9E67D-6776-4350-81DB-D47D698E1963}" type="slidenum">
              <a:rPr lang="en-US" smtClean="0"/>
              <a:t>10</a:t>
            </a:fld>
            <a:endParaRPr lang="en-US"/>
          </a:p>
        </p:txBody>
      </p:sp>
    </p:spTree>
    <p:extLst>
      <p:ext uri="{BB962C8B-B14F-4D97-AF65-F5344CB8AC3E}">
        <p14:creationId xmlns:p14="http://schemas.microsoft.com/office/powerpoint/2010/main" val="339121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hu-HU" smtClean="0"/>
              <a:t>Mintacím szerkesztése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u-HU" smtClean="0"/>
              <a:t>Alcím mintájának szerkesztése</a:t>
            </a:r>
            <a:endParaRPr lang="en-US" dirty="0"/>
          </a:p>
        </p:txBody>
      </p:sp>
      <p:sp>
        <p:nvSpPr>
          <p:cNvPr id="4" name="Date Placeholder 3"/>
          <p:cNvSpPr>
            <a:spLocks noGrp="1"/>
          </p:cNvSpPr>
          <p:nvPr>
            <p:ph type="dt" sz="half" idx="10"/>
          </p:nvPr>
        </p:nvSpPr>
        <p:spPr/>
        <p:txBody>
          <a:bodyPr/>
          <a:lstStyle/>
          <a:p>
            <a:fld id="{5A6DB149-858E-497B-90BB-88F559036755}" type="datetimeFigureOut">
              <a:rPr lang="en-US" smtClean="0"/>
              <a:t>9/27/2019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6375B2-D910-455D-966D-6BE55B22C651}" type="slidenum">
              <a:rPr lang="en-US" smtClean="0"/>
              <a:t>‹#›</a:t>
            </a:fld>
            <a:endParaRPr lang="en-US"/>
          </a:p>
        </p:txBody>
      </p:sp>
    </p:spTree>
    <p:extLst>
      <p:ext uri="{BB962C8B-B14F-4D97-AF65-F5344CB8AC3E}">
        <p14:creationId xmlns:p14="http://schemas.microsoft.com/office/powerpoint/2010/main" val="6536267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smtClean="0"/>
              <a:t>Mintacím szerkesztése</a:t>
            </a:r>
            <a:endParaRPr lang="en-US" dirty="0"/>
          </a:p>
        </p:txBody>
      </p:sp>
      <p:sp>
        <p:nvSpPr>
          <p:cNvPr id="3" name="Vertical Text Placeholder 2"/>
          <p:cNvSpPr>
            <a:spLocks noGrp="1"/>
          </p:cNvSpPr>
          <p:nvPr>
            <p:ph type="body" orient="vert" idx="1"/>
          </p:nvPr>
        </p:nvSpPr>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4" name="Date Placeholder 3"/>
          <p:cNvSpPr>
            <a:spLocks noGrp="1"/>
          </p:cNvSpPr>
          <p:nvPr>
            <p:ph type="dt" sz="half" idx="10"/>
          </p:nvPr>
        </p:nvSpPr>
        <p:spPr/>
        <p:txBody>
          <a:bodyPr/>
          <a:lstStyle/>
          <a:p>
            <a:fld id="{5A6DB149-858E-497B-90BB-88F559036755}" type="datetimeFigureOut">
              <a:rPr lang="en-US" smtClean="0"/>
              <a:t>9/27/2019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6375B2-D910-455D-966D-6BE55B22C651}" type="slidenum">
              <a:rPr lang="en-US" smtClean="0"/>
              <a:t>‹#›</a:t>
            </a:fld>
            <a:endParaRPr lang="en-US"/>
          </a:p>
        </p:txBody>
      </p:sp>
    </p:spTree>
    <p:extLst>
      <p:ext uri="{BB962C8B-B14F-4D97-AF65-F5344CB8AC3E}">
        <p14:creationId xmlns:p14="http://schemas.microsoft.com/office/powerpoint/2010/main" val="38157516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hu-HU" smtClean="0"/>
              <a:t>Mintacím szerkesztése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4" name="Date Placeholder 3"/>
          <p:cNvSpPr>
            <a:spLocks noGrp="1"/>
          </p:cNvSpPr>
          <p:nvPr>
            <p:ph type="dt" sz="half" idx="10"/>
          </p:nvPr>
        </p:nvSpPr>
        <p:spPr/>
        <p:txBody>
          <a:bodyPr/>
          <a:lstStyle/>
          <a:p>
            <a:fld id="{5A6DB149-858E-497B-90BB-88F559036755}" type="datetimeFigureOut">
              <a:rPr lang="en-US" smtClean="0"/>
              <a:t>9/27/2019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6375B2-D910-455D-966D-6BE55B22C651}" type="slidenum">
              <a:rPr lang="en-US" smtClean="0"/>
              <a:t>‹#›</a:t>
            </a:fld>
            <a:endParaRPr lang="en-US"/>
          </a:p>
        </p:txBody>
      </p:sp>
    </p:spTree>
    <p:extLst>
      <p:ext uri="{BB962C8B-B14F-4D97-AF65-F5344CB8AC3E}">
        <p14:creationId xmlns:p14="http://schemas.microsoft.com/office/powerpoint/2010/main" val="16838814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Title 1"/>
          <p:cNvSpPr>
            <a:spLocks noGrp="1"/>
          </p:cNvSpPr>
          <p:nvPr>
            <p:ph type="title"/>
          </p:nvPr>
        </p:nvSpPr>
        <p:spPr>
          <a:xfrm>
            <a:off x="628650" y="172179"/>
            <a:ext cx="7886700" cy="708665"/>
          </a:xfrm>
        </p:spPr>
        <p:txBody>
          <a:bodyPr>
            <a:normAutofit/>
          </a:bodyPr>
          <a:lstStyle>
            <a:lvl1pPr>
              <a:defRPr sz="4000"/>
            </a:lvl1pPr>
          </a:lstStyle>
          <a:p>
            <a:r>
              <a:rPr lang="hu-HU" smtClean="0"/>
              <a:t>Mintacím szerkesztése</a:t>
            </a:r>
            <a:endParaRPr lang="en-US" dirty="0"/>
          </a:p>
        </p:txBody>
      </p:sp>
      <p:sp>
        <p:nvSpPr>
          <p:cNvPr id="3" name="Content Placeholder 2"/>
          <p:cNvSpPr>
            <a:spLocks noGrp="1"/>
          </p:cNvSpPr>
          <p:nvPr>
            <p:ph idx="1"/>
          </p:nvPr>
        </p:nvSpPr>
        <p:spPr>
          <a:xfrm>
            <a:off x="628650" y="989901"/>
            <a:ext cx="7886700" cy="5187062"/>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4" name="Date Placeholder 3"/>
          <p:cNvSpPr>
            <a:spLocks noGrp="1"/>
          </p:cNvSpPr>
          <p:nvPr>
            <p:ph type="dt" sz="half" idx="10"/>
          </p:nvPr>
        </p:nvSpPr>
        <p:spPr/>
        <p:txBody>
          <a:bodyPr/>
          <a:lstStyle/>
          <a:p>
            <a:fld id="{5A6DB149-858E-497B-90BB-88F559036755}" type="datetimeFigureOut">
              <a:rPr lang="en-US" smtClean="0"/>
              <a:t>9/27/2019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6375B2-D910-455D-966D-6BE55B22C651}" type="slidenum">
              <a:rPr lang="en-US" smtClean="0"/>
              <a:t>‹#›</a:t>
            </a:fld>
            <a:endParaRPr lang="en-US"/>
          </a:p>
        </p:txBody>
      </p:sp>
    </p:spTree>
    <p:extLst>
      <p:ext uri="{BB962C8B-B14F-4D97-AF65-F5344CB8AC3E}">
        <p14:creationId xmlns:p14="http://schemas.microsoft.com/office/powerpoint/2010/main" val="12498683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hu-HU" smtClean="0"/>
              <a:t>Mintacím szerkesztése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u-HU" smtClean="0"/>
              <a:t>Mintaszöveg szerkesztése</a:t>
            </a:r>
          </a:p>
        </p:txBody>
      </p:sp>
      <p:sp>
        <p:nvSpPr>
          <p:cNvPr id="4" name="Date Placeholder 3"/>
          <p:cNvSpPr>
            <a:spLocks noGrp="1"/>
          </p:cNvSpPr>
          <p:nvPr>
            <p:ph type="dt" sz="half" idx="10"/>
          </p:nvPr>
        </p:nvSpPr>
        <p:spPr/>
        <p:txBody>
          <a:bodyPr/>
          <a:lstStyle/>
          <a:p>
            <a:fld id="{5A6DB149-858E-497B-90BB-88F559036755}" type="datetimeFigureOut">
              <a:rPr lang="en-US" smtClean="0"/>
              <a:t>9/27/2019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6375B2-D910-455D-966D-6BE55B22C651}" type="slidenum">
              <a:rPr lang="en-US" smtClean="0"/>
              <a:t>‹#›</a:t>
            </a:fld>
            <a:endParaRPr lang="en-US"/>
          </a:p>
        </p:txBody>
      </p:sp>
    </p:spTree>
    <p:extLst>
      <p:ext uri="{BB962C8B-B14F-4D97-AF65-F5344CB8AC3E}">
        <p14:creationId xmlns:p14="http://schemas.microsoft.com/office/powerpoint/2010/main" val="25678643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smtClean="0"/>
              <a:t>Mintacím szerkesztése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5" name="Date Placeholder 4"/>
          <p:cNvSpPr>
            <a:spLocks noGrp="1"/>
          </p:cNvSpPr>
          <p:nvPr>
            <p:ph type="dt" sz="half" idx="10"/>
          </p:nvPr>
        </p:nvSpPr>
        <p:spPr/>
        <p:txBody>
          <a:bodyPr/>
          <a:lstStyle/>
          <a:p>
            <a:fld id="{5A6DB149-858E-497B-90BB-88F559036755}" type="datetimeFigureOut">
              <a:rPr lang="en-US" smtClean="0"/>
              <a:t>9/27/2019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6375B2-D910-455D-966D-6BE55B22C651}" type="slidenum">
              <a:rPr lang="en-US" smtClean="0"/>
              <a:t>‹#›</a:t>
            </a:fld>
            <a:endParaRPr lang="en-US"/>
          </a:p>
        </p:txBody>
      </p:sp>
    </p:spTree>
    <p:extLst>
      <p:ext uri="{BB962C8B-B14F-4D97-AF65-F5344CB8AC3E}">
        <p14:creationId xmlns:p14="http://schemas.microsoft.com/office/powerpoint/2010/main" val="15243760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hu-HU" smtClean="0"/>
              <a:t>Mintacím szerkesztése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Content Placeholder 3"/>
          <p:cNvSpPr>
            <a:spLocks noGrp="1"/>
          </p:cNvSpPr>
          <p:nvPr>
            <p:ph sz="half" idx="2"/>
          </p:nvPr>
        </p:nvSpPr>
        <p:spPr>
          <a:xfrm>
            <a:off x="629842" y="2505075"/>
            <a:ext cx="3868340" cy="3684588"/>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Content Placeholder 5"/>
          <p:cNvSpPr>
            <a:spLocks noGrp="1"/>
          </p:cNvSpPr>
          <p:nvPr>
            <p:ph sz="quarter" idx="4"/>
          </p:nvPr>
        </p:nvSpPr>
        <p:spPr>
          <a:xfrm>
            <a:off x="4629150" y="2505075"/>
            <a:ext cx="3887391" cy="3684588"/>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7" name="Date Placeholder 6"/>
          <p:cNvSpPr>
            <a:spLocks noGrp="1"/>
          </p:cNvSpPr>
          <p:nvPr>
            <p:ph type="dt" sz="half" idx="10"/>
          </p:nvPr>
        </p:nvSpPr>
        <p:spPr/>
        <p:txBody>
          <a:bodyPr/>
          <a:lstStyle/>
          <a:p>
            <a:fld id="{5A6DB149-858E-497B-90BB-88F559036755}" type="datetimeFigureOut">
              <a:rPr lang="en-US" smtClean="0"/>
              <a:t>9/27/2019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46375B2-D910-455D-966D-6BE55B22C651}" type="slidenum">
              <a:rPr lang="en-US" smtClean="0"/>
              <a:t>‹#›</a:t>
            </a:fld>
            <a:endParaRPr lang="en-US"/>
          </a:p>
        </p:txBody>
      </p:sp>
    </p:spTree>
    <p:extLst>
      <p:ext uri="{BB962C8B-B14F-4D97-AF65-F5344CB8AC3E}">
        <p14:creationId xmlns:p14="http://schemas.microsoft.com/office/powerpoint/2010/main" val="17776111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smtClean="0"/>
              <a:t>Mintacím szerkesztése</a:t>
            </a:r>
            <a:endParaRPr lang="en-US" dirty="0"/>
          </a:p>
        </p:txBody>
      </p:sp>
      <p:sp>
        <p:nvSpPr>
          <p:cNvPr id="3" name="Date Placeholder 2"/>
          <p:cNvSpPr>
            <a:spLocks noGrp="1"/>
          </p:cNvSpPr>
          <p:nvPr>
            <p:ph type="dt" sz="half" idx="10"/>
          </p:nvPr>
        </p:nvSpPr>
        <p:spPr/>
        <p:txBody>
          <a:bodyPr/>
          <a:lstStyle/>
          <a:p>
            <a:fld id="{5A6DB149-858E-497B-90BB-88F559036755}" type="datetimeFigureOut">
              <a:rPr lang="en-US" smtClean="0"/>
              <a:t>9/27/2019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46375B2-D910-455D-966D-6BE55B22C651}" type="slidenum">
              <a:rPr lang="en-US" smtClean="0"/>
              <a:t>‹#›</a:t>
            </a:fld>
            <a:endParaRPr lang="en-US"/>
          </a:p>
        </p:txBody>
      </p:sp>
    </p:spTree>
    <p:extLst>
      <p:ext uri="{BB962C8B-B14F-4D97-AF65-F5344CB8AC3E}">
        <p14:creationId xmlns:p14="http://schemas.microsoft.com/office/powerpoint/2010/main" val="14952959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6DB149-858E-497B-90BB-88F559036755}" type="datetimeFigureOut">
              <a:rPr lang="en-US" smtClean="0"/>
              <a:t>9/27/2019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46375B2-D910-455D-966D-6BE55B22C651}" type="slidenum">
              <a:rPr lang="en-US" smtClean="0"/>
              <a:t>‹#›</a:t>
            </a:fld>
            <a:endParaRPr lang="en-US"/>
          </a:p>
        </p:txBody>
      </p:sp>
    </p:spTree>
    <p:extLst>
      <p:ext uri="{BB962C8B-B14F-4D97-AF65-F5344CB8AC3E}">
        <p14:creationId xmlns:p14="http://schemas.microsoft.com/office/powerpoint/2010/main" val="40931376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hu-HU" smtClean="0"/>
              <a:t>Mintacím szerkesztése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smtClean="0"/>
              <a:t>Mintaszöveg szerkesztése</a:t>
            </a:r>
          </a:p>
        </p:txBody>
      </p:sp>
      <p:sp>
        <p:nvSpPr>
          <p:cNvPr id="5" name="Date Placeholder 4"/>
          <p:cNvSpPr>
            <a:spLocks noGrp="1"/>
          </p:cNvSpPr>
          <p:nvPr>
            <p:ph type="dt" sz="half" idx="10"/>
          </p:nvPr>
        </p:nvSpPr>
        <p:spPr/>
        <p:txBody>
          <a:bodyPr/>
          <a:lstStyle/>
          <a:p>
            <a:fld id="{5A6DB149-858E-497B-90BB-88F559036755}" type="datetimeFigureOut">
              <a:rPr lang="en-US" smtClean="0"/>
              <a:t>9/27/2019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6375B2-D910-455D-966D-6BE55B22C651}" type="slidenum">
              <a:rPr lang="en-US" smtClean="0"/>
              <a:t>‹#›</a:t>
            </a:fld>
            <a:endParaRPr lang="en-US"/>
          </a:p>
        </p:txBody>
      </p:sp>
    </p:spTree>
    <p:extLst>
      <p:ext uri="{BB962C8B-B14F-4D97-AF65-F5344CB8AC3E}">
        <p14:creationId xmlns:p14="http://schemas.microsoft.com/office/powerpoint/2010/main" val="24843903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hu-HU" smtClean="0"/>
              <a:t>Mintacím szerkesztése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u-HU" smtClean="0"/>
              <a:t>Kép beszúrásához kattintson az ikonra</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smtClean="0"/>
              <a:t>Mintaszöveg szerkesztése</a:t>
            </a:r>
          </a:p>
        </p:txBody>
      </p:sp>
      <p:sp>
        <p:nvSpPr>
          <p:cNvPr id="5" name="Date Placeholder 4"/>
          <p:cNvSpPr>
            <a:spLocks noGrp="1"/>
          </p:cNvSpPr>
          <p:nvPr>
            <p:ph type="dt" sz="half" idx="10"/>
          </p:nvPr>
        </p:nvSpPr>
        <p:spPr/>
        <p:txBody>
          <a:bodyPr/>
          <a:lstStyle/>
          <a:p>
            <a:fld id="{5A6DB149-858E-497B-90BB-88F559036755}" type="datetimeFigureOut">
              <a:rPr lang="en-US" smtClean="0"/>
              <a:t>9/27/2019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6375B2-D910-455D-966D-6BE55B22C651}" type="slidenum">
              <a:rPr lang="en-US" smtClean="0"/>
              <a:t>‹#›</a:t>
            </a:fld>
            <a:endParaRPr lang="en-US"/>
          </a:p>
        </p:txBody>
      </p:sp>
    </p:spTree>
    <p:extLst>
      <p:ext uri="{BB962C8B-B14F-4D97-AF65-F5344CB8AC3E}">
        <p14:creationId xmlns:p14="http://schemas.microsoft.com/office/powerpoint/2010/main" val="1168255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hu-HU" smtClean="0"/>
              <a:t>Mintacím szerkesztése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6DB149-858E-497B-90BB-88F559036755}" type="datetimeFigureOut">
              <a:rPr lang="en-US" smtClean="0"/>
              <a:t>9/27/2019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6375B2-D910-455D-966D-6BE55B22C651}" type="slidenum">
              <a:rPr lang="en-US" smtClean="0"/>
              <a:t>‹#›</a:t>
            </a:fld>
            <a:endParaRPr lang="en-US"/>
          </a:p>
        </p:txBody>
      </p:sp>
    </p:spTree>
    <p:extLst>
      <p:ext uri="{BB962C8B-B14F-4D97-AF65-F5344CB8AC3E}">
        <p14:creationId xmlns:p14="http://schemas.microsoft.com/office/powerpoint/2010/main" val="319176815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janos@abonyilab.co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9.emf"/><Relationship Id="rId4" Type="http://schemas.openxmlformats.org/officeDocument/2006/relationships/image" Target="../media/image8.emf"/></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emf"/><Relationship Id="rId1" Type="http://schemas.openxmlformats.org/officeDocument/2006/relationships/slideLayout" Target="../slideLayouts/slideLayout2.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ctrTitle"/>
          </p:nvPr>
        </p:nvSpPr>
        <p:spPr>
          <a:xfrm>
            <a:off x="901828" y="3270358"/>
            <a:ext cx="7803260" cy="2387600"/>
          </a:xfrm>
        </p:spPr>
        <p:txBody>
          <a:bodyPr anchor="t">
            <a:noAutofit/>
          </a:bodyPr>
          <a:lstStyle/>
          <a:p>
            <a:pPr algn="l"/>
            <a:r>
              <a:rPr lang="en-US" sz="4000" dirty="0"/>
              <a:t>A </a:t>
            </a:r>
            <a:r>
              <a:rPr lang="en-US" sz="4000" dirty="0" err="1"/>
              <a:t>tudomány</a:t>
            </a:r>
            <a:r>
              <a:rPr lang="en-US" sz="4000" dirty="0"/>
              <a:t> </a:t>
            </a:r>
            <a:r>
              <a:rPr lang="en-US" sz="4000" dirty="0" err="1" smtClean="0"/>
              <a:t>fenntarthatóságból</a:t>
            </a:r>
            <a:r>
              <a:rPr lang="en-US" sz="4000" dirty="0" smtClean="0"/>
              <a:t> </a:t>
            </a:r>
            <a:r>
              <a:rPr lang="en-US" sz="4000" dirty="0" err="1" smtClean="0"/>
              <a:t>fakadó</a:t>
            </a:r>
            <a:r>
              <a:rPr lang="en-US" sz="4000" dirty="0" smtClean="0"/>
              <a:t> </a:t>
            </a:r>
            <a:r>
              <a:rPr lang="en-US" sz="4000" dirty="0" err="1" smtClean="0"/>
              <a:t>felelőssége</a:t>
            </a:r>
            <a:r>
              <a:rPr lang="en-US" sz="4000" dirty="0" smtClean="0"/>
              <a:t> </a:t>
            </a:r>
            <a:r>
              <a:rPr lang="hu-HU" sz="2000" dirty="0" smtClean="0"/>
              <a:t/>
            </a:r>
            <a:br>
              <a:rPr lang="hu-HU" sz="2000" dirty="0" smtClean="0"/>
            </a:br>
            <a:endParaRPr lang="en-US" sz="1400" dirty="0"/>
          </a:p>
        </p:txBody>
      </p:sp>
      <p:sp>
        <p:nvSpPr>
          <p:cNvPr id="3" name="Alcím 2"/>
          <p:cNvSpPr>
            <a:spLocks noGrp="1"/>
          </p:cNvSpPr>
          <p:nvPr>
            <p:ph type="subTitle" idx="1"/>
          </p:nvPr>
        </p:nvSpPr>
        <p:spPr>
          <a:xfrm>
            <a:off x="901828" y="5803680"/>
            <a:ext cx="6858000" cy="1054320"/>
          </a:xfrm>
        </p:spPr>
        <p:txBody>
          <a:bodyPr>
            <a:normAutofit/>
          </a:bodyPr>
          <a:lstStyle/>
          <a:p>
            <a:pPr algn="l"/>
            <a:r>
              <a:rPr lang="hu-HU" dirty="0" smtClean="0"/>
              <a:t>Abonyi János </a:t>
            </a:r>
            <a:endParaRPr lang="hu-HU" sz="1600" dirty="0" smtClean="0"/>
          </a:p>
          <a:p>
            <a:pPr algn="l"/>
            <a:r>
              <a:rPr lang="hu-HU" sz="1600" dirty="0" err="1" smtClean="0">
                <a:hlinkClick r:id="rId3"/>
              </a:rPr>
              <a:t>janos</a:t>
            </a:r>
            <a:r>
              <a:rPr lang="hu-HU" sz="1600" dirty="0" smtClean="0">
                <a:hlinkClick r:id="rId3"/>
              </a:rPr>
              <a:t>@</a:t>
            </a:r>
            <a:r>
              <a:rPr lang="hu-HU" sz="1600" dirty="0" err="1" smtClean="0">
                <a:hlinkClick r:id="rId3"/>
              </a:rPr>
              <a:t>abonyilab.com</a:t>
            </a:r>
            <a:r>
              <a:rPr lang="hu-HU" sz="1600" dirty="0" smtClean="0"/>
              <a:t> </a:t>
            </a:r>
            <a:endParaRPr lang="hu-HU" sz="1600" dirty="0"/>
          </a:p>
          <a:p>
            <a:pPr algn="l"/>
            <a:endParaRPr lang="hu-HU" sz="1600" dirty="0" smtClean="0"/>
          </a:p>
        </p:txBody>
      </p:sp>
      <p:pic>
        <p:nvPicPr>
          <p:cNvPr id="1026" name="Picture 2" descr="http://www.innoportal.hu/wp-content/uploads/2012/02/veszpremi-egyetem-logo-university.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08850" y="828768"/>
            <a:ext cx="1835150" cy="12234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537724"/>
      </p:ext>
    </p:extLst>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314325" y="-25430"/>
            <a:ext cx="7886700" cy="828675"/>
          </a:xfrm>
        </p:spPr>
        <p:txBody>
          <a:bodyPr>
            <a:normAutofit/>
          </a:bodyPr>
          <a:lstStyle/>
          <a:p>
            <a:r>
              <a:rPr lang="hu-HU" sz="4000" dirty="0" smtClean="0"/>
              <a:t>Tudomány 2.0</a:t>
            </a:r>
            <a:endParaRPr lang="en-US" sz="4000" dirty="0"/>
          </a:p>
        </p:txBody>
      </p:sp>
      <p:sp>
        <p:nvSpPr>
          <p:cNvPr id="4" name="Tartalom helye 3"/>
          <p:cNvSpPr>
            <a:spLocks noGrp="1"/>
          </p:cNvSpPr>
          <p:nvPr>
            <p:ph sz="half" idx="1"/>
          </p:nvPr>
        </p:nvSpPr>
        <p:spPr>
          <a:xfrm>
            <a:off x="314325" y="803245"/>
            <a:ext cx="4200525" cy="5053013"/>
          </a:xfrm>
        </p:spPr>
        <p:txBody>
          <a:bodyPr>
            <a:normAutofit/>
          </a:bodyPr>
          <a:lstStyle/>
          <a:p>
            <a:pPr marL="0" indent="0">
              <a:buNone/>
            </a:pPr>
            <a:r>
              <a:rPr lang="hu-HU" sz="2000" dirty="0" smtClean="0"/>
              <a:t>Tudomány</a:t>
            </a:r>
            <a:r>
              <a:rPr lang="en-US" sz="2000" dirty="0" smtClean="0"/>
              <a:t> </a:t>
            </a:r>
            <a:r>
              <a:rPr lang="en-US" sz="2000" dirty="0"/>
              <a:t>1.0 </a:t>
            </a:r>
            <a:endParaRPr lang="hu-HU" sz="2000" dirty="0" smtClean="0"/>
          </a:p>
          <a:p>
            <a:pPr marL="0" indent="0">
              <a:buNone/>
            </a:pPr>
            <a:r>
              <a:rPr lang="hu-HU" sz="2000" dirty="0" smtClean="0">
                <a:solidFill>
                  <a:srgbClr val="0070C0"/>
                </a:solidFill>
              </a:rPr>
              <a:t>Alapvető összefüggések feltárása</a:t>
            </a:r>
            <a:endParaRPr lang="hu-HU" sz="2000" dirty="0" smtClean="0"/>
          </a:p>
          <a:p>
            <a:pPr marL="0" indent="0">
              <a:buNone/>
            </a:pPr>
            <a:r>
              <a:rPr lang="hu-HU" sz="2000" dirty="0"/>
              <a:t/>
            </a:r>
            <a:br>
              <a:rPr lang="hu-HU" sz="2000" dirty="0"/>
            </a:br>
            <a:r>
              <a:rPr lang="hu-HU" sz="2000" dirty="0" smtClean="0"/>
              <a:t>Induktív módszertan és </a:t>
            </a:r>
            <a:br>
              <a:rPr lang="hu-HU" sz="2000" dirty="0" smtClean="0"/>
            </a:br>
            <a:r>
              <a:rPr lang="hu-HU" sz="2000" dirty="0" smtClean="0">
                <a:solidFill>
                  <a:srgbClr val="0070C0"/>
                </a:solidFill>
              </a:rPr>
              <a:t>kontrolált kísérletek</a:t>
            </a:r>
          </a:p>
          <a:p>
            <a:pPr marL="0" indent="0">
              <a:buNone/>
            </a:pPr>
            <a:r>
              <a:rPr lang="hu-HU" sz="2000" dirty="0" smtClean="0"/>
              <a:t/>
            </a:r>
            <a:br>
              <a:rPr lang="hu-HU" sz="2000" dirty="0" smtClean="0"/>
            </a:br>
            <a:r>
              <a:rPr lang="hu-HU" sz="2000" dirty="0" smtClean="0"/>
              <a:t>Néha gyakorlati problémák, </a:t>
            </a:r>
            <a:br>
              <a:rPr lang="hu-HU" sz="2000" dirty="0" smtClean="0"/>
            </a:br>
            <a:r>
              <a:rPr lang="hu-HU" sz="2000" dirty="0" smtClean="0">
                <a:solidFill>
                  <a:srgbClr val="0070C0"/>
                </a:solidFill>
              </a:rPr>
              <a:t>elvétve átfogó célok</a:t>
            </a:r>
            <a:r>
              <a:rPr lang="en-US" sz="2000" dirty="0" smtClean="0">
                <a:solidFill>
                  <a:srgbClr val="0070C0"/>
                </a:solidFill>
              </a:rPr>
              <a:t>.</a:t>
            </a:r>
            <a:endParaRPr lang="en-US" sz="2000" dirty="0">
              <a:solidFill>
                <a:srgbClr val="0070C0"/>
              </a:solidFill>
            </a:endParaRPr>
          </a:p>
        </p:txBody>
      </p:sp>
      <p:sp>
        <p:nvSpPr>
          <p:cNvPr id="5" name="Tartalom helye 4"/>
          <p:cNvSpPr>
            <a:spLocks noGrp="1"/>
          </p:cNvSpPr>
          <p:nvPr>
            <p:ph sz="half" idx="2"/>
          </p:nvPr>
        </p:nvSpPr>
        <p:spPr>
          <a:xfrm>
            <a:off x="4629149" y="803245"/>
            <a:ext cx="4276725" cy="5053013"/>
          </a:xfrm>
        </p:spPr>
        <p:txBody>
          <a:bodyPr>
            <a:normAutofit/>
          </a:bodyPr>
          <a:lstStyle/>
          <a:p>
            <a:pPr marL="0" indent="0">
              <a:buNone/>
            </a:pPr>
            <a:r>
              <a:rPr lang="hu-HU" sz="2000" dirty="0" smtClean="0"/>
              <a:t>Tudomány </a:t>
            </a:r>
            <a:r>
              <a:rPr lang="en-US" sz="2000" dirty="0" smtClean="0"/>
              <a:t>2.0 </a:t>
            </a:r>
            <a:endParaRPr lang="hu-HU" sz="2000" dirty="0"/>
          </a:p>
          <a:p>
            <a:pPr marL="0" indent="0">
              <a:buNone/>
            </a:pPr>
            <a:r>
              <a:rPr lang="hu-HU" sz="2000" dirty="0" smtClean="0">
                <a:solidFill>
                  <a:srgbClr val="0070C0"/>
                </a:solidFill>
              </a:rPr>
              <a:t>Kapcsolatok előrejelzése</a:t>
            </a:r>
            <a:r>
              <a:rPr lang="hu-HU" sz="2000" dirty="0" smtClean="0"/>
              <a:t>.</a:t>
            </a:r>
            <a:endParaRPr lang="hu-HU" sz="2000" dirty="0"/>
          </a:p>
          <a:p>
            <a:pPr marL="0" indent="0">
              <a:buNone/>
            </a:pPr>
            <a:r>
              <a:rPr lang="hu-HU" sz="2000" dirty="0" smtClean="0"/>
              <a:t>A kontrolált kísérletek </a:t>
            </a:r>
            <a:br>
              <a:rPr lang="hu-HU" sz="2000" dirty="0" smtClean="0"/>
            </a:br>
            <a:r>
              <a:rPr lang="hu-HU" sz="2000" dirty="0" smtClean="0"/>
              <a:t>nem minden kapcsolatot fednek. </a:t>
            </a:r>
          </a:p>
          <a:p>
            <a:pPr marL="0" indent="0">
              <a:buNone/>
            </a:pPr>
            <a:r>
              <a:rPr lang="hu-HU" sz="2000" dirty="0" smtClean="0">
                <a:solidFill>
                  <a:srgbClr val="0070C0"/>
                </a:solidFill>
              </a:rPr>
              <a:t>Az emberek, a technológia, és a társadalom integrált rendszerének megfigyelésekor valós környezetből származó adatokra van szükség</a:t>
            </a:r>
          </a:p>
          <a:p>
            <a:pPr marL="0" indent="0">
              <a:buNone/>
            </a:pPr>
            <a:r>
              <a:rPr lang="hu-HU" sz="2000" dirty="0" smtClean="0">
                <a:solidFill>
                  <a:srgbClr val="0070C0"/>
                </a:solidFill>
              </a:rPr>
              <a:t>Komplex, társadalmi tényezőket </a:t>
            </a:r>
            <a:r>
              <a:rPr lang="hu-HU" sz="2000" dirty="0" smtClean="0">
                <a:solidFill>
                  <a:srgbClr val="0070C0"/>
                </a:solidFill>
              </a:rPr>
              <a:t/>
            </a:r>
            <a:br>
              <a:rPr lang="hu-HU" sz="2000" dirty="0" smtClean="0">
                <a:solidFill>
                  <a:srgbClr val="0070C0"/>
                </a:solidFill>
              </a:rPr>
            </a:br>
            <a:r>
              <a:rPr lang="hu-HU" sz="2000" dirty="0" smtClean="0">
                <a:solidFill>
                  <a:srgbClr val="0070C0"/>
                </a:solidFill>
              </a:rPr>
              <a:t>is </a:t>
            </a:r>
            <a:r>
              <a:rPr lang="hu-HU" sz="2000" dirty="0" smtClean="0">
                <a:solidFill>
                  <a:srgbClr val="0070C0"/>
                </a:solidFill>
              </a:rPr>
              <a:t>figyelembe vevő témákat kell előtérbe helyezni</a:t>
            </a:r>
            <a:endParaRPr lang="en-US" sz="2000" dirty="0">
              <a:solidFill>
                <a:srgbClr val="0070C0"/>
              </a:solidFill>
            </a:endParaRPr>
          </a:p>
          <a:p>
            <a:pPr marL="0" indent="0">
              <a:buNone/>
            </a:pPr>
            <a:r>
              <a:rPr lang="hu-HU" sz="2000" dirty="0"/>
              <a:t>Bizalom</a:t>
            </a:r>
            <a:r>
              <a:rPr lang="en-US" sz="2000" dirty="0"/>
              <a:t>, </a:t>
            </a:r>
            <a:r>
              <a:rPr lang="hu-HU" sz="2000" dirty="0"/>
              <a:t>empátia</a:t>
            </a:r>
            <a:r>
              <a:rPr lang="en-US" sz="2000" dirty="0"/>
              <a:t>,</a:t>
            </a:r>
            <a:r>
              <a:rPr lang="hu-HU" sz="2000" dirty="0"/>
              <a:t> felelősség ..</a:t>
            </a:r>
            <a:r>
              <a:rPr lang="en-US" sz="2000" dirty="0"/>
              <a:t>. </a:t>
            </a:r>
            <a:endParaRPr lang="hu-HU" sz="2000" dirty="0"/>
          </a:p>
          <a:p>
            <a:pPr marL="0" indent="0">
              <a:buNone/>
            </a:pPr>
            <a:endParaRPr lang="en-US" sz="2000" dirty="0"/>
          </a:p>
        </p:txBody>
      </p:sp>
      <p:pic>
        <p:nvPicPr>
          <p:cNvPr id="2050" name="Picture 2" descr="Portrait of Sir Francis Bac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9100" y="4816390"/>
            <a:ext cx="1484367" cy="185111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www.cs.umd.edu/users/ben/Photos/ben_5_15_stonybrook/1505221-DocHood-0480.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9810" r="8694" b="2997"/>
          <a:stretch/>
        </p:blipFill>
        <p:spPr bwMode="auto">
          <a:xfrm>
            <a:off x="7362825" y="4844479"/>
            <a:ext cx="1466850" cy="1842071"/>
          </a:xfrm>
          <a:prstGeom prst="rect">
            <a:avLst/>
          </a:prstGeom>
          <a:noFill/>
          <a:extLst>
            <a:ext uri="{909E8E84-426E-40DD-AFC4-6F175D3DCCD1}">
              <a14:hiddenFill xmlns:a14="http://schemas.microsoft.com/office/drawing/2010/main">
                <a:solidFill>
                  <a:srgbClr val="FFFFFF"/>
                </a:solidFill>
              </a14:hiddenFill>
            </a:ext>
          </a:extLst>
        </p:spPr>
      </p:pic>
      <p:sp>
        <p:nvSpPr>
          <p:cNvPr id="7" name="Téglalap 6"/>
          <p:cNvSpPr/>
          <p:nvPr/>
        </p:nvSpPr>
        <p:spPr>
          <a:xfrm>
            <a:off x="5793910" y="6221625"/>
            <a:ext cx="1492716" cy="461665"/>
          </a:xfrm>
          <a:prstGeom prst="rect">
            <a:avLst/>
          </a:prstGeom>
        </p:spPr>
        <p:txBody>
          <a:bodyPr wrap="none">
            <a:spAutoFit/>
          </a:bodyPr>
          <a:lstStyle/>
          <a:p>
            <a:pPr algn="r"/>
            <a:r>
              <a:rPr lang="en-US" sz="1200" b="1" i="0" u="none" strike="noStrike" baseline="0" dirty="0" smtClean="0">
                <a:solidFill>
                  <a:srgbClr val="272425"/>
                </a:solidFill>
                <a:latin typeface="UniversLT-CondensedBold"/>
              </a:rPr>
              <a:t>Ben </a:t>
            </a:r>
            <a:r>
              <a:rPr lang="en-US" sz="1200" b="1" i="0" u="none" strike="noStrike" baseline="0" dirty="0" err="1" smtClean="0">
                <a:solidFill>
                  <a:srgbClr val="272425"/>
                </a:solidFill>
                <a:latin typeface="UniversLT-CondensedBold"/>
              </a:rPr>
              <a:t>Shneiderman</a:t>
            </a:r>
            <a:r>
              <a:rPr lang="hu-HU" sz="1200" b="1" i="0" u="none" strike="noStrike" baseline="0" dirty="0" smtClean="0">
                <a:solidFill>
                  <a:srgbClr val="272425"/>
                </a:solidFill>
                <a:latin typeface="UniversLT-CondensedBold"/>
              </a:rPr>
              <a:t/>
            </a:r>
            <a:br>
              <a:rPr lang="hu-HU" sz="1200" b="1" i="0" u="none" strike="noStrike" baseline="0" dirty="0" smtClean="0">
                <a:solidFill>
                  <a:srgbClr val="272425"/>
                </a:solidFill>
                <a:latin typeface="UniversLT-CondensedBold"/>
              </a:rPr>
            </a:br>
            <a:r>
              <a:rPr lang="hu-HU" sz="1200" b="1" i="0" u="none" strike="noStrike" baseline="0" dirty="0" smtClean="0">
                <a:solidFill>
                  <a:srgbClr val="272425"/>
                </a:solidFill>
                <a:latin typeface="UniversLT-CondensedBold"/>
              </a:rPr>
              <a:t>1947</a:t>
            </a:r>
            <a:r>
              <a:rPr lang="hu-HU" sz="1200" b="1" i="0" u="none" strike="noStrike" dirty="0" smtClean="0">
                <a:solidFill>
                  <a:srgbClr val="272425"/>
                </a:solidFill>
                <a:latin typeface="UniversLT-CondensedBold"/>
              </a:rPr>
              <a:t> -</a:t>
            </a:r>
            <a:endParaRPr lang="en-US" sz="1200" dirty="0"/>
          </a:p>
        </p:txBody>
      </p:sp>
      <p:sp>
        <p:nvSpPr>
          <p:cNvPr id="8" name="Téglalap 7"/>
          <p:cNvSpPr/>
          <p:nvPr/>
        </p:nvSpPr>
        <p:spPr>
          <a:xfrm>
            <a:off x="1903467" y="6221625"/>
            <a:ext cx="1287532" cy="461665"/>
          </a:xfrm>
          <a:prstGeom prst="rect">
            <a:avLst/>
          </a:prstGeom>
        </p:spPr>
        <p:txBody>
          <a:bodyPr wrap="none">
            <a:spAutoFit/>
          </a:bodyPr>
          <a:lstStyle/>
          <a:p>
            <a:r>
              <a:rPr lang="hu-HU" sz="1200" b="1" i="0" dirty="0" smtClean="0">
                <a:solidFill>
                  <a:srgbClr val="333333"/>
                </a:solidFill>
                <a:effectLst/>
                <a:latin typeface="Helvetica Neue"/>
              </a:rPr>
              <a:t>Francis Bacon </a:t>
            </a:r>
            <a:br>
              <a:rPr lang="hu-HU" sz="1200" b="1" i="0" dirty="0" smtClean="0">
                <a:solidFill>
                  <a:srgbClr val="333333"/>
                </a:solidFill>
                <a:effectLst/>
                <a:latin typeface="Helvetica Neue"/>
              </a:rPr>
            </a:br>
            <a:r>
              <a:rPr lang="hu-HU" sz="1200" b="1" i="0" dirty="0" smtClean="0">
                <a:solidFill>
                  <a:srgbClr val="333333"/>
                </a:solidFill>
                <a:effectLst/>
                <a:latin typeface="Helvetica Neue"/>
              </a:rPr>
              <a:t>1561- 1626</a:t>
            </a:r>
            <a:endParaRPr lang="en-US" sz="1200" dirty="0"/>
          </a:p>
        </p:txBody>
      </p:sp>
      <p:sp>
        <p:nvSpPr>
          <p:cNvPr id="11" name="Téglalap 10"/>
          <p:cNvSpPr/>
          <p:nvPr/>
        </p:nvSpPr>
        <p:spPr>
          <a:xfrm>
            <a:off x="4257675" y="183504"/>
            <a:ext cx="4572000" cy="461665"/>
          </a:xfrm>
          <a:prstGeom prst="rect">
            <a:avLst/>
          </a:prstGeom>
        </p:spPr>
        <p:txBody>
          <a:bodyPr>
            <a:spAutoFit/>
          </a:bodyPr>
          <a:lstStyle/>
          <a:p>
            <a:pPr algn="r"/>
            <a:r>
              <a:rPr lang="en-US" sz="1200" dirty="0" smtClean="0"/>
              <a:t>Science </a:t>
            </a:r>
            <a:r>
              <a:rPr lang="hu-HU" sz="1200" dirty="0" smtClean="0"/>
              <a:t>7</a:t>
            </a:r>
            <a:r>
              <a:rPr lang="en-US" sz="1200" dirty="0" smtClean="0"/>
              <a:t> </a:t>
            </a:r>
            <a:r>
              <a:rPr lang="hu-HU" sz="1200" dirty="0" err="1" smtClean="0"/>
              <a:t>March</a:t>
            </a:r>
            <a:r>
              <a:rPr lang="en-US" sz="1200" dirty="0" smtClean="0"/>
              <a:t> 200</a:t>
            </a:r>
            <a:r>
              <a:rPr lang="hu-HU" sz="1200" dirty="0" smtClean="0"/>
              <a:t>8</a:t>
            </a:r>
            <a:endParaRPr lang="en-US" sz="1200" dirty="0" smtClean="0"/>
          </a:p>
          <a:p>
            <a:pPr algn="r"/>
            <a:r>
              <a:rPr lang="en-US" sz="1200" dirty="0" smtClean="0"/>
              <a:t>Vol. </a:t>
            </a:r>
            <a:r>
              <a:rPr lang="hu-HU" sz="1200" dirty="0" smtClean="0"/>
              <a:t>319</a:t>
            </a:r>
            <a:r>
              <a:rPr lang="en-US" sz="1200" dirty="0" smtClean="0"/>
              <a:t> pp. </a:t>
            </a:r>
            <a:r>
              <a:rPr lang="hu-HU" sz="1200" dirty="0" smtClean="0"/>
              <a:t>1349</a:t>
            </a:r>
            <a:r>
              <a:rPr lang="en-US" sz="1200" dirty="0" smtClean="0"/>
              <a:t>-</a:t>
            </a:r>
            <a:r>
              <a:rPr lang="hu-HU" sz="1200" dirty="0" smtClean="0"/>
              <a:t>1350</a:t>
            </a:r>
            <a:r>
              <a:rPr lang="en-US" sz="1200" dirty="0" smtClean="0"/>
              <a:t> </a:t>
            </a:r>
            <a:endParaRPr lang="en-US" sz="1200" dirty="0"/>
          </a:p>
        </p:txBody>
      </p:sp>
    </p:spTree>
    <p:extLst>
      <p:ext uri="{BB962C8B-B14F-4D97-AF65-F5344CB8AC3E}">
        <p14:creationId xmlns:p14="http://schemas.microsoft.com/office/powerpoint/2010/main" val="831168622"/>
      </p:ext>
    </p:extLst>
  </p:cSld>
  <p:clrMapOvr>
    <a:masterClrMapping/>
  </p:clrMapOvr>
  <p:transition spd="slow">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628649" y="172177"/>
            <a:ext cx="7886700" cy="708665"/>
          </a:xfrm>
        </p:spPr>
        <p:txBody>
          <a:bodyPr>
            <a:normAutofit/>
          </a:bodyPr>
          <a:lstStyle/>
          <a:p>
            <a:r>
              <a:rPr lang="hu-HU" dirty="0" smtClean="0"/>
              <a:t>Fenntarthatóság tudománya</a:t>
            </a:r>
            <a:endParaRPr lang="en-US" dirty="0"/>
          </a:p>
        </p:txBody>
      </p:sp>
      <p:graphicFrame>
        <p:nvGraphicFramePr>
          <p:cNvPr id="4" name="Táblázat 3"/>
          <p:cNvGraphicFramePr>
            <a:graphicFrameLocks noGrp="1"/>
          </p:cNvGraphicFramePr>
          <p:nvPr>
            <p:extLst>
              <p:ext uri="{D42A27DB-BD31-4B8C-83A1-F6EECF244321}">
                <p14:modId xmlns:p14="http://schemas.microsoft.com/office/powerpoint/2010/main" val="3284047184"/>
              </p:ext>
            </p:extLst>
          </p:nvPr>
        </p:nvGraphicFramePr>
        <p:xfrm>
          <a:off x="628649" y="1009650"/>
          <a:ext cx="8143875" cy="5813513"/>
        </p:xfrm>
        <a:graphic>
          <a:graphicData uri="http://schemas.openxmlformats.org/drawingml/2006/table">
            <a:tbl>
              <a:tblPr firstCol="1" bandRow="1">
                <a:tableStyleId>{B301B821-A1FF-4177-AEE7-76D212191A09}</a:tableStyleId>
              </a:tblPr>
              <a:tblGrid>
                <a:gridCol w="8143875"/>
              </a:tblGrid>
              <a:tr h="605404">
                <a:tc>
                  <a:txBody>
                    <a:bodyPr/>
                    <a:lstStyle/>
                    <a:p>
                      <a:pPr algn="l">
                        <a:lnSpc>
                          <a:spcPct val="120000"/>
                        </a:lnSpc>
                        <a:spcAft>
                          <a:spcPts val="0"/>
                        </a:spcAft>
                      </a:pPr>
                      <a:r>
                        <a:rPr lang="hu-HU" sz="1800" b="1" dirty="0" smtClean="0">
                          <a:solidFill>
                            <a:srgbClr val="0070C0"/>
                          </a:solidFill>
                          <a:effectLst/>
                          <a:latin typeface="+mn-lt"/>
                        </a:rPr>
                        <a:t>A természet</a:t>
                      </a:r>
                      <a:r>
                        <a:rPr lang="hu-HU" sz="1800" b="1" baseline="0" dirty="0" smtClean="0">
                          <a:solidFill>
                            <a:srgbClr val="0070C0"/>
                          </a:solidFill>
                          <a:effectLst/>
                          <a:latin typeface="+mn-lt"/>
                        </a:rPr>
                        <a:t> és a társadalom közti dinamikus kapcsolatrendszert miként kezeljük?</a:t>
                      </a:r>
                      <a:r>
                        <a:rPr lang="hu-HU" sz="1800" b="1" dirty="0" smtClean="0">
                          <a:solidFill>
                            <a:srgbClr val="0070C0"/>
                          </a:solidFill>
                          <a:effectLst/>
                          <a:latin typeface="+mn-lt"/>
                        </a:rPr>
                        <a:t> </a:t>
                      </a:r>
                      <a:r>
                        <a:rPr lang="hu-HU" sz="1800" b="1" dirty="0" smtClean="0">
                          <a:effectLst/>
                          <a:latin typeface="+mn-lt"/>
                        </a:rPr>
                        <a:t/>
                      </a:r>
                      <a:br>
                        <a:rPr lang="hu-HU" sz="1800" b="1" dirty="0" smtClean="0">
                          <a:effectLst/>
                          <a:latin typeface="+mn-lt"/>
                        </a:rPr>
                      </a:br>
                      <a:r>
                        <a:rPr lang="hu-HU" sz="1800" b="0" dirty="0" smtClean="0">
                          <a:effectLst/>
                          <a:latin typeface="+mn-lt"/>
                        </a:rPr>
                        <a:t>Késleltetések és tehetetlenség, bizonytalanság a </a:t>
                      </a:r>
                      <a:r>
                        <a:rPr lang="hu-HU" sz="1800" b="1" dirty="0" smtClean="0">
                          <a:solidFill>
                            <a:srgbClr val="0070C0"/>
                          </a:solidFill>
                          <a:effectLst/>
                          <a:latin typeface="+mn-lt"/>
                        </a:rPr>
                        <a:t>fejlődési modellekben</a:t>
                      </a:r>
                      <a:r>
                        <a:rPr lang="hu-HU" sz="1800" b="0" dirty="0" smtClean="0">
                          <a:effectLst/>
                          <a:latin typeface="+mn-lt"/>
                        </a:rPr>
                        <a:t>?</a:t>
                      </a:r>
                      <a:endParaRPr lang="hu-HU" sz="1800" b="0" dirty="0">
                        <a:effectLst/>
                        <a:latin typeface="+mn-lt"/>
                        <a:ea typeface="Calibri" panose="020F0502020204030204" pitchFamily="34" charset="0"/>
                        <a:cs typeface="Times New Roman" panose="02020603050405020304" pitchFamily="18" charset="0"/>
                      </a:endParaRPr>
                    </a:p>
                  </a:txBody>
                  <a:tcPr marL="38100" marR="38100" marT="19050" marB="19050" anchor="b"/>
                </a:tc>
              </a:tr>
              <a:tr h="900868">
                <a:tc>
                  <a:txBody>
                    <a:bodyPr/>
                    <a:lstStyle/>
                    <a:p>
                      <a:pPr algn="l">
                        <a:lnSpc>
                          <a:spcPct val="120000"/>
                        </a:lnSpc>
                        <a:spcAft>
                          <a:spcPts val="0"/>
                        </a:spcAft>
                      </a:pPr>
                      <a:r>
                        <a:rPr lang="hu-HU" sz="1800" b="1" dirty="0" smtClean="0">
                          <a:solidFill>
                            <a:srgbClr val="0070C0"/>
                          </a:solidFill>
                          <a:effectLst/>
                          <a:latin typeface="+mn-lt"/>
                        </a:rPr>
                        <a:t>A hosszú távú trendek </a:t>
                      </a:r>
                      <a:r>
                        <a:rPr lang="hu-HU" sz="1800" b="0" dirty="0" smtClean="0">
                          <a:effectLst/>
                          <a:latin typeface="+mn-lt"/>
                        </a:rPr>
                        <a:t>a környezetben, a tudományos</a:t>
                      </a:r>
                      <a:r>
                        <a:rPr lang="hu-HU" sz="1800" b="0" baseline="0" dirty="0" smtClean="0">
                          <a:effectLst/>
                          <a:latin typeface="+mn-lt"/>
                        </a:rPr>
                        <a:t> és technológiai fejlődésben, </a:t>
                      </a:r>
                      <a:br>
                        <a:rPr lang="hu-HU" sz="1800" b="0" baseline="0" dirty="0" smtClean="0">
                          <a:effectLst/>
                          <a:latin typeface="+mn-lt"/>
                        </a:rPr>
                      </a:br>
                      <a:r>
                        <a:rPr lang="hu-HU" sz="1800" b="0" baseline="0" dirty="0" smtClean="0">
                          <a:effectLst/>
                          <a:latin typeface="+mn-lt"/>
                        </a:rPr>
                        <a:t>a fogyatási szokásokban</a:t>
                      </a:r>
                      <a:r>
                        <a:rPr lang="hu-HU" sz="1800" b="0" dirty="0" smtClean="0">
                          <a:effectLst/>
                          <a:latin typeface="+mn-lt"/>
                        </a:rPr>
                        <a:t> és a társadalomban, miként </a:t>
                      </a:r>
                      <a:br>
                        <a:rPr lang="hu-HU" sz="1800" b="0" dirty="0" smtClean="0">
                          <a:effectLst/>
                          <a:latin typeface="+mn-lt"/>
                        </a:rPr>
                      </a:br>
                      <a:r>
                        <a:rPr lang="hu-HU" sz="1800" b="1" dirty="0" smtClean="0">
                          <a:solidFill>
                            <a:srgbClr val="0070C0"/>
                          </a:solidFill>
                          <a:effectLst/>
                          <a:latin typeface="+mn-lt"/>
                        </a:rPr>
                        <a:t>alakítják a természet és</a:t>
                      </a:r>
                      <a:r>
                        <a:rPr lang="hu-HU" sz="1800" b="1" baseline="0" dirty="0" smtClean="0">
                          <a:solidFill>
                            <a:srgbClr val="0070C0"/>
                          </a:solidFill>
                          <a:effectLst/>
                          <a:latin typeface="+mn-lt"/>
                        </a:rPr>
                        <a:t> a társadalom kapcsolatát</a:t>
                      </a:r>
                      <a:r>
                        <a:rPr lang="hu-HU" sz="1800" b="0" dirty="0" smtClean="0">
                          <a:effectLst/>
                          <a:latin typeface="+mn-lt"/>
                        </a:rPr>
                        <a:t>?</a:t>
                      </a:r>
                      <a:endParaRPr lang="hu-HU" sz="1800" b="0" dirty="0">
                        <a:effectLst/>
                        <a:latin typeface="+mn-lt"/>
                        <a:ea typeface="Calibri" panose="020F0502020204030204" pitchFamily="34" charset="0"/>
                        <a:cs typeface="Times New Roman" panose="02020603050405020304" pitchFamily="18" charset="0"/>
                      </a:endParaRPr>
                    </a:p>
                  </a:txBody>
                  <a:tcPr marL="38100" marR="38100" marT="19050" marB="19050" anchor="b"/>
                </a:tc>
              </a:tr>
              <a:tr h="605404">
                <a:tc>
                  <a:txBody>
                    <a:bodyPr/>
                    <a:lstStyle/>
                    <a:p>
                      <a:pPr algn="l">
                        <a:lnSpc>
                          <a:spcPct val="120000"/>
                        </a:lnSpc>
                        <a:spcAft>
                          <a:spcPts val="0"/>
                        </a:spcAft>
                      </a:pPr>
                      <a:r>
                        <a:rPr lang="hu-HU" sz="1800" b="1" dirty="0" smtClean="0">
                          <a:solidFill>
                            <a:srgbClr val="0070C0"/>
                          </a:solidFill>
                          <a:effectLst/>
                          <a:latin typeface="+mn-lt"/>
                        </a:rPr>
                        <a:t>Mi határozza meg</a:t>
                      </a:r>
                      <a:r>
                        <a:rPr lang="hu-HU" sz="1800" b="1" baseline="0" dirty="0" smtClean="0">
                          <a:solidFill>
                            <a:srgbClr val="0070C0"/>
                          </a:solidFill>
                          <a:effectLst/>
                          <a:latin typeface="+mn-lt"/>
                        </a:rPr>
                        <a:t> az társadalmi-természeti rendszer </a:t>
                      </a:r>
                      <a:br>
                        <a:rPr lang="hu-HU" sz="1800" b="1" baseline="0" dirty="0" smtClean="0">
                          <a:solidFill>
                            <a:srgbClr val="0070C0"/>
                          </a:solidFill>
                          <a:effectLst/>
                          <a:latin typeface="+mn-lt"/>
                        </a:rPr>
                      </a:br>
                      <a:r>
                        <a:rPr lang="hu-HU" sz="1800" b="1" baseline="0" dirty="0" smtClean="0">
                          <a:solidFill>
                            <a:srgbClr val="0070C0"/>
                          </a:solidFill>
                          <a:effectLst/>
                          <a:latin typeface="+mn-lt"/>
                        </a:rPr>
                        <a:t>sebezhetőségét és </a:t>
                      </a:r>
                      <a:r>
                        <a:rPr lang="hu-HU" sz="1800" b="1" baseline="0" dirty="0" err="1" smtClean="0">
                          <a:solidFill>
                            <a:srgbClr val="0070C0"/>
                          </a:solidFill>
                          <a:effectLst/>
                          <a:latin typeface="+mn-lt"/>
                        </a:rPr>
                        <a:t>ellenállóképességét</a:t>
                      </a:r>
                      <a:r>
                        <a:rPr lang="hu-HU" sz="1800" b="0" dirty="0" smtClean="0">
                          <a:effectLst/>
                          <a:latin typeface="+mn-lt"/>
                        </a:rPr>
                        <a:t>?</a:t>
                      </a:r>
                      <a:endParaRPr lang="hu-HU" sz="1800" b="0" dirty="0">
                        <a:effectLst/>
                        <a:latin typeface="+mn-lt"/>
                        <a:ea typeface="Calibri" panose="020F0502020204030204" pitchFamily="34" charset="0"/>
                        <a:cs typeface="Times New Roman" panose="02020603050405020304" pitchFamily="18" charset="0"/>
                      </a:endParaRPr>
                    </a:p>
                  </a:txBody>
                  <a:tcPr marL="38100" marR="38100" marT="19050" marB="19050" anchor="b"/>
                </a:tc>
              </a:tr>
              <a:tr h="605404">
                <a:tc>
                  <a:txBody>
                    <a:bodyPr/>
                    <a:lstStyle/>
                    <a:p>
                      <a:pPr algn="l">
                        <a:lnSpc>
                          <a:spcPct val="120000"/>
                        </a:lnSpc>
                        <a:spcAft>
                          <a:spcPts val="0"/>
                        </a:spcAft>
                      </a:pPr>
                      <a:r>
                        <a:rPr lang="hu-HU" sz="1800" b="1" dirty="0" smtClean="0">
                          <a:solidFill>
                            <a:srgbClr val="0070C0"/>
                          </a:solidFill>
                          <a:effectLst/>
                          <a:latin typeface="+mn-lt"/>
                        </a:rPr>
                        <a:t>Milyen tudományosan megalapozott  „határok" és „korlátok" definiálhatók? </a:t>
                      </a:r>
                      <a:br>
                        <a:rPr lang="hu-HU" sz="1800" b="1" dirty="0" smtClean="0">
                          <a:solidFill>
                            <a:srgbClr val="0070C0"/>
                          </a:solidFill>
                          <a:effectLst/>
                          <a:latin typeface="+mn-lt"/>
                        </a:rPr>
                      </a:br>
                      <a:r>
                        <a:rPr lang="hu-HU" sz="1800" b="0" dirty="0" smtClean="0">
                          <a:effectLst/>
                          <a:latin typeface="+mn-lt"/>
                        </a:rPr>
                        <a:t>Miként mérhető a növekvő</a:t>
                      </a:r>
                      <a:r>
                        <a:rPr lang="hu-HU" sz="1800" b="0" baseline="0" dirty="0" smtClean="0">
                          <a:effectLst/>
                          <a:latin typeface="+mn-lt"/>
                        </a:rPr>
                        <a:t> kockázat</a:t>
                      </a:r>
                      <a:r>
                        <a:rPr lang="hu-HU" sz="1800" b="0" dirty="0" smtClean="0">
                          <a:effectLst/>
                          <a:latin typeface="+mn-lt"/>
                        </a:rPr>
                        <a:t>?</a:t>
                      </a:r>
                      <a:endParaRPr lang="hu-HU" sz="1800" b="0" dirty="0">
                        <a:effectLst/>
                        <a:latin typeface="+mn-lt"/>
                        <a:ea typeface="Calibri" panose="020F0502020204030204" pitchFamily="34" charset="0"/>
                        <a:cs typeface="Times New Roman" panose="02020603050405020304" pitchFamily="18" charset="0"/>
                      </a:endParaRPr>
                    </a:p>
                  </a:txBody>
                  <a:tcPr marL="38100" marR="38100" marT="19050" marB="19050" anchor="b"/>
                </a:tc>
              </a:tr>
              <a:tr h="1196332">
                <a:tc>
                  <a:txBody>
                    <a:bodyPr/>
                    <a:lstStyle/>
                    <a:p>
                      <a:pPr algn="l">
                        <a:lnSpc>
                          <a:spcPct val="120000"/>
                        </a:lnSpc>
                        <a:spcAft>
                          <a:spcPts val="0"/>
                        </a:spcAft>
                      </a:pPr>
                      <a:r>
                        <a:rPr lang="hu-HU" sz="1800" b="1" dirty="0" smtClean="0">
                          <a:solidFill>
                            <a:schemeClr val="accent2"/>
                          </a:solidFill>
                          <a:effectLst/>
                          <a:latin typeface="+mn-lt"/>
                        </a:rPr>
                        <a:t>Milyen támogató/motiváló</a:t>
                      </a:r>
                      <a:r>
                        <a:rPr lang="hu-HU" sz="1800" b="1" baseline="0" dirty="0" smtClean="0">
                          <a:solidFill>
                            <a:schemeClr val="accent2"/>
                          </a:solidFill>
                          <a:effectLst/>
                          <a:latin typeface="+mn-lt"/>
                        </a:rPr>
                        <a:t> rendszerek alakíthatók ki</a:t>
                      </a:r>
                      <a:r>
                        <a:rPr lang="hu-HU" sz="1800" b="1" dirty="0" smtClean="0">
                          <a:solidFill>
                            <a:schemeClr val="accent2"/>
                          </a:solidFill>
                          <a:effectLst/>
                          <a:latin typeface="+mn-lt"/>
                        </a:rPr>
                        <a:t> </a:t>
                      </a:r>
                      <a:br>
                        <a:rPr lang="hu-HU" sz="1800" b="1" dirty="0" smtClean="0">
                          <a:solidFill>
                            <a:schemeClr val="accent2"/>
                          </a:solidFill>
                          <a:effectLst/>
                          <a:latin typeface="+mn-lt"/>
                        </a:rPr>
                      </a:br>
                      <a:r>
                        <a:rPr lang="hu-HU" sz="1800" b="0" dirty="0" smtClean="0">
                          <a:solidFill>
                            <a:schemeClr val="accent2"/>
                          </a:solidFill>
                          <a:effectLst/>
                          <a:latin typeface="+mn-lt"/>
                        </a:rPr>
                        <a:t>– szabályok, normák, tudományos információk – </a:t>
                      </a:r>
                      <a:br>
                        <a:rPr lang="hu-HU" sz="1800" b="0" dirty="0" smtClean="0">
                          <a:solidFill>
                            <a:schemeClr val="accent2"/>
                          </a:solidFill>
                          <a:effectLst/>
                          <a:latin typeface="+mn-lt"/>
                        </a:rPr>
                      </a:br>
                      <a:r>
                        <a:rPr lang="hu-HU" sz="1800" b="1" dirty="0" smtClean="0">
                          <a:solidFill>
                            <a:schemeClr val="accent2"/>
                          </a:solidFill>
                          <a:effectLst/>
                          <a:latin typeface="+mn-lt"/>
                        </a:rPr>
                        <a:t>a</a:t>
                      </a:r>
                      <a:r>
                        <a:rPr lang="hu-HU" sz="1800" b="1" baseline="0" dirty="0" smtClean="0">
                          <a:solidFill>
                            <a:schemeClr val="accent2"/>
                          </a:solidFill>
                          <a:effectLst/>
                          <a:latin typeface="+mn-lt"/>
                        </a:rPr>
                        <a:t> társadalom kapacitásának, fenntarthatóságának növelésére?</a:t>
                      </a:r>
                      <a:r>
                        <a:rPr lang="hu-HU" sz="1800" b="1" dirty="0" smtClean="0">
                          <a:solidFill>
                            <a:srgbClr val="0070C0"/>
                          </a:solidFill>
                          <a:effectLst/>
                          <a:latin typeface="+mn-lt"/>
                        </a:rPr>
                        <a:t> </a:t>
                      </a:r>
                      <a:endParaRPr lang="hu-HU" sz="1800" b="0" dirty="0">
                        <a:effectLst/>
                        <a:latin typeface="+mn-lt"/>
                        <a:ea typeface="Calibri" panose="020F0502020204030204" pitchFamily="34" charset="0"/>
                        <a:cs typeface="Times New Roman" panose="02020603050405020304" pitchFamily="18" charset="0"/>
                      </a:endParaRPr>
                    </a:p>
                  </a:txBody>
                  <a:tcPr marL="38100" marR="38100" marT="19050" marB="19050" anchor="b"/>
                </a:tc>
              </a:tr>
              <a:tr h="605404">
                <a:tc>
                  <a:txBody>
                    <a:bodyPr/>
                    <a:lstStyle/>
                    <a:p>
                      <a:pPr algn="l">
                        <a:lnSpc>
                          <a:spcPct val="120000"/>
                        </a:lnSpc>
                        <a:spcAft>
                          <a:spcPts val="0"/>
                        </a:spcAft>
                      </a:pPr>
                      <a:r>
                        <a:rPr lang="hu-HU" sz="1800" b="0" dirty="0" smtClean="0">
                          <a:effectLst/>
                          <a:latin typeface="+mn-lt"/>
                        </a:rPr>
                        <a:t>Milyen jelzésekre, útmutatásokra van szükség </a:t>
                      </a:r>
                      <a:br>
                        <a:rPr lang="hu-HU" sz="1800" b="0" dirty="0" smtClean="0">
                          <a:effectLst/>
                          <a:latin typeface="+mn-lt"/>
                        </a:rPr>
                      </a:br>
                      <a:r>
                        <a:rPr lang="hu-HU" sz="1800" b="1" dirty="0" smtClean="0">
                          <a:solidFill>
                            <a:srgbClr val="0070C0"/>
                          </a:solidFill>
                          <a:effectLst/>
                          <a:latin typeface="+mn-lt"/>
                        </a:rPr>
                        <a:t>a társadalom fenntarthatósági pályára állításához</a:t>
                      </a:r>
                      <a:r>
                        <a:rPr lang="hu-HU" sz="1800" b="0" dirty="0" smtClean="0">
                          <a:effectLst/>
                          <a:latin typeface="+mn-lt"/>
                        </a:rPr>
                        <a:t>?</a:t>
                      </a:r>
                      <a:endParaRPr lang="hu-HU" sz="1800" b="0" dirty="0">
                        <a:effectLst/>
                        <a:latin typeface="+mn-lt"/>
                        <a:ea typeface="Calibri" panose="020F0502020204030204" pitchFamily="34" charset="0"/>
                        <a:cs typeface="Times New Roman" panose="02020603050405020304" pitchFamily="18" charset="0"/>
                      </a:endParaRPr>
                    </a:p>
                  </a:txBody>
                  <a:tcPr marL="38100" marR="38100" marT="19050" marB="19050" anchor="b"/>
                </a:tc>
              </a:tr>
              <a:tr h="805657">
                <a:tc>
                  <a:txBody>
                    <a:bodyPr/>
                    <a:lstStyle/>
                    <a:p>
                      <a:pPr algn="l">
                        <a:lnSpc>
                          <a:spcPct val="120000"/>
                        </a:lnSpc>
                        <a:spcAft>
                          <a:spcPts val="0"/>
                        </a:spcAft>
                      </a:pPr>
                      <a:r>
                        <a:rPr lang="hu-HU" sz="1800" b="1" dirty="0" smtClean="0">
                          <a:solidFill>
                            <a:srgbClr val="0070C0"/>
                          </a:solidFill>
                          <a:effectLst/>
                          <a:latin typeface="+mn-lt"/>
                        </a:rPr>
                        <a:t>Miként</a:t>
                      </a:r>
                      <a:r>
                        <a:rPr lang="hu-HU" sz="1800" b="1" baseline="0" dirty="0" smtClean="0">
                          <a:solidFill>
                            <a:srgbClr val="0070C0"/>
                          </a:solidFill>
                          <a:effectLst/>
                          <a:latin typeface="+mn-lt"/>
                        </a:rPr>
                        <a:t> lehet napjaink elszigetelt kutatásait, </a:t>
                      </a:r>
                      <a:br>
                        <a:rPr lang="hu-HU" sz="1800" b="1" baseline="0" dirty="0" smtClean="0">
                          <a:solidFill>
                            <a:srgbClr val="0070C0"/>
                          </a:solidFill>
                          <a:effectLst/>
                          <a:latin typeface="+mn-lt"/>
                        </a:rPr>
                      </a:br>
                      <a:r>
                        <a:rPr lang="hu-HU" sz="1800" b="1" baseline="0" dirty="0" smtClean="0">
                          <a:solidFill>
                            <a:srgbClr val="0070C0"/>
                          </a:solidFill>
                          <a:effectLst/>
                          <a:latin typeface="+mn-lt"/>
                        </a:rPr>
                        <a:t>elemzéseit, döntéstámogató rendszereit hatékonyabban integrálni? </a:t>
                      </a:r>
                      <a:endParaRPr lang="hu-HU" sz="1800" b="0" dirty="0">
                        <a:effectLst/>
                        <a:latin typeface="+mn-lt"/>
                        <a:ea typeface="Calibri" panose="020F0502020204030204" pitchFamily="34" charset="0"/>
                        <a:cs typeface="Times New Roman" panose="02020603050405020304" pitchFamily="18" charset="0"/>
                      </a:endParaRPr>
                    </a:p>
                  </a:txBody>
                  <a:tcPr marL="38100" marR="38100" marT="19050" marB="19050" anchor="b"/>
                </a:tc>
              </a:tr>
            </a:tbl>
          </a:graphicData>
        </a:graphic>
      </p:graphicFrame>
      <p:sp>
        <p:nvSpPr>
          <p:cNvPr id="6" name="Téglalap 5"/>
          <p:cNvSpPr/>
          <p:nvPr/>
        </p:nvSpPr>
        <p:spPr>
          <a:xfrm>
            <a:off x="4176172" y="295676"/>
            <a:ext cx="4572000" cy="461665"/>
          </a:xfrm>
          <a:prstGeom prst="rect">
            <a:avLst/>
          </a:prstGeom>
        </p:spPr>
        <p:txBody>
          <a:bodyPr>
            <a:spAutoFit/>
          </a:bodyPr>
          <a:lstStyle/>
          <a:p>
            <a:pPr algn="r"/>
            <a:r>
              <a:rPr lang="en-US" sz="1200" dirty="0" smtClean="0"/>
              <a:t>Science 27 April 2001</a:t>
            </a:r>
          </a:p>
          <a:p>
            <a:pPr algn="r"/>
            <a:r>
              <a:rPr lang="en-US" sz="1200" dirty="0" smtClean="0"/>
              <a:t>Vol. 292 no. 5517 pp. 641-642 </a:t>
            </a:r>
            <a:endParaRPr lang="en-US" sz="1200" dirty="0"/>
          </a:p>
        </p:txBody>
      </p:sp>
    </p:spTree>
    <p:extLst>
      <p:ext uri="{BB962C8B-B14F-4D97-AF65-F5344CB8AC3E}">
        <p14:creationId xmlns:p14="http://schemas.microsoft.com/office/powerpoint/2010/main" val="2975816495"/>
      </p:ext>
    </p:extLst>
  </p:cSld>
  <p:clrMapOvr>
    <a:masterClrMapping/>
  </p:clrMapOvr>
  <p:transition spd="slow">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385064" y="515786"/>
            <a:ext cx="8782050" cy="708665"/>
          </a:xfrm>
        </p:spPr>
        <p:txBody>
          <a:bodyPr>
            <a:noAutofit/>
          </a:bodyPr>
          <a:lstStyle/>
          <a:p>
            <a:r>
              <a:rPr lang="hu-HU" b="1" dirty="0" smtClean="0"/>
              <a:t>„Egyedül az emberek </a:t>
            </a:r>
            <a:br>
              <a:rPr lang="hu-HU" b="1" dirty="0" smtClean="0"/>
            </a:br>
            <a:r>
              <a:rPr lang="hu-HU" b="1" dirty="0" smtClean="0"/>
              <a:t>a természet </a:t>
            </a:r>
            <a:r>
              <a:rPr lang="hu-HU" b="1" dirty="0"/>
              <a:t>urai és </a:t>
            </a:r>
            <a:r>
              <a:rPr lang="hu-HU" b="1" dirty="0" smtClean="0"/>
              <a:t>birtokosai”</a:t>
            </a:r>
            <a:endParaRPr lang="en-US" b="1" dirty="0"/>
          </a:p>
        </p:txBody>
      </p:sp>
      <p:pic>
        <p:nvPicPr>
          <p:cNvPr id="2050" name="Picture 2" descr="http://a1.files.biography.com/image/upload/c_fit,cs_srgb,dpr_1.0,h_1200,q_80,w_1200/MTE1ODA0OTcxMjY3MzYwMjY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17531" y="361163"/>
            <a:ext cx="1320983" cy="1320983"/>
          </a:xfrm>
          <a:prstGeom prst="rect">
            <a:avLst/>
          </a:prstGeom>
          <a:noFill/>
          <a:extLst>
            <a:ext uri="{909E8E84-426E-40DD-AFC4-6F175D3DCCD1}">
              <a14:hiddenFill xmlns:a14="http://schemas.microsoft.com/office/drawing/2010/main">
                <a:solidFill>
                  <a:srgbClr val="FFFFFF"/>
                </a:solidFill>
              </a14:hiddenFill>
            </a:ext>
          </a:extLst>
        </p:spPr>
      </p:pic>
      <p:sp>
        <p:nvSpPr>
          <p:cNvPr id="7" name="Téglalap 6"/>
          <p:cNvSpPr/>
          <p:nvPr/>
        </p:nvSpPr>
        <p:spPr>
          <a:xfrm>
            <a:off x="7604494" y="1981706"/>
            <a:ext cx="1334020" cy="461665"/>
          </a:xfrm>
          <a:prstGeom prst="rect">
            <a:avLst/>
          </a:prstGeom>
        </p:spPr>
        <p:txBody>
          <a:bodyPr wrap="none">
            <a:spAutoFit/>
          </a:bodyPr>
          <a:lstStyle/>
          <a:p>
            <a:pPr algn="r"/>
            <a:r>
              <a:rPr lang="hu-HU" sz="1200" b="1" dirty="0">
                <a:solidFill>
                  <a:srgbClr val="333333"/>
                </a:solidFill>
                <a:latin typeface="Helvetica Neue"/>
              </a:rPr>
              <a:t>René Descartes</a:t>
            </a:r>
            <a:r>
              <a:rPr lang="hu-HU" sz="1200" b="1" i="0" dirty="0" smtClean="0">
                <a:solidFill>
                  <a:srgbClr val="333333"/>
                </a:solidFill>
                <a:effectLst/>
                <a:latin typeface="Helvetica Neue"/>
              </a:rPr>
              <a:t/>
            </a:r>
            <a:br>
              <a:rPr lang="hu-HU" sz="1200" b="1" i="0" dirty="0" smtClean="0">
                <a:solidFill>
                  <a:srgbClr val="333333"/>
                </a:solidFill>
                <a:effectLst/>
                <a:latin typeface="Helvetica Neue"/>
              </a:rPr>
            </a:br>
            <a:r>
              <a:rPr lang="hu-HU" sz="1200" b="1" i="0" dirty="0" smtClean="0">
                <a:solidFill>
                  <a:srgbClr val="333333"/>
                </a:solidFill>
                <a:effectLst/>
                <a:latin typeface="Helvetica Neue"/>
              </a:rPr>
              <a:t>1596- 1650</a:t>
            </a:r>
            <a:endParaRPr lang="en-US" sz="1200" dirty="0"/>
          </a:p>
        </p:txBody>
      </p:sp>
      <p:sp>
        <p:nvSpPr>
          <p:cNvPr id="8" name="Tartalom helye 2"/>
          <p:cNvSpPr>
            <a:spLocks noGrp="1"/>
          </p:cNvSpPr>
          <p:nvPr>
            <p:ph idx="1"/>
          </p:nvPr>
        </p:nvSpPr>
        <p:spPr>
          <a:xfrm>
            <a:off x="4071938" y="1682146"/>
            <a:ext cx="3281363" cy="5187062"/>
          </a:xfrm>
        </p:spPr>
        <p:txBody>
          <a:bodyPr>
            <a:normAutofit/>
          </a:bodyPr>
          <a:lstStyle/>
          <a:p>
            <a:pPr marL="0" indent="0" algn="just">
              <a:buNone/>
            </a:pPr>
            <a:r>
              <a:rPr lang="hu-HU" sz="1800" dirty="0"/>
              <a:t>W</a:t>
            </a:r>
            <a:r>
              <a:rPr lang="en-US" sz="1800" dirty="0" smtClean="0"/>
              <a:t>e </a:t>
            </a:r>
            <a:r>
              <a:rPr lang="en-US" sz="1800" dirty="0"/>
              <a:t>must rapidly refocus </a:t>
            </a:r>
            <a:r>
              <a:rPr lang="en-US" sz="1800" dirty="0" smtClean="0"/>
              <a:t>intellectual</a:t>
            </a:r>
            <a:r>
              <a:rPr lang="hu-HU" sz="1800" dirty="0" smtClean="0"/>
              <a:t> </a:t>
            </a:r>
            <a:r>
              <a:rPr lang="en-US" sz="1800" dirty="0" smtClean="0"/>
              <a:t>and </a:t>
            </a:r>
            <a:r>
              <a:rPr lang="en-US" sz="1800" dirty="0"/>
              <a:t>economic investments toward </a:t>
            </a:r>
            <a:r>
              <a:rPr lang="en-US" sz="1800" b="1" dirty="0">
                <a:solidFill>
                  <a:srgbClr val="0070C0"/>
                </a:solidFill>
              </a:rPr>
              <a:t>multiscale, </a:t>
            </a:r>
            <a:r>
              <a:rPr lang="en-US" sz="1800" b="1" dirty="0" smtClean="0">
                <a:solidFill>
                  <a:srgbClr val="0070C0"/>
                </a:solidFill>
              </a:rPr>
              <a:t>integrated,</a:t>
            </a:r>
            <a:r>
              <a:rPr lang="hu-HU" sz="1800" b="1" dirty="0" smtClean="0">
                <a:solidFill>
                  <a:srgbClr val="0070C0"/>
                </a:solidFill>
              </a:rPr>
              <a:t> </a:t>
            </a:r>
            <a:r>
              <a:rPr lang="en-US" sz="1800" b="1" dirty="0" smtClean="0">
                <a:solidFill>
                  <a:srgbClr val="0070C0"/>
                </a:solidFill>
              </a:rPr>
              <a:t>interdisciplinary</a:t>
            </a:r>
            <a:r>
              <a:rPr lang="hu-HU" sz="1800" b="1" dirty="0" smtClean="0">
                <a:solidFill>
                  <a:srgbClr val="0070C0"/>
                </a:solidFill>
              </a:rPr>
              <a:t> </a:t>
            </a:r>
            <a:r>
              <a:rPr lang="en-US" sz="1800" b="1" dirty="0" smtClean="0">
                <a:solidFill>
                  <a:srgbClr val="0070C0"/>
                </a:solidFill>
              </a:rPr>
              <a:t>approaches</a:t>
            </a:r>
            <a:r>
              <a:rPr lang="en-US" sz="1800" dirty="0" smtClean="0"/>
              <a:t> </a:t>
            </a:r>
            <a:r>
              <a:rPr lang="en-US" sz="1800" dirty="0"/>
              <a:t>that consider </a:t>
            </a:r>
            <a:r>
              <a:rPr lang="en-US" sz="1800" b="1" dirty="0">
                <a:solidFill>
                  <a:srgbClr val="0070C0"/>
                </a:solidFill>
              </a:rPr>
              <a:t>social, economic, and environmental aspects</a:t>
            </a:r>
            <a:r>
              <a:rPr lang="en-US" sz="1800" dirty="0"/>
              <a:t>, </a:t>
            </a:r>
            <a:r>
              <a:rPr lang="en-US" sz="1800" dirty="0" smtClean="0"/>
              <a:t>that</a:t>
            </a:r>
            <a:r>
              <a:rPr lang="hu-HU" sz="1800" dirty="0" smtClean="0"/>
              <a:t> </a:t>
            </a:r>
            <a:r>
              <a:rPr lang="en-US" sz="1800" dirty="0" smtClean="0"/>
              <a:t>look </a:t>
            </a:r>
            <a:r>
              <a:rPr lang="en-US" sz="1800" dirty="0"/>
              <a:t>across and between borders and sectors, and that identify feedbacks </a:t>
            </a:r>
            <a:r>
              <a:rPr lang="en-US" sz="1800" dirty="0" smtClean="0"/>
              <a:t>or</a:t>
            </a:r>
            <a:r>
              <a:rPr lang="hu-HU" sz="1800" dirty="0" smtClean="0"/>
              <a:t> </a:t>
            </a:r>
            <a:r>
              <a:rPr lang="en-US" sz="1800" dirty="0"/>
              <a:t>the </a:t>
            </a:r>
            <a:r>
              <a:rPr lang="en-US" sz="1800" dirty="0" err="1" smtClean="0"/>
              <a:t>cobenefits</a:t>
            </a:r>
            <a:r>
              <a:rPr lang="en-US" sz="1800" dirty="0" smtClean="0"/>
              <a:t> </a:t>
            </a:r>
            <a:r>
              <a:rPr lang="en-US" sz="1800" dirty="0"/>
              <a:t>of a </a:t>
            </a:r>
            <a:r>
              <a:rPr lang="en-US" sz="1800" b="1" dirty="0">
                <a:solidFill>
                  <a:srgbClr val="0070C0"/>
                </a:solidFill>
              </a:rPr>
              <a:t>policy or management decision</a:t>
            </a:r>
            <a:r>
              <a:rPr lang="en-US" sz="1800" dirty="0"/>
              <a:t>, before it is made.</a:t>
            </a:r>
          </a:p>
        </p:txBody>
      </p:sp>
      <p:sp>
        <p:nvSpPr>
          <p:cNvPr id="5" name="Téglalap 4"/>
          <p:cNvSpPr/>
          <p:nvPr/>
        </p:nvSpPr>
        <p:spPr>
          <a:xfrm>
            <a:off x="4273214" y="5952024"/>
            <a:ext cx="4043883" cy="646331"/>
          </a:xfrm>
          <a:prstGeom prst="rect">
            <a:avLst/>
          </a:prstGeom>
        </p:spPr>
        <p:txBody>
          <a:bodyPr wrap="square">
            <a:spAutoFit/>
          </a:bodyPr>
          <a:lstStyle/>
          <a:p>
            <a:r>
              <a:rPr lang="en-US" dirty="0"/>
              <a:t>Pavel </a:t>
            </a:r>
            <a:r>
              <a:rPr lang="en-US" dirty="0" err="1"/>
              <a:t>Kabat</a:t>
            </a:r>
            <a:endParaRPr lang="en-US" dirty="0"/>
          </a:p>
          <a:p>
            <a:r>
              <a:rPr lang="en-US" i="1" dirty="0" smtClean="0"/>
              <a:t>IIASA</a:t>
            </a:r>
            <a:endParaRPr lang="hu-HU" i="1" dirty="0"/>
          </a:p>
        </p:txBody>
      </p:sp>
      <p:sp>
        <p:nvSpPr>
          <p:cNvPr id="10" name="Téglalap 9"/>
          <p:cNvSpPr/>
          <p:nvPr/>
        </p:nvSpPr>
        <p:spPr>
          <a:xfrm>
            <a:off x="385064" y="1682146"/>
            <a:ext cx="3314700" cy="3970318"/>
          </a:xfrm>
          <a:prstGeom prst="rect">
            <a:avLst/>
          </a:prstGeom>
        </p:spPr>
        <p:txBody>
          <a:bodyPr wrap="square">
            <a:spAutoFit/>
          </a:bodyPr>
          <a:lstStyle/>
          <a:p>
            <a:pPr algn="just"/>
            <a:r>
              <a:rPr lang="hu-HU" b="1" dirty="0">
                <a:solidFill>
                  <a:srgbClr val="0070C0"/>
                </a:solidFill>
              </a:rPr>
              <a:t>I</a:t>
            </a:r>
            <a:r>
              <a:rPr lang="en-US" b="1" dirty="0" err="1">
                <a:solidFill>
                  <a:srgbClr val="0070C0"/>
                </a:solidFill>
              </a:rPr>
              <a:t>ncorporating</a:t>
            </a:r>
            <a:r>
              <a:rPr lang="en-US" b="1" dirty="0">
                <a:solidFill>
                  <a:srgbClr val="0070C0"/>
                </a:solidFill>
              </a:rPr>
              <a:t> insights from economics, psychology,</a:t>
            </a:r>
            <a:r>
              <a:rPr lang="hu-HU" b="1" dirty="0">
                <a:solidFill>
                  <a:srgbClr val="0070C0"/>
                </a:solidFill>
              </a:rPr>
              <a:t> </a:t>
            </a:r>
            <a:r>
              <a:rPr lang="en-US" b="1" dirty="0">
                <a:solidFill>
                  <a:srgbClr val="0070C0"/>
                </a:solidFill>
              </a:rPr>
              <a:t>and sociology into the design and analysis of </a:t>
            </a:r>
            <a:r>
              <a:rPr lang="en-US" b="1" dirty="0" smtClean="0">
                <a:solidFill>
                  <a:srgbClr val="0070C0"/>
                </a:solidFill>
              </a:rPr>
              <a:t>experiments</a:t>
            </a:r>
            <a:r>
              <a:rPr lang="hu-HU" b="1" dirty="0" smtClean="0">
                <a:solidFill>
                  <a:srgbClr val="0070C0"/>
                </a:solidFill>
              </a:rPr>
              <a:t> </a:t>
            </a:r>
            <a:r>
              <a:rPr lang="en-US" dirty="0" smtClean="0"/>
              <a:t>makes </a:t>
            </a:r>
            <a:r>
              <a:rPr lang="en-US" dirty="0"/>
              <a:t>for</a:t>
            </a:r>
            <a:r>
              <a:rPr lang="hu-HU" dirty="0"/>
              <a:t> </a:t>
            </a:r>
            <a:r>
              <a:rPr lang="en-US" dirty="0"/>
              <a:t>good science; these experiments make it possible to test scientific hypotheses</a:t>
            </a:r>
            <a:r>
              <a:rPr lang="hu-HU" dirty="0"/>
              <a:t> </a:t>
            </a:r>
            <a:r>
              <a:rPr lang="en-US" dirty="0"/>
              <a:t>with a degree of rigor that was not available before. It is also essential</a:t>
            </a:r>
            <a:r>
              <a:rPr lang="hu-HU" dirty="0"/>
              <a:t> </a:t>
            </a:r>
            <a:r>
              <a:rPr lang="en-US" dirty="0"/>
              <a:t>to the </a:t>
            </a:r>
            <a:r>
              <a:rPr lang="en-US" b="1" dirty="0">
                <a:solidFill>
                  <a:srgbClr val="0070C0"/>
                </a:solidFill>
              </a:rPr>
              <a:t>design of policies that take our human nature into account.</a:t>
            </a:r>
            <a:r>
              <a:rPr lang="en-US" dirty="0"/>
              <a:t> </a:t>
            </a:r>
            <a:r>
              <a:rPr lang="en-US" b="1" dirty="0">
                <a:solidFill>
                  <a:srgbClr val="0070C0"/>
                </a:solidFill>
              </a:rPr>
              <a:t>This is the</a:t>
            </a:r>
            <a:r>
              <a:rPr lang="hu-HU" b="1" dirty="0">
                <a:solidFill>
                  <a:srgbClr val="0070C0"/>
                </a:solidFill>
              </a:rPr>
              <a:t> </a:t>
            </a:r>
            <a:r>
              <a:rPr lang="en-US" b="1" dirty="0">
                <a:solidFill>
                  <a:srgbClr val="0070C0"/>
                </a:solidFill>
              </a:rPr>
              <a:t>new frontier for the collaboration between science and development </a:t>
            </a:r>
            <a:r>
              <a:rPr lang="en-US" b="1" dirty="0" smtClean="0">
                <a:solidFill>
                  <a:srgbClr val="0070C0"/>
                </a:solidFill>
              </a:rPr>
              <a:t>policy</a:t>
            </a:r>
            <a:r>
              <a:rPr lang="hu-HU" b="1" dirty="0" smtClean="0">
                <a:solidFill>
                  <a:srgbClr val="0070C0"/>
                </a:solidFill>
              </a:rPr>
              <a:t>.</a:t>
            </a:r>
            <a:endParaRPr lang="en-US" b="1" dirty="0">
              <a:solidFill>
                <a:srgbClr val="0070C0"/>
              </a:solidFill>
            </a:endParaRPr>
          </a:p>
        </p:txBody>
      </p:sp>
      <p:sp>
        <p:nvSpPr>
          <p:cNvPr id="12" name="Téglalap 11"/>
          <p:cNvSpPr/>
          <p:nvPr/>
        </p:nvSpPr>
        <p:spPr>
          <a:xfrm>
            <a:off x="385064" y="5952025"/>
            <a:ext cx="2273058" cy="646331"/>
          </a:xfrm>
          <a:prstGeom prst="rect">
            <a:avLst/>
          </a:prstGeom>
        </p:spPr>
        <p:txBody>
          <a:bodyPr wrap="none">
            <a:spAutoFit/>
          </a:bodyPr>
          <a:lstStyle/>
          <a:p>
            <a:r>
              <a:rPr lang="en-US" dirty="0"/>
              <a:t>Esther </a:t>
            </a:r>
            <a:r>
              <a:rPr lang="en-US" dirty="0" err="1" smtClean="0"/>
              <a:t>Duflo</a:t>
            </a:r>
            <a:r>
              <a:rPr lang="hu-HU" dirty="0" smtClean="0"/>
              <a:t> </a:t>
            </a:r>
            <a:br>
              <a:rPr lang="hu-HU" dirty="0" smtClean="0"/>
            </a:br>
            <a:r>
              <a:rPr lang="en-US" i="1" dirty="0" smtClean="0"/>
              <a:t>Cambridge</a:t>
            </a:r>
            <a:r>
              <a:rPr lang="en-US" i="1" dirty="0"/>
              <a:t>, </a:t>
            </a:r>
            <a:r>
              <a:rPr lang="en-US" i="1" dirty="0" smtClean="0"/>
              <a:t>MA</a:t>
            </a:r>
            <a:r>
              <a:rPr lang="hu-HU" i="1" dirty="0" smtClean="0"/>
              <a:t> &amp; MIT</a:t>
            </a:r>
            <a:endParaRPr lang="en-US" i="1" dirty="0"/>
          </a:p>
        </p:txBody>
      </p:sp>
      <p:sp>
        <p:nvSpPr>
          <p:cNvPr id="14" name="Téglalap 13"/>
          <p:cNvSpPr/>
          <p:nvPr/>
        </p:nvSpPr>
        <p:spPr>
          <a:xfrm>
            <a:off x="4509442" y="6312137"/>
            <a:ext cx="4572000" cy="461665"/>
          </a:xfrm>
          <a:prstGeom prst="rect">
            <a:avLst/>
          </a:prstGeom>
        </p:spPr>
        <p:txBody>
          <a:bodyPr>
            <a:spAutoFit/>
          </a:bodyPr>
          <a:lstStyle/>
          <a:p>
            <a:pPr algn="r"/>
            <a:r>
              <a:rPr lang="en-US" sz="1200" dirty="0" smtClean="0"/>
              <a:t>Science </a:t>
            </a:r>
            <a:r>
              <a:rPr lang="hu-HU" sz="1200" dirty="0" smtClean="0"/>
              <a:t>15</a:t>
            </a:r>
            <a:r>
              <a:rPr lang="en-US" sz="1200" dirty="0" smtClean="0"/>
              <a:t> </a:t>
            </a:r>
            <a:r>
              <a:rPr lang="hu-HU" sz="1200" dirty="0" err="1" smtClean="0"/>
              <a:t>June</a:t>
            </a:r>
            <a:r>
              <a:rPr lang="en-US" sz="1200" dirty="0" smtClean="0"/>
              <a:t> 20</a:t>
            </a:r>
            <a:r>
              <a:rPr lang="hu-HU" sz="1200" dirty="0" smtClean="0"/>
              <a:t>12</a:t>
            </a:r>
            <a:endParaRPr lang="en-US" sz="1200" dirty="0" smtClean="0"/>
          </a:p>
          <a:p>
            <a:pPr algn="r"/>
            <a:r>
              <a:rPr lang="en-US" sz="1200" dirty="0" smtClean="0"/>
              <a:t>Vol. </a:t>
            </a:r>
            <a:r>
              <a:rPr lang="hu-HU" sz="1200" dirty="0" smtClean="0"/>
              <a:t>336</a:t>
            </a:r>
            <a:r>
              <a:rPr lang="en-US" sz="1200" dirty="0" smtClean="0"/>
              <a:t> pp. </a:t>
            </a:r>
            <a:r>
              <a:rPr lang="hu-HU" sz="1200" dirty="0" smtClean="0"/>
              <a:t>1396</a:t>
            </a:r>
            <a:r>
              <a:rPr lang="en-US" sz="1200" dirty="0" smtClean="0"/>
              <a:t>-</a:t>
            </a:r>
            <a:r>
              <a:rPr lang="hu-HU" sz="1200" dirty="0" smtClean="0"/>
              <a:t>1398</a:t>
            </a:r>
            <a:r>
              <a:rPr lang="en-US" sz="1200" dirty="0" smtClean="0"/>
              <a:t> </a:t>
            </a:r>
            <a:endParaRPr lang="en-US" sz="1200" dirty="0"/>
          </a:p>
        </p:txBody>
      </p:sp>
    </p:spTree>
    <p:extLst>
      <p:ext uri="{BB962C8B-B14F-4D97-AF65-F5344CB8AC3E}">
        <p14:creationId xmlns:p14="http://schemas.microsoft.com/office/powerpoint/2010/main" val="125268572"/>
      </p:ext>
    </p:extLst>
  </p:cSld>
  <p:clrMapOvr>
    <a:masterClrMapping/>
  </p:clrMapOvr>
  <p:transition spd="slow">
    <p:push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628650" y="67404"/>
            <a:ext cx="7886700" cy="708665"/>
          </a:xfrm>
        </p:spPr>
        <p:txBody>
          <a:bodyPr/>
          <a:lstStyle/>
          <a:p>
            <a:r>
              <a:rPr lang="hu-HU" dirty="0" smtClean="0"/>
              <a:t>Összefoglalás</a:t>
            </a:r>
            <a:endParaRPr lang="en-US" dirty="0"/>
          </a:p>
        </p:txBody>
      </p:sp>
      <p:sp>
        <p:nvSpPr>
          <p:cNvPr id="3" name="Tartalom helye 2"/>
          <p:cNvSpPr>
            <a:spLocks noGrp="1"/>
          </p:cNvSpPr>
          <p:nvPr>
            <p:ph idx="1"/>
          </p:nvPr>
        </p:nvSpPr>
        <p:spPr>
          <a:xfrm>
            <a:off x="628650" y="776069"/>
            <a:ext cx="8346538" cy="5958106"/>
          </a:xfrm>
        </p:spPr>
        <p:txBody>
          <a:bodyPr>
            <a:normAutofit fontScale="92500" lnSpcReduction="10000"/>
          </a:bodyPr>
          <a:lstStyle/>
          <a:p>
            <a:pPr marL="0" indent="0">
              <a:lnSpc>
                <a:spcPct val="120000"/>
              </a:lnSpc>
              <a:buNone/>
            </a:pPr>
            <a:r>
              <a:rPr lang="hu-HU" dirty="0" smtClean="0">
                <a:solidFill>
                  <a:srgbClr val="FF0000"/>
                </a:solidFill>
                <a:latin typeface="+mj-lt"/>
                <a:cs typeface="Arial" panose="020B0604020202020204" pitchFamily="34" charset="0"/>
              </a:rPr>
              <a:t>Az </a:t>
            </a:r>
            <a:r>
              <a:rPr lang="hu-HU" dirty="0" smtClean="0">
                <a:solidFill>
                  <a:srgbClr val="FF0000"/>
                </a:solidFill>
                <a:latin typeface="+mj-lt"/>
                <a:cs typeface="Arial" panose="020B0604020202020204" pitchFamily="34" charset="0"/>
              </a:rPr>
              <a:t>újkori tudomány – fejlődés motorja</a:t>
            </a:r>
            <a:r>
              <a:rPr lang="hu-HU" dirty="0" smtClean="0">
                <a:solidFill>
                  <a:srgbClr val="FF0000"/>
                </a:solidFill>
                <a:latin typeface="+mj-lt"/>
                <a:cs typeface="Arial" panose="020B0604020202020204" pitchFamily="34" charset="0"/>
              </a:rPr>
              <a:t>?</a:t>
            </a:r>
          </a:p>
          <a:p>
            <a:pPr marL="0" indent="0">
              <a:lnSpc>
                <a:spcPct val="120000"/>
              </a:lnSpc>
              <a:buNone/>
            </a:pPr>
            <a:r>
              <a:rPr lang="hu-HU" dirty="0" smtClean="0">
                <a:latin typeface="+mj-lt"/>
                <a:cs typeface="Arial" panose="020B0604020202020204" pitchFamily="34" charset="0"/>
              </a:rPr>
              <a:t>Elsősorban </a:t>
            </a:r>
            <a:r>
              <a:rPr lang="hu-HU" dirty="0" smtClean="0">
                <a:latin typeface="+mj-lt"/>
                <a:cs typeface="Arial" panose="020B0604020202020204" pitchFamily="34" charset="0"/>
              </a:rPr>
              <a:t>azok számára hasznosul</a:t>
            </a:r>
            <a:br>
              <a:rPr lang="hu-HU" dirty="0" smtClean="0">
                <a:latin typeface="+mj-lt"/>
                <a:cs typeface="Arial" panose="020B0604020202020204" pitchFamily="34" charset="0"/>
              </a:rPr>
            </a:br>
            <a:r>
              <a:rPr lang="hu-HU" dirty="0" smtClean="0">
                <a:latin typeface="+mj-lt"/>
                <a:cs typeface="Arial" panose="020B0604020202020204" pitchFamily="34" charset="0"/>
              </a:rPr>
              <a:t>akinek </a:t>
            </a:r>
            <a:r>
              <a:rPr lang="hu-HU" dirty="0">
                <a:latin typeface="+mj-lt"/>
                <a:cs typeface="Arial" panose="020B0604020202020204" pitchFamily="34" charset="0"/>
              </a:rPr>
              <a:t>erőforrások vannak a </a:t>
            </a:r>
            <a:r>
              <a:rPr lang="hu-HU" dirty="0" smtClean="0">
                <a:latin typeface="+mj-lt"/>
                <a:cs typeface="Arial" panose="020B0604020202020204" pitchFamily="34" charset="0"/>
              </a:rPr>
              <a:t>kezében!</a:t>
            </a:r>
            <a:endParaRPr lang="en-US" dirty="0">
              <a:latin typeface="+mj-lt"/>
              <a:cs typeface="Arial" panose="020B0604020202020204" pitchFamily="34" charset="0"/>
            </a:endParaRPr>
          </a:p>
          <a:p>
            <a:pPr marL="0" indent="0">
              <a:lnSpc>
                <a:spcPct val="120000"/>
              </a:lnSpc>
              <a:buNone/>
            </a:pPr>
            <a:r>
              <a:rPr lang="hu-HU" dirty="0" smtClean="0">
                <a:latin typeface="+mj-lt"/>
                <a:cs typeface="Arial" panose="020B0604020202020204" pitchFamily="34" charset="0"/>
              </a:rPr>
              <a:t>Tudomány </a:t>
            </a:r>
            <a:r>
              <a:rPr lang="hu-HU" dirty="0" smtClean="0">
                <a:latin typeface="+mj-lt"/>
                <a:cs typeface="Arial" panose="020B0604020202020204" pitchFamily="34" charset="0"/>
              </a:rPr>
              <a:t>önmagában </a:t>
            </a:r>
            <a:br>
              <a:rPr lang="hu-HU" dirty="0" smtClean="0">
                <a:latin typeface="+mj-lt"/>
                <a:cs typeface="Arial" panose="020B0604020202020204" pitchFamily="34" charset="0"/>
              </a:rPr>
            </a:br>
            <a:r>
              <a:rPr lang="hu-HU" dirty="0" smtClean="0">
                <a:latin typeface="+mj-lt"/>
                <a:cs typeface="Arial" panose="020B0604020202020204" pitchFamily="34" charset="0"/>
              </a:rPr>
              <a:t>nem határozza meg a saját prioritásait</a:t>
            </a:r>
          </a:p>
          <a:p>
            <a:pPr marL="0" indent="0">
              <a:lnSpc>
                <a:spcPct val="120000"/>
              </a:lnSpc>
              <a:buNone/>
            </a:pPr>
            <a:r>
              <a:rPr lang="hu-HU" dirty="0" smtClean="0">
                <a:latin typeface="+mj-lt"/>
                <a:cs typeface="Arial" panose="020B0604020202020204" pitchFamily="34" charset="0"/>
              </a:rPr>
              <a:t>Nem </a:t>
            </a:r>
            <a:r>
              <a:rPr lang="hu-HU" dirty="0" smtClean="0">
                <a:latin typeface="+mj-lt"/>
                <a:cs typeface="Arial" panose="020B0604020202020204" pitchFamily="34" charset="0"/>
              </a:rPr>
              <a:t>képes a másodlagos </a:t>
            </a:r>
            <a:br>
              <a:rPr lang="hu-HU" dirty="0" smtClean="0">
                <a:latin typeface="+mj-lt"/>
                <a:cs typeface="Arial" panose="020B0604020202020204" pitchFamily="34" charset="0"/>
              </a:rPr>
            </a:br>
            <a:r>
              <a:rPr lang="hu-HU" dirty="0" smtClean="0">
                <a:latin typeface="+mj-lt"/>
                <a:cs typeface="Arial" panose="020B0604020202020204" pitchFamily="34" charset="0"/>
              </a:rPr>
              <a:t>(társadalmi) hatások előrejelzésére? (de kötelessége</a:t>
            </a:r>
            <a:r>
              <a:rPr lang="hu-HU" dirty="0" smtClean="0">
                <a:latin typeface="+mj-lt"/>
                <a:cs typeface="Arial" panose="020B0604020202020204" pitchFamily="34" charset="0"/>
              </a:rPr>
              <a:t>)</a:t>
            </a:r>
          </a:p>
          <a:p>
            <a:pPr marL="0" indent="0">
              <a:lnSpc>
                <a:spcPct val="120000"/>
              </a:lnSpc>
              <a:buNone/>
            </a:pPr>
            <a:r>
              <a:rPr lang="hu-HU" dirty="0" smtClean="0">
                <a:latin typeface="+mj-lt"/>
                <a:cs typeface="Arial" panose="020B0604020202020204" pitchFamily="34" charset="0"/>
              </a:rPr>
              <a:t>Tudomány </a:t>
            </a:r>
            <a:r>
              <a:rPr lang="hu-HU" dirty="0">
                <a:latin typeface="+mj-lt"/>
                <a:cs typeface="Arial" panose="020B0604020202020204" pitchFamily="34" charset="0"/>
              </a:rPr>
              <a:t>2.0 - komplex megközelítés</a:t>
            </a:r>
          </a:p>
          <a:p>
            <a:pPr marL="0" indent="0">
              <a:lnSpc>
                <a:spcPct val="120000"/>
              </a:lnSpc>
              <a:buNone/>
            </a:pPr>
            <a:r>
              <a:rPr lang="hu-HU" dirty="0" smtClean="0">
                <a:latin typeface="+mj-lt"/>
                <a:cs typeface="Arial" panose="020B0604020202020204" pitchFamily="34" charset="0"/>
              </a:rPr>
              <a:t>A </a:t>
            </a:r>
            <a:r>
              <a:rPr lang="hu-HU" b="1" dirty="0">
                <a:latin typeface="+mj-lt"/>
                <a:cs typeface="Arial" panose="020B0604020202020204" pitchFamily="34" charset="0"/>
              </a:rPr>
              <a:t>fenntarthatóság tudománya</a:t>
            </a:r>
            <a:r>
              <a:rPr lang="hu-HU" dirty="0">
                <a:latin typeface="+mj-lt"/>
                <a:cs typeface="Arial" panose="020B0604020202020204" pitchFamily="34" charset="0"/>
              </a:rPr>
              <a:t> a másodlagos hatások kezelésének és döntési mechanizmusokba való beillesztésének, </a:t>
            </a:r>
            <a:r>
              <a:rPr lang="hu-HU" dirty="0" smtClean="0">
                <a:latin typeface="+mj-lt"/>
                <a:cs typeface="Arial" panose="020B0604020202020204" pitchFamily="34" charset="0"/>
              </a:rPr>
              <a:t> az </a:t>
            </a:r>
            <a:r>
              <a:rPr lang="hu-HU" dirty="0">
                <a:latin typeface="+mj-lt"/>
                <a:cs typeface="Arial" panose="020B0604020202020204" pitchFamily="34" charset="0"/>
              </a:rPr>
              <a:t>„önszabályozásnak”, visszacsatolásoknak a tudománya</a:t>
            </a:r>
          </a:p>
          <a:p>
            <a:pPr marL="0" indent="0">
              <a:lnSpc>
                <a:spcPct val="120000"/>
              </a:lnSpc>
              <a:buNone/>
            </a:pPr>
            <a:endParaRPr lang="hu-HU" dirty="0" smtClean="0">
              <a:latin typeface="+mj-lt"/>
              <a:cs typeface="Arial" panose="020B0604020202020204" pitchFamily="34" charset="0"/>
            </a:endParaRPr>
          </a:p>
        </p:txBody>
      </p:sp>
      <p:sp>
        <p:nvSpPr>
          <p:cNvPr id="4" name="Téglalap 4"/>
          <p:cNvSpPr/>
          <p:nvPr/>
        </p:nvSpPr>
        <p:spPr>
          <a:xfrm>
            <a:off x="6601316" y="6426398"/>
            <a:ext cx="2542684" cy="307777"/>
          </a:xfrm>
          <a:prstGeom prst="rect">
            <a:avLst/>
          </a:prstGeom>
        </p:spPr>
        <p:txBody>
          <a:bodyPr wrap="none">
            <a:spAutoFit/>
          </a:bodyPr>
          <a:lstStyle/>
          <a:p>
            <a:r>
              <a:rPr lang="en-US" sz="1400" dirty="0">
                <a:latin typeface="AdvPTimes"/>
              </a:rPr>
              <a:t>Sustain </a:t>
            </a:r>
            <a:r>
              <a:rPr lang="en-US" sz="1400" dirty="0" err="1">
                <a:latin typeface="AdvPTimes"/>
              </a:rPr>
              <a:t>Sci</a:t>
            </a:r>
            <a:r>
              <a:rPr lang="en-US" sz="1400" dirty="0">
                <a:latin typeface="AdvPTimes"/>
              </a:rPr>
              <a:t> (2014) 9:431–438</a:t>
            </a:r>
            <a:endParaRPr lang="en-US" sz="1400" dirty="0"/>
          </a:p>
        </p:txBody>
      </p:sp>
    </p:spTree>
    <p:extLst>
      <p:ext uri="{BB962C8B-B14F-4D97-AF65-F5344CB8AC3E}">
        <p14:creationId xmlns:p14="http://schemas.microsoft.com/office/powerpoint/2010/main" val="3252733054"/>
      </p:ext>
    </p:extLst>
  </p:cSld>
  <p:clrMapOvr>
    <a:masterClrMapping/>
  </p:clrMapOvr>
  <p:transition spd="slow">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10571" y="4602590"/>
            <a:ext cx="5637303" cy="830997"/>
          </a:xfrm>
          <a:prstGeom prst="rect">
            <a:avLst/>
          </a:prstGeom>
        </p:spPr>
        <p:txBody>
          <a:bodyPr wrap="square">
            <a:spAutoFit/>
          </a:bodyPr>
          <a:lstStyle/>
          <a:p>
            <a:r>
              <a:rPr lang="hu-HU" sz="2400" dirty="0">
                <a:solidFill>
                  <a:srgbClr val="222222"/>
                </a:solidFill>
                <a:latin typeface="Arial" panose="020B0604020202020204" pitchFamily="34" charset="0"/>
              </a:rPr>
              <a:t>Semmi sem győz meg, csak az igazság, </a:t>
            </a:r>
            <a:br>
              <a:rPr lang="hu-HU" sz="2400" dirty="0">
                <a:solidFill>
                  <a:srgbClr val="222222"/>
                </a:solidFill>
                <a:latin typeface="Arial" panose="020B0604020202020204" pitchFamily="34" charset="0"/>
              </a:rPr>
            </a:br>
            <a:r>
              <a:rPr lang="hu-HU" sz="2400" dirty="0">
                <a:solidFill>
                  <a:srgbClr val="222222"/>
                </a:solidFill>
                <a:latin typeface="Arial" panose="020B0604020202020204" pitchFamily="34" charset="0"/>
              </a:rPr>
              <a:t>semmi sem ment meg, csak a szeretet.</a:t>
            </a:r>
          </a:p>
        </p:txBody>
      </p:sp>
      <p:pic>
        <p:nvPicPr>
          <p:cNvPr id="2050" name="Picture 2" descr="Sandro Botticelli Szent Ágoston című festmény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63671" y="1940188"/>
            <a:ext cx="2755900" cy="423857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410571" y="5809431"/>
            <a:ext cx="2392706" cy="369332"/>
          </a:xfrm>
          <a:prstGeom prst="rect">
            <a:avLst/>
          </a:prstGeom>
        </p:spPr>
        <p:txBody>
          <a:bodyPr wrap="none">
            <a:spAutoFit/>
          </a:bodyPr>
          <a:lstStyle/>
          <a:p>
            <a:r>
              <a:rPr lang="hu-HU" dirty="0"/>
              <a:t>Szent </a:t>
            </a:r>
            <a:r>
              <a:rPr lang="hu-HU" dirty="0" smtClean="0"/>
              <a:t>Ágoston, 354-430</a:t>
            </a:r>
            <a:endParaRPr lang="hu-HU" dirty="0"/>
          </a:p>
        </p:txBody>
      </p:sp>
      <p:sp>
        <p:nvSpPr>
          <p:cNvPr id="6" name="Cím 1"/>
          <p:cNvSpPr>
            <a:spLocks noGrp="1"/>
          </p:cNvSpPr>
          <p:nvPr>
            <p:ph type="title"/>
          </p:nvPr>
        </p:nvSpPr>
        <p:spPr>
          <a:xfrm>
            <a:off x="273344" y="492650"/>
            <a:ext cx="8707515" cy="708665"/>
          </a:xfrm>
        </p:spPr>
        <p:txBody>
          <a:bodyPr>
            <a:noAutofit/>
          </a:bodyPr>
          <a:lstStyle/>
          <a:p>
            <a:r>
              <a:rPr lang="hu-HU" dirty="0" smtClean="0"/>
              <a:t>Köszönöm  …</a:t>
            </a:r>
            <a:endParaRPr lang="en-US" b="1" dirty="0"/>
          </a:p>
        </p:txBody>
      </p:sp>
    </p:spTree>
    <p:extLst>
      <p:ext uri="{BB962C8B-B14F-4D97-AF65-F5344CB8AC3E}">
        <p14:creationId xmlns:p14="http://schemas.microsoft.com/office/powerpoint/2010/main" val="718340632"/>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10571" y="3993549"/>
            <a:ext cx="5753100" cy="1815882"/>
          </a:xfrm>
          <a:prstGeom prst="rect">
            <a:avLst/>
          </a:prstGeom>
        </p:spPr>
        <p:txBody>
          <a:bodyPr wrap="square">
            <a:spAutoFit/>
          </a:bodyPr>
          <a:lstStyle/>
          <a:p>
            <a:r>
              <a:rPr lang="hu-HU" sz="2800" dirty="0">
                <a:solidFill>
                  <a:srgbClr val="222222"/>
                </a:solidFill>
                <a:latin typeface="Arial" panose="020B0604020202020204" pitchFamily="34" charset="0"/>
              </a:rPr>
              <a:t>Úgy  kell imádkoznunk,  </a:t>
            </a:r>
            <a:r>
              <a:rPr lang="hu-HU" sz="2800" dirty="0" smtClean="0">
                <a:solidFill>
                  <a:srgbClr val="222222"/>
                </a:solidFill>
                <a:latin typeface="Arial" panose="020B0604020202020204" pitchFamily="34" charset="0"/>
              </a:rPr>
              <a:t/>
            </a:r>
            <a:br>
              <a:rPr lang="hu-HU" sz="2800" dirty="0" smtClean="0">
                <a:solidFill>
                  <a:srgbClr val="222222"/>
                </a:solidFill>
                <a:latin typeface="Arial" panose="020B0604020202020204" pitchFamily="34" charset="0"/>
              </a:rPr>
            </a:br>
            <a:r>
              <a:rPr lang="hu-HU" sz="2800" dirty="0" smtClean="0">
                <a:solidFill>
                  <a:srgbClr val="222222"/>
                </a:solidFill>
                <a:latin typeface="Arial" panose="020B0604020202020204" pitchFamily="34" charset="0"/>
              </a:rPr>
              <a:t>mintha </a:t>
            </a:r>
            <a:r>
              <a:rPr lang="hu-HU" sz="2800" dirty="0">
                <a:solidFill>
                  <a:srgbClr val="222222"/>
                </a:solidFill>
                <a:latin typeface="Arial" panose="020B0604020202020204" pitchFamily="34" charset="0"/>
              </a:rPr>
              <a:t>minden Istentől függene,  </a:t>
            </a:r>
            <a:r>
              <a:rPr lang="hu-HU" sz="2800" dirty="0" smtClean="0">
                <a:solidFill>
                  <a:srgbClr val="222222"/>
                </a:solidFill>
                <a:latin typeface="Arial" panose="020B0604020202020204" pitchFamily="34" charset="0"/>
              </a:rPr>
              <a:t/>
            </a:r>
            <a:br>
              <a:rPr lang="hu-HU" sz="2800" dirty="0" smtClean="0">
                <a:solidFill>
                  <a:srgbClr val="222222"/>
                </a:solidFill>
                <a:latin typeface="Arial" panose="020B0604020202020204" pitchFamily="34" charset="0"/>
              </a:rPr>
            </a:br>
            <a:r>
              <a:rPr lang="hu-HU" sz="2800" dirty="0" smtClean="0">
                <a:solidFill>
                  <a:srgbClr val="222222"/>
                </a:solidFill>
                <a:latin typeface="Arial" panose="020B0604020202020204" pitchFamily="34" charset="0"/>
              </a:rPr>
              <a:t>és </a:t>
            </a:r>
            <a:r>
              <a:rPr lang="hu-HU" sz="2800" dirty="0">
                <a:solidFill>
                  <a:srgbClr val="222222"/>
                </a:solidFill>
                <a:latin typeface="Arial" panose="020B0604020202020204" pitchFamily="34" charset="0"/>
              </a:rPr>
              <a:t>úgy kell dolgozni,  </a:t>
            </a:r>
            <a:r>
              <a:rPr lang="hu-HU" sz="2800" dirty="0" smtClean="0">
                <a:solidFill>
                  <a:srgbClr val="222222"/>
                </a:solidFill>
                <a:latin typeface="Arial" panose="020B0604020202020204" pitchFamily="34" charset="0"/>
              </a:rPr>
              <a:t/>
            </a:r>
            <a:br>
              <a:rPr lang="hu-HU" sz="2800" dirty="0" smtClean="0">
                <a:solidFill>
                  <a:srgbClr val="222222"/>
                </a:solidFill>
                <a:latin typeface="Arial" panose="020B0604020202020204" pitchFamily="34" charset="0"/>
              </a:rPr>
            </a:br>
            <a:r>
              <a:rPr lang="hu-HU" sz="2800" dirty="0" smtClean="0">
                <a:solidFill>
                  <a:srgbClr val="222222"/>
                </a:solidFill>
                <a:latin typeface="Arial" panose="020B0604020202020204" pitchFamily="34" charset="0"/>
              </a:rPr>
              <a:t>mintha </a:t>
            </a:r>
            <a:r>
              <a:rPr lang="hu-HU" sz="2800" dirty="0">
                <a:solidFill>
                  <a:srgbClr val="222222"/>
                </a:solidFill>
                <a:latin typeface="Arial" panose="020B0604020202020204" pitchFamily="34" charset="0"/>
              </a:rPr>
              <a:t>minden tőlünk </a:t>
            </a:r>
            <a:r>
              <a:rPr lang="hu-HU" sz="2800" dirty="0" smtClean="0">
                <a:solidFill>
                  <a:srgbClr val="222222"/>
                </a:solidFill>
                <a:latin typeface="Arial" panose="020B0604020202020204" pitchFamily="34" charset="0"/>
              </a:rPr>
              <a:t>függne.</a:t>
            </a:r>
            <a:endParaRPr lang="hu-HU" sz="2800" dirty="0"/>
          </a:p>
        </p:txBody>
      </p:sp>
      <p:pic>
        <p:nvPicPr>
          <p:cNvPr id="2050" name="Picture 2" descr="Sandro Botticelli Szent Ágoston című festmény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63671" y="1940188"/>
            <a:ext cx="2755900" cy="423857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410571" y="5809431"/>
            <a:ext cx="2636427" cy="400110"/>
          </a:xfrm>
          <a:prstGeom prst="rect">
            <a:avLst/>
          </a:prstGeom>
        </p:spPr>
        <p:txBody>
          <a:bodyPr wrap="none">
            <a:spAutoFit/>
          </a:bodyPr>
          <a:lstStyle/>
          <a:p>
            <a:r>
              <a:rPr lang="hu-HU" sz="2000" dirty="0"/>
              <a:t>Szent </a:t>
            </a:r>
            <a:r>
              <a:rPr lang="hu-HU" sz="2000" dirty="0" smtClean="0"/>
              <a:t>Ágoston, 354-430</a:t>
            </a:r>
            <a:endParaRPr lang="hu-HU" sz="2000" dirty="0"/>
          </a:p>
        </p:txBody>
      </p:sp>
    </p:spTree>
    <p:extLst>
      <p:ext uri="{BB962C8B-B14F-4D97-AF65-F5344CB8AC3E}">
        <p14:creationId xmlns:p14="http://schemas.microsoft.com/office/powerpoint/2010/main" val="32677410"/>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409575" y="146779"/>
            <a:ext cx="7886700" cy="708665"/>
          </a:xfrm>
        </p:spPr>
        <p:txBody>
          <a:bodyPr/>
          <a:lstStyle/>
          <a:p>
            <a:r>
              <a:rPr lang="hu-HU" dirty="0" smtClean="0"/>
              <a:t>Az újkor tudománya</a:t>
            </a:r>
            <a:endParaRPr lang="en-US" dirty="0"/>
          </a:p>
        </p:txBody>
      </p:sp>
      <p:graphicFrame>
        <p:nvGraphicFramePr>
          <p:cNvPr id="4" name="Diagram 3"/>
          <p:cNvGraphicFramePr/>
          <p:nvPr>
            <p:extLst>
              <p:ext uri="{D42A27DB-BD31-4B8C-83A1-F6EECF244321}">
                <p14:modId xmlns:p14="http://schemas.microsoft.com/office/powerpoint/2010/main" val="3931792104"/>
              </p:ext>
            </p:extLst>
          </p:nvPr>
        </p:nvGraphicFramePr>
        <p:xfrm>
          <a:off x="130614" y="1323975"/>
          <a:ext cx="6581775" cy="44037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églalap 4"/>
          <p:cNvSpPr/>
          <p:nvPr/>
        </p:nvSpPr>
        <p:spPr>
          <a:xfrm>
            <a:off x="409575" y="6196231"/>
            <a:ext cx="4770473" cy="369332"/>
          </a:xfrm>
          <a:prstGeom prst="rect">
            <a:avLst/>
          </a:prstGeom>
        </p:spPr>
        <p:txBody>
          <a:bodyPr wrap="none">
            <a:spAutoFit/>
          </a:bodyPr>
          <a:lstStyle/>
          <a:p>
            <a:r>
              <a:rPr lang="en-US" dirty="0"/>
              <a:t> Yuval </a:t>
            </a:r>
            <a:r>
              <a:rPr lang="en-US" dirty="0" err="1" smtClean="0"/>
              <a:t>Harar</a:t>
            </a:r>
            <a:r>
              <a:rPr lang="hu-HU" dirty="0" smtClean="0"/>
              <a:t>i</a:t>
            </a:r>
            <a:r>
              <a:rPr lang="en-US" dirty="0" smtClean="0"/>
              <a:t>, A </a:t>
            </a:r>
            <a:r>
              <a:rPr lang="en-US" dirty="0"/>
              <a:t>Brief History of </a:t>
            </a:r>
            <a:r>
              <a:rPr lang="en-US" dirty="0" smtClean="0"/>
              <a:t>Humankind</a:t>
            </a:r>
            <a:r>
              <a:rPr lang="hu-HU" dirty="0" smtClean="0"/>
              <a:t>, 2011</a:t>
            </a:r>
            <a:endParaRPr lang="en-US" dirty="0"/>
          </a:p>
        </p:txBody>
      </p:sp>
      <p:sp>
        <p:nvSpPr>
          <p:cNvPr id="8" name="Szövegdoboz 7"/>
          <p:cNvSpPr txBox="1"/>
          <p:nvPr/>
        </p:nvSpPr>
        <p:spPr>
          <a:xfrm rot="17950174">
            <a:off x="-495977" y="3042503"/>
            <a:ext cx="3995837" cy="369332"/>
          </a:xfrm>
          <a:prstGeom prst="rect">
            <a:avLst/>
          </a:prstGeom>
          <a:noFill/>
        </p:spPr>
        <p:txBody>
          <a:bodyPr wrap="none" rtlCol="0">
            <a:spAutoFit/>
          </a:bodyPr>
          <a:lstStyle/>
          <a:p>
            <a:r>
              <a:rPr lang="hu-HU" dirty="0" smtClean="0"/>
              <a:t>„A tudás hatalom” – Francis Bacon, 1620</a:t>
            </a:r>
            <a:endParaRPr lang="en-US" dirty="0"/>
          </a:p>
        </p:txBody>
      </p:sp>
      <p:sp>
        <p:nvSpPr>
          <p:cNvPr id="3" name="Rectangle 2"/>
          <p:cNvSpPr/>
          <p:nvPr/>
        </p:nvSpPr>
        <p:spPr>
          <a:xfrm>
            <a:off x="6126480" y="4292576"/>
            <a:ext cx="2792437" cy="1600438"/>
          </a:xfrm>
          <a:prstGeom prst="rect">
            <a:avLst/>
          </a:prstGeom>
        </p:spPr>
        <p:txBody>
          <a:bodyPr wrap="square">
            <a:spAutoFit/>
          </a:bodyPr>
          <a:lstStyle/>
          <a:p>
            <a:r>
              <a:rPr lang="hu-HU" sz="1400" i="1" dirty="0"/>
              <a:t>Megoldván a természet rejtelmeinek és a polgári bölcsességnek minden feladatát</a:t>
            </a:r>
            <a:r>
              <a:rPr lang="hu-HU" sz="1400" dirty="0"/>
              <a:t>, meghalt, beteljesedett rajta a természet törvénye: minden összetettnek fel kell bomlania</a:t>
            </a:r>
            <a:r>
              <a:rPr lang="hu-HU" sz="1400" dirty="0" smtClean="0"/>
              <a:t>.</a:t>
            </a:r>
          </a:p>
          <a:p>
            <a:r>
              <a:rPr lang="hu-HU" sz="1400" dirty="0" smtClean="0"/>
              <a:t>(sírfelirata)</a:t>
            </a:r>
            <a:endParaRPr lang="hu-HU" sz="1400" dirty="0"/>
          </a:p>
        </p:txBody>
      </p:sp>
      <p:pic>
        <p:nvPicPr>
          <p:cNvPr id="2050" name="Picture 2" descr="https://upload.wikimedia.org/wikipedia/commons/thumb/5/5c/Somer_Francis_Bacon.jpg/440px-Somer_Francis_Bacon.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222029" y="2244432"/>
            <a:ext cx="1593623" cy="19558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4171132"/>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wastewatchers.files.wordpress.com/2013/04/ivory-trad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6570" y="3647908"/>
            <a:ext cx="3869107" cy="291392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92508" y="2410920"/>
            <a:ext cx="4572000" cy="923330"/>
          </a:xfrm>
          <a:prstGeom prst="rect">
            <a:avLst/>
          </a:prstGeom>
        </p:spPr>
        <p:txBody>
          <a:bodyPr>
            <a:spAutoFit/>
          </a:bodyPr>
          <a:lstStyle/>
          <a:p>
            <a:r>
              <a:rPr lang="en-US" dirty="0" smtClean="0">
                <a:solidFill>
                  <a:srgbClr val="444444"/>
                </a:solidFill>
                <a:latin typeface="Open Sans"/>
              </a:rPr>
              <a:t>John </a:t>
            </a:r>
            <a:r>
              <a:rPr lang="en-US" dirty="0">
                <a:solidFill>
                  <a:srgbClr val="444444"/>
                </a:solidFill>
                <a:latin typeface="Open Sans"/>
              </a:rPr>
              <a:t>Wesley </a:t>
            </a:r>
            <a:r>
              <a:rPr lang="en-US" dirty="0" smtClean="0">
                <a:solidFill>
                  <a:srgbClr val="444444"/>
                </a:solidFill>
                <a:latin typeface="Open Sans"/>
              </a:rPr>
              <a:t>Hyatt</a:t>
            </a:r>
            <a:r>
              <a:rPr lang="hu-HU" dirty="0" smtClean="0">
                <a:solidFill>
                  <a:srgbClr val="444444"/>
                </a:solidFill>
                <a:latin typeface="Open Sans"/>
              </a:rPr>
              <a:t/>
            </a:r>
            <a:br>
              <a:rPr lang="hu-HU" dirty="0" smtClean="0">
                <a:solidFill>
                  <a:srgbClr val="444444"/>
                </a:solidFill>
                <a:latin typeface="Open Sans"/>
              </a:rPr>
            </a:br>
            <a:r>
              <a:rPr lang="en-US" dirty="0" smtClean="0">
                <a:solidFill>
                  <a:srgbClr val="444444"/>
                </a:solidFill>
                <a:latin typeface="Open Sans"/>
              </a:rPr>
              <a:t>“</a:t>
            </a:r>
            <a:r>
              <a:rPr lang="hu-HU" dirty="0" smtClean="0">
                <a:solidFill>
                  <a:srgbClr val="444444"/>
                </a:solidFill>
                <a:latin typeface="Open Sans"/>
              </a:rPr>
              <a:t>A műanyag atyja</a:t>
            </a:r>
            <a:r>
              <a:rPr lang="en-US" dirty="0" smtClean="0">
                <a:solidFill>
                  <a:srgbClr val="444444"/>
                </a:solidFill>
                <a:latin typeface="Open Sans"/>
              </a:rPr>
              <a:t>”, </a:t>
            </a:r>
            <a:endParaRPr lang="hu-HU" dirty="0" smtClean="0">
              <a:solidFill>
                <a:srgbClr val="444444"/>
              </a:solidFill>
              <a:latin typeface="Open Sans"/>
            </a:endParaRPr>
          </a:p>
          <a:p>
            <a:r>
              <a:rPr lang="hu-HU" dirty="0" smtClean="0">
                <a:solidFill>
                  <a:srgbClr val="444444"/>
                </a:solidFill>
                <a:latin typeface="Open Sans"/>
              </a:rPr>
              <a:t>10,000 USD díj - billiárd golyó (</a:t>
            </a:r>
            <a:r>
              <a:rPr lang="en-US" dirty="0" smtClean="0">
                <a:solidFill>
                  <a:srgbClr val="444444"/>
                </a:solidFill>
                <a:latin typeface="Open Sans"/>
              </a:rPr>
              <a:t>1869</a:t>
            </a:r>
            <a:r>
              <a:rPr lang="hu-HU" dirty="0" smtClean="0">
                <a:solidFill>
                  <a:srgbClr val="444444"/>
                </a:solidFill>
                <a:latin typeface="Open Sans"/>
              </a:rPr>
              <a:t>)</a:t>
            </a:r>
            <a:endParaRPr lang="hu-HU" dirty="0"/>
          </a:p>
        </p:txBody>
      </p:sp>
      <p:sp>
        <p:nvSpPr>
          <p:cNvPr id="5" name="Rectangle 4"/>
          <p:cNvSpPr/>
          <p:nvPr/>
        </p:nvSpPr>
        <p:spPr>
          <a:xfrm>
            <a:off x="4764508" y="2425616"/>
            <a:ext cx="4572000" cy="923330"/>
          </a:xfrm>
          <a:prstGeom prst="rect">
            <a:avLst/>
          </a:prstGeom>
        </p:spPr>
        <p:txBody>
          <a:bodyPr>
            <a:spAutoFit/>
          </a:bodyPr>
          <a:lstStyle/>
          <a:p>
            <a:r>
              <a:rPr lang="hu-HU" dirty="0" smtClean="0">
                <a:solidFill>
                  <a:srgbClr val="5E5E5E"/>
                </a:solidFill>
                <a:latin typeface="Spectral"/>
              </a:rPr>
              <a:t>Minden évben</a:t>
            </a:r>
            <a:r>
              <a:rPr lang="en-US" dirty="0" smtClean="0">
                <a:solidFill>
                  <a:srgbClr val="5E5E5E"/>
                </a:solidFill>
                <a:latin typeface="Spectral"/>
              </a:rPr>
              <a:t> </a:t>
            </a:r>
            <a:r>
              <a:rPr lang="en-US" dirty="0">
                <a:solidFill>
                  <a:srgbClr val="5E5E5E"/>
                </a:solidFill>
                <a:latin typeface="Spectral"/>
              </a:rPr>
              <a:t>8 </a:t>
            </a:r>
            <a:r>
              <a:rPr lang="hu-HU" dirty="0" smtClean="0">
                <a:solidFill>
                  <a:srgbClr val="5E5E5E"/>
                </a:solidFill>
                <a:latin typeface="Spectral"/>
              </a:rPr>
              <a:t>millió tonna műanyag hulladék kerül az óceánokba </a:t>
            </a:r>
          </a:p>
          <a:p>
            <a:r>
              <a:rPr lang="en-US" dirty="0" smtClean="0">
                <a:solidFill>
                  <a:srgbClr val="5E5E5E"/>
                </a:solidFill>
                <a:latin typeface="Spectral"/>
              </a:rPr>
              <a:t>2050 </a:t>
            </a:r>
            <a:r>
              <a:rPr lang="hu-HU" dirty="0" smtClean="0">
                <a:solidFill>
                  <a:srgbClr val="5E5E5E"/>
                </a:solidFill>
                <a:latin typeface="Spectral"/>
              </a:rPr>
              <a:t>–re több műanyag mint hal!!!</a:t>
            </a:r>
            <a:endParaRPr lang="hu-HU" dirty="0"/>
          </a:p>
        </p:txBody>
      </p:sp>
      <p:pic>
        <p:nvPicPr>
          <p:cNvPr id="1028" name="Picture 4" descr="https://therightwingofchickens.files.wordpress.com/2013/09/great-pacific-garbage-patch.jpg"/>
          <p:cNvPicPr>
            <a:picLocks noChangeAspect="1" noChangeArrowheads="1"/>
          </p:cNvPicPr>
          <p:nvPr/>
        </p:nvPicPr>
        <p:blipFill rotWithShape="1">
          <a:blip r:embed="rId4">
            <a:extLst>
              <a:ext uri="{28A0092B-C50C-407E-A947-70E740481C1C}">
                <a14:useLocalDpi xmlns:a14="http://schemas.microsoft.com/office/drawing/2010/main" val="0"/>
              </a:ext>
            </a:extLst>
          </a:blip>
          <a:srcRect r="12177"/>
          <a:stretch/>
        </p:blipFill>
        <p:spPr bwMode="auto">
          <a:xfrm>
            <a:off x="4924927" y="3611249"/>
            <a:ext cx="3866147" cy="292748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s://upload.wikimedia.org/wikipedia/commons/4/44/John_Wesley_Hyatt%2C_Jr.jpg?156956689346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2508" y="148463"/>
            <a:ext cx="1905000" cy="2200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8332863"/>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7"/>
          <p:cNvGraphicFramePr>
            <a:graphicFrameLocks/>
          </p:cNvGraphicFramePr>
          <p:nvPr>
            <p:extLst>
              <p:ext uri="{D42A27DB-BD31-4B8C-83A1-F6EECF244321}">
                <p14:modId xmlns:p14="http://schemas.microsoft.com/office/powerpoint/2010/main" val="1009657162"/>
              </p:ext>
            </p:extLst>
          </p:nvPr>
        </p:nvGraphicFramePr>
        <p:xfrm>
          <a:off x="190500" y="428625"/>
          <a:ext cx="8953500" cy="6429375"/>
        </p:xfrm>
        <a:graphic>
          <a:graphicData uri="http://schemas.openxmlformats.org/drawingml/2006/chart">
            <c:chart xmlns:c="http://schemas.openxmlformats.org/drawingml/2006/chart" xmlns:r="http://schemas.openxmlformats.org/officeDocument/2006/relationships" r:id="rId2"/>
          </a:graphicData>
        </a:graphic>
      </p:graphicFrame>
      <p:sp>
        <p:nvSpPr>
          <p:cNvPr id="6" name="Ellipszis buborék 5"/>
          <p:cNvSpPr/>
          <p:nvPr/>
        </p:nvSpPr>
        <p:spPr>
          <a:xfrm>
            <a:off x="4191000" y="3810000"/>
            <a:ext cx="1556666" cy="497298"/>
          </a:xfrm>
          <a:prstGeom prst="wedgeEllipseCallout">
            <a:avLst>
              <a:gd name="adj1" fmla="val 103746"/>
              <a:gd name="adj2" fmla="val 15119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200" dirty="0" smtClean="0"/>
              <a:t>Magyarország</a:t>
            </a:r>
            <a:endParaRPr lang="en-US" sz="1200" dirty="0"/>
          </a:p>
        </p:txBody>
      </p:sp>
      <p:sp>
        <p:nvSpPr>
          <p:cNvPr id="4" name="Cím 1"/>
          <p:cNvSpPr>
            <a:spLocks noGrp="1"/>
          </p:cNvSpPr>
          <p:nvPr>
            <p:ph type="title"/>
          </p:nvPr>
        </p:nvSpPr>
        <p:spPr>
          <a:xfrm>
            <a:off x="285750" y="594798"/>
            <a:ext cx="7886700" cy="708665"/>
          </a:xfrm>
        </p:spPr>
        <p:txBody>
          <a:bodyPr>
            <a:noAutofit/>
          </a:bodyPr>
          <a:lstStyle/>
          <a:p>
            <a:r>
              <a:rPr lang="hu-HU" sz="3200" dirty="0" smtClean="0"/>
              <a:t>Nem mindent tudunk, </a:t>
            </a:r>
            <a:br>
              <a:rPr lang="hu-HU" sz="3200" dirty="0" smtClean="0"/>
            </a:br>
            <a:r>
              <a:rPr lang="hu-HU" sz="3200" dirty="0" smtClean="0"/>
              <a:t>de mindent megoldunk … </a:t>
            </a:r>
            <a:br>
              <a:rPr lang="hu-HU" sz="3200" dirty="0" smtClean="0"/>
            </a:br>
            <a:r>
              <a:rPr lang="hu-HU" sz="2000" dirty="0" smtClean="0"/>
              <a:t>vagy mégsem?</a:t>
            </a:r>
            <a:endParaRPr lang="en-US" sz="2000" dirty="0"/>
          </a:p>
        </p:txBody>
      </p:sp>
      <p:sp>
        <p:nvSpPr>
          <p:cNvPr id="2" name="Szövegdoboz 1"/>
          <p:cNvSpPr txBox="1"/>
          <p:nvPr/>
        </p:nvSpPr>
        <p:spPr>
          <a:xfrm>
            <a:off x="352425" y="2400300"/>
            <a:ext cx="4469365" cy="954107"/>
          </a:xfrm>
          <a:prstGeom prst="rect">
            <a:avLst/>
          </a:prstGeom>
        </p:spPr>
        <p:style>
          <a:lnRef idx="3">
            <a:schemeClr val="lt1"/>
          </a:lnRef>
          <a:fillRef idx="1">
            <a:schemeClr val="accent2"/>
          </a:fillRef>
          <a:effectRef idx="1">
            <a:schemeClr val="accent2"/>
          </a:effectRef>
          <a:fontRef idx="minor">
            <a:schemeClr val="lt1"/>
          </a:fontRef>
        </p:style>
        <p:txBody>
          <a:bodyPr wrap="none" rtlCol="0">
            <a:spAutoFit/>
          </a:bodyPr>
          <a:lstStyle/>
          <a:p>
            <a:r>
              <a:rPr lang="hu-HU" sz="2800" dirty="0" smtClean="0"/>
              <a:t>A </a:t>
            </a:r>
            <a:r>
              <a:rPr lang="hu-HU" sz="2800" i="1" dirty="0" smtClean="0"/>
              <a:t>mi a fontos</a:t>
            </a:r>
            <a:r>
              <a:rPr lang="hu-HU" sz="2800" dirty="0" smtClean="0"/>
              <a:t> és </a:t>
            </a:r>
            <a:r>
              <a:rPr lang="hu-HU" sz="2800" i="1" dirty="0" smtClean="0"/>
              <a:t>mi a jó</a:t>
            </a:r>
            <a:r>
              <a:rPr lang="hu-HU" sz="2800" dirty="0" smtClean="0"/>
              <a:t>, </a:t>
            </a:r>
            <a:br>
              <a:rPr lang="hu-HU" sz="2800" dirty="0" smtClean="0"/>
            </a:br>
            <a:r>
              <a:rPr lang="hu-HU" sz="2800" dirty="0" smtClean="0"/>
              <a:t>nem tudományos kérdések</a:t>
            </a:r>
            <a:r>
              <a:rPr lang="hu-HU" sz="2800" dirty="0" smtClean="0"/>
              <a:t>!?</a:t>
            </a:r>
            <a:endParaRPr lang="en-US" sz="2800" dirty="0"/>
          </a:p>
        </p:txBody>
      </p:sp>
    </p:spTree>
    <p:extLst>
      <p:ext uri="{BB962C8B-B14F-4D97-AF65-F5344CB8AC3E}">
        <p14:creationId xmlns:p14="http://schemas.microsoft.com/office/powerpoint/2010/main" val="2323054905"/>
      </p:ext>
    </p:extLst>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8822" y="299815"/>
            <a:ext cx="7886700" cy="708665"/>
          </a:xfrm>
        </p:spPr>
        <p:txBody>
          <a:bodyPr/>
          <a:lstStyle/>
          <a:p>
            <a:r>
              <a:rPr lang="hu-HU" dirty="0" smtClean="0"/>
              <a:t>A fejlődés csapdája …</a:t>
            </a:r>
            <a:endParaRPr lang="hu-HU" dirty="0"/>
          </a:p>
        </p:txBody>
      </p:sp>
      <p:graphicFrame>
        <p:nvGraphicFramePr>
          <p:cNvPr id="6" name="Diagram 5"/>
          <p:cNvGraphicFramePr/>
          <p:nvPr>
            <p:extLst>
              <p:ext uri="{D42A27DB-BD31-4B8C-83A1-F6EECF244321}">
                <p14:modId xmlns:p14="http://schemas.microsoft.com/office/powerpoint/2010/main" val="2814444552"/>
              </p:ext>
            </p:extLst>
          </p:nvPr>
        </p:nvGraphicFramePr>
        <p:xfrm>
          <a:off x="-965982" y="1153551"/>
          <a:ext cx="9673883" cy="55426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96893451"/>
      </p:ext>
    </p:extLst>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795055736"/>
              </p:ext>
            </p:extLst>
          </p:nvPr>
        </p:nvGraphicFramePr>
        <p:xfrm>
          <a:off x="285750" y="438150"/>
          <a:ext cx="8667750" cy="5994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églalap 8"/>
          <p:cNvSpPr/>
          <p:nvPr/>
        </p:nvSpPr>
        <p:spPr>
          <a:xfrm>
            <a:off x="170802" y="6432550"/>
            <a:ext cx="9125598" cy="646331"/>
          </a:xfrm>
          <a:prstGeom prst="rect">
            <a:avLst/>
          </a:prstGeom>
        </p:spPr>
        <p:txBody>
          <a:bodyPr wrap="square">
            <a:spAutoFit/>
          </a:bodyPr>
          <a:lstStyle/>
          <a:p>
            <a:r>
              <a:rPr lang="en-US" dirty="0"/>
              <a:t>Michael Gibbons, </a:t>
            </a:r>
            <a:r>
              <a:rPr lang="en-US" dirty="0" smtClean="0"/>
              <a:t>SCIENCE'S </a:t>
            </a:r>
            <a:r>
              <a:rPr lang="en-US" dirty="0"/>
              <a:t>NEW SOCIAL CONTRACT WITH </a:t>
            </a:r>
            <a:r>
              <a:rPr lang="en-US" dirty="0" smtClean="0"/>
              <a:t>SOCIETY</a:t>
            </a:r>
            <a:r>
              <a:rPr lang="hu-HU" dirty="0" smtClean="0"/>
              <a:t>, </a:t>
            </a:r>
            <a:r>
              <a:rPr lang="en-US" dirty="0" smtClean="0"/>
              <a:t>Nature </a:t>
            </a:r>
            <a:r>
              <a:rPr lang="en-US" dirty="0"/>
              <a:t>402, C81 (1999)</a:t>
            </a:r>
          </a:p>
          <a:p>
            <a:endParaRPr lang="en-US" dirty="0"/>
          </a:p>
        </p:txBody>
      </p:sp>
      <p:sp>
        <p:nvSpPr>
          <p:cNvPr id="4" name="Cím 1"/>
          <p:cNvSpPr>
            <a:spLocks noGrp="1"/>
          </p:cNvSpPr>
          <p:nvPr>
            <p:ph type="title"/>
          </p:nvPr>
        </p:nvSpPr>
        <p:spPr>
          <a:xfrm>
            <a:off x="285750" y="276746"/>
            <a:ext cx="7886700" cy="708665"/>
          </a:xfrm>
        </p:spPr>
        <p:txBody>
          <a:bodyPr>
            <a:noAutofit/>
          </a:bodyPr>
          <a:lstStyle/>
          <a:p>
            <a:r>
              <a:rPr lang="hu-HU" sz="3200" dirty="0" smtClean="0"/>
              <a:t>A tudomány új társadalmi szerződése </a:t>
            </a:r>
            <a:endParaRPr lang="en-US" sz="2000" dirty="0"/>
          </a:p>
        </p:txBody>
      </p:sp>
    </p:spTree>
    <p:extLst>
      <p:ext uri="{BB962C8B-B14F-4D97-AF65-F5344CB8AC3E}">
        <p14:creationId xmlns:p14="http://schemas.microsoft.com/office/powerpoint/2010/main" val="2520882832"/>
      </p:ext>
    </p:extLst>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7634" y="411330"/>
            <a:ext cx="8529418" cy="708665"/>
          </a:xfrm>
        </p:spPr>
        <p:txBody>
          <a:bodyPr>
            <a:normAutofit fontScale="90000"/>
          </a:bodyPr>
          <a:lstStyle/>
          <a:p>
            <a:r>
              <a:rPr lang="hu-HU" dirty="0" smtClean="0"/>
              <a:t>Az új kérdés, amit még nem merünk feltenni: Hogyan készüljünk fel az összeomlásra? </a:t>
            </a:r>
            <a:endParaRPr lang="hu-HU" dirty="0"/>
          </a:p>
        </p:txBody>
      </p:sp>
      <p:pic>
        <p:nvPicPr>
          <p:cNvPr id="4" name="Picture 3"/>
          <p:cNvPicPr>
            <a:picLocks noChangeAspect="1"/>
          </p:cNvPicPr>
          <p:nvPr/>
        </p:nvPicPr>
        <p:blipFill>
          <a:blip r:embed="rId3"/>
          <a:stretch>
            <a:fillRect/>
          </a:stretch>
        </p:blipFill>
        <p:spPr>
          <a:xfrm>
            <a:off x="3114758" y="1629925"/>
            <a:ext cx="2914483" cy="5040000"/>
          </a:xfrm>
          <a:prstGeom prst="rect">
            <a:avLst/>
          </a:prstGeom>
        </p:spPr>
      </p:pic>
      <p:pic>
        <p:nvPicPr>
          <p:cNvPr id="5" name="Picture 4"/>
          <p:cNvPicPr>
            <a:picLocks noChangeAspect="1"/>
          </p:cNvPicPr>
          <p:nvPr/>
        </p:nvPicPr>
        <p:blipFill>
          <a:blip r:embed="rId4"/>
          <a:stretch>
            <a:fillRect/>
          </a:stretch>
        </p:blipFill>
        <p:spPr>
          <a:xfrm>
            <a:off x="15514" y="1629925"/>
            <a:ext cx="3175330" cy="5040000"/>
          </a:xfrm>
          <a:prstGeom prst="rect">
            <a:avLst/>
          </a:prstGeom>
        </p:spPr>
      </p:pic>
      <p:pic>
        <p:nvPicPr>
          <p:cNvPr id="6" name="Picture 5"/>
          <p:cNvPicPr>
            <a:picLocks noChangeAspect="1"/>
          </p:cNvPicPr>
          <p:nvPr/>
        </p:nvPicPr>
        <p:blipFill>
          <a:blip r:embed="rId5"/>
          <a:stretch>
            <a:fillRect/>
          </a:stretch>
        </p:blipFill>
        <p:spPr>
          <a:xfrm>
            <a:off x="6067601" y="1629925"/>
            <a:ext cx="3076399" cy="5040000"/>
          </a:xfrm>
          <a:prstGeom prst="rect">
            <a:avLst/>
          </a:prstGeom>
        </p:spPr>
      </p:pic>
    </p:spTree>
    <p:extLst>
      <p:ext uri="{BB962C8B-B14F-4D97-AF65-F5344CB8AC3E}">
        <p14:creationId xmlns:p14="http://schemas.microsoft.com/office/powerpoint/2010/main" val="2252166354"/>
      </p:ext>
    </p:extLst>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Kép 6"/>
          <p:cNvPicPr>
            <a:picLocks noChangeAspect="1"/>
          </p:cNvPicPr>
          <p:nvPr/>
        </p:nvPicPr>
        <p:blipFill rotWithShape="1">
          <a:blip r:embed="rId2"/>
          <a:srcRect t="53832"/>
          <a:stretch/>
        </p:blipFill>
        <p:spPr>
          <a:xfrm>
            <a:off x="189055" y="2047430"/>
            <a:ext cx="3413020" cy="1574172"/>
          </a:xfrm>
          <a:prstGeom prst="rect">
            <a:avLst/>
          </a:prstGeom>
        </p:spPr>
      </p:pic>
      <p:sp>
        <p:nvSpPr>
          <p:cNvPr id="2" name="Cím 1"/>
          <p:cNvSpPr>
            <a:spLocks noGrp="1"/>
          </p:cNvSpPr>
          <p:nvPr>
            <p:ph type="title"/>
          </p:nvPr>
        </p:nvSpPr>
        <p:spPr>
          <a:xfrm>
            <a:off x="266700" y="399276"/>
            <a:ext cx="7886700" cy="708665"/>
          </a:xfrm>
        </p:spPr>
        <p:txBody>
          <a:bodyPr>
            <a:normAutofit fontScale="90000"/>
          </a:bodyPr>
          <a:lstStyle/>
          <a:p>
            <a:r>
              <a:rPr lang="hu-HU" dirty="0" smtClean="0"/>
              <a:t>A tudomány szerepe </a:t>
            </a:r>
            <a:br>
              <a:rPr lang="hu-HU" dirty="0" smtClean="0"/>
            </a:br>
            <a:r>
              <a:rPr lang="hu-HU" dirty="0" smtClean="0"/>
              <a:t>a fenntarthatóság biztosításában</a:t>
            </a:r>
            <a:endParaRPr lang="en-US" dirty="0"/>
          </a:p>
        </p:txBody>
      </p:sp>
      <p:pic>
        <p:nvPicPr>
          <p:cNvPr id="4" name="Kép 3"/>
          <p:cNvPicPr>
            <a:picLocks noChangeAspect="1"/>
          </p:cNvPicPr>
          <p:nvPr/>
        </p:nvPicPr>
        <p:blipFill rotWithShape="1">
          <a:blip r:embed="rId3"/>
          <a:srcRect l="35449" t="39561" r="4579" b="21853"/>
          <a:stretch/>
        </p:blipFill>
        <p:spPr>
          <a:xfrm>
            <a:off x="3225563" y="2520825"/>
            <a:ext cx="5674860" cy="3963099"/>
          </a:xfrm>
          <a:prstGeom prst="rect">
            <a:avLst/>
          </a:prstGeom>
        </p:spPr>
      </p:pic>
      <p:pic>
        <p:nvPicPr>
          <p:cNvPr id="5" name="Kép 4"/>
          <p:cNvPicPr>
            <a:picLocks noChangeAspect="1"/>
          </p:cNvPicPr>
          <p:nvPr/>
        </p:nvPicPr>
        <p:blipFill rotWithShape="1">
          <a:blip r:embed="rId4">
            <a:clrChange>
              <a:clrFrom>
                <a:srgbClr val="FFFFFF"/>
              </a:clrFrom>
              <a:clrTo>
                <a:srgbClr val="FFFFFF">
                  <a:alpha val="0"/>
                </a:srgbClr>
              </a:clrTo>
            </a:clrChange>
          </a:blip>
          <a:srcRect l="35093" t="42913" r="4639" b="22870"/>
          <a:stretch/>
        </p:blipFill>
        <p:spPr>
          <a:xfrm>
            <a:off x="4116107" y="2606463"/>
            <a:ext cx="4195276" cy="2585369"/>
          </a:xfrm>
          <a:prstGeom prst="rect">
            <a:avLst/>
          </a:prstGeom>
        </p:spPr>
      </p:pic>
      <p:sp>
        <p:nvSpPr>
          <p:cNvPr id="6" name="Téglalap 5"/>
          <p:cNvSpPr/>
          <p:nvPr/>
        </p:nvSpPr>
        <p:spPr>
          <a:xfrm>
            <a:off x="343116" y="3633667"/>
            <a:ext cx="2925585" cy="2862322"/>
          </a:xfrm>
          <a:prstGeom prst="rect">
            <a:avLst/>
          </a:prstGeom>
        </p:spPr>
        <p:txBody>
          <a:bodyPr wrap="square">
            <a:spAutoFit/>
          </a:bodyPr>
          <a:lstStyle/>
          <a:p>
            <a:pPr algn="just"/>
            <a:r>
              <a:rPr lang="en-US" sz="2000" dirty="0"/>
              <a:t>If we are truly concerned to develop an ecology capable of remedying the damage we have done, </a:t>
            </a:r>
            <a:r>
              <a:rPr lang="hu-HU" sz="2000" dirty="0" smtClean="0"/>
              <a:t/>
            </a:r>
            <a:br>
              <a:rPr lang="hu-HU" sz="2000" dirty="0" smtClean="0"/>
            </a:br>
            <a:r>
              <a:rPr lang="en-US" sz="2000" b="1" dirty="0" smtClean="0">
                <a:solidFill>
                  <a:srgbClr val="0070C0"/>
                </a:solidFill>
              </a:rPr>
              <a:t>no </a:t>
            </a:r>
            <a:r>
              <a:rPr lang="en-US" sz="2000" b="1" dirty="0">
                <a:solidFill>
                  <a:srgbClr val="0070C0"/>
                </a:solidFill>
              </a:rPr>
              <a:t>branch of the sciences and no form of wisdom can be left out</a:t>
            </a:r>
            <a:r>
              <a:rPr lang="en-US" sz="2000" dirty="0"/>
              <a:t>, and </a:t>
            </a:r>
            <a:r>
              <a:rPr lang="en-US" sz="2000" i="1" dirty="0"/>
              <a:t>that includes religion </a:t>
            </a:r>
            <a:r>
              <a:rPr lang="en-US" sz="2000" dirty="0"/>
              <a:t>and the language particular to it.</a:t>
            </a:r>
          </a:p>
        </p:txBody>
      </p:sp>
    </p:spTree>
    <p:extLst>
      <p:ext uri="{BB962C8B-B14F-4D97-AF65-F5344CB8AC3E}">
        <p14:creationId xmlns:p14="http://schemas.microsoft.com/office/powerpoint/2010/main" val="4101288695"/>
      </p:ext>
    </p:extLst>
  </p:cSld>
  <p:clrMapOvr>
    <a:masterClrMapping/>
  </p:clrMapOvr>
  <p:transition spd="slow">
    <p:push dir="u"/>
  </p:transition>
  <p:timing>
    <p:tnLst>
      <p:par>
        <p:cTn id="1" dur="indefinite" restart="never" nodeType="tmRoot"/>
      </p:par>
    </p:tnLst>
  </p:timing>
</p:sld>
</file>

<file path=ppt/theme/theme1.xml><?xml version="1.0" encoding="utf-8"?>
<a:theme xmlns:a="http://schemas.openxmlformats.org/drawingml/2006/main" name="Office-téma">
  <a:themeElements>
    <a:clrScheme name="Office-tém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téma">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é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é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7303</TotalTime>
  <Words>703</Words>
  <Application>Microsoft Office PowerPoint</Application>
  <PresentationFormat>On-screen Show (4:3)</PresentationFormat>
  <Paragraphs>151</Paragraphs>
  <Slides>14</Slides>
  <Notes>6</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14</vt:i4>
      </vt:variant>
    </vt:vector>
  </HeadingPairs>
  <TitlesOfParts>
    <vt:vector size="24" baseType="lpstr">
      <vt:lpstr>AdvPTimes</vt:lpstr>
      <vt:lpstr>Arial</vt:lpstr>
      <vt:lpstr>Calibri</vt:lpstr>
      <vt:lpstr>Calibri Light</vt:lpstr>
      <vt:lpstr>Helvetica Neue</vt:lpstr>
      <vt:lpstr>Open Sans</vt:lpstr>
      <vt:lpstr>Spectral</vt:lpstr>
      <vt:lpstr>Times New Roman</vt:lpstr>
      <vt:lpstr>UniversLT-CondensedBold</vt:lpstr>
      <vt:lpstr>Office-téma</vt:lpstr>
      <vt:lpstr>A tudomány fenntarthatóságból fakadó felelőssége  </vt:lpstr>
      <vt:lpstr>PowerPoint Presentation</vt:lpstr>
      <vt:lpstr>Az újkor tudománya</vt:lpstr>
      <vt:lpstr>PowerPoint Presentation</vt:lpstr>
      <vt:lpstr>Nem mindent tudunk,  de mindent megoldunk …  vagy mégsem?</vt:lpstr>
      <vt:lpstr>A fejlődés csapdája …</vt:lpstr>
      <vt:lpstr>A tudomány új társadalmi szerződése </vt:lpstr>
      <vt:lpstr>Az új kérdés, amit még nem merünk feltenni: Hogyan készüljünk fel az összeomlásra? </vt:lpstr>
      <vt:lpstr>A tudomány szerepe  a fenntarthatóság biztosításában</vt:lpstr>
      <vt:lpstr>Tudomány 2.0</vt:lpstr>
      <vt:lpstr>Fenntarthatóság tudománya</vt:lpstr>
      <vt:lpstr>„Egyedül az emberek  a természet urai és birtokosai”</vt:lpstr>
      <vt:lpstr>Összefoglalás</vt:lpstr>
      <vt:lpstr>Köszönöm  …</vt:lpstr>
    </vt:vector>
  </TitlesOfParts>
  <Company>Pannon Egyetem</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bemutató</dc:title>
  <dc:creator>Abonyi János</dc:creator>
  <cp:lastModifiedBy>János Abonyi</cp:lastModifiedBy>
  <cp:revision>400</cp:revision>
  <dcterms:created xsi:type="dcterms:W3CDTF">2015-10-23T07:21:33Z</dcterms:created>
  <dcterms:modified xsi:type="dcterms:W3CDTF">2019-09-27T10:10:49Z</dcterms:modified>
</cp:coreProperties>
</file>