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71" r:id="rId4"/>
    <p:sldId id="261" r:id="rId5"/>
    <p:sldId id="264" r:id="rId6"/>
    <p:sldId id="277" r:id="rId7"/>
    <p:sldId id="278" r:id="rId8"/>
    <p:sldId id="273" r:id="rId9"/>
    <p:sldId id="274" r:id="rId10"/>
    <p:sldId id="267" r:id="rId11"/>
    <p:sldId id="268" r:id="rId12"/>
    <p:sldId id="275" r:id="rId13"/>
    <p:sldId id="276" r:id="rId14"/>
    <p:sldId id="269" r:id="rId15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911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1" d="100"/>
          <a:sy n="71" d="100"/>
        </p:scale>
        <p:origin x="417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8FF4568-1D96-4191-A74D-EA5C2262C672}" type="datetime1">
              <a:rPr lang="hu-HU" smtClean="0"/>
              <a:t>2019. 09. 27.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4E50CC-F33A-4EF4-9F12-93EC4A21A0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EDD413D-7C8F-4737-87C6-CF24A54ECBD4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 smtClean="0"/>
              <a:t>Mintaszöveg szerkesztése</a:t>
            </a:r>
          </a:p>
          <a:p>
            <a:pPr lvl="1" rtl="0"/>
            <a:r>
              <a:rPr lang="hu-HU" noProof="0" dirty="0" smtClean="0"/>
              <a:t>Második szint</a:t>
            </a:r>
          </a:p>
          <a:p>
            <a:pPr lvl="2" rtl="0"/>
            <a:r>
              <a:rPr lang="hu-HU" noProof="0" dirty="0" smtClean="0"/>
              <a:t>Harmadik szint</a:t>
            </a:r>
          </a:p>
          <a:p>
            <a:pPr lvl="3" rtl="0"/>
            <a:r>
              <a:rPr lang="hu-HU" noProof="0" dirty="0" smtClean="0"/>
              <a:t>Negyedik szint</a:t>
            </a:r>
          </a:p>
          <a:p>
            <a:pPr lvl="4" rtl="0"/>
            <a:r>
              <a:rPr lang="hu-HU" noProof="0" dirty="0" smtClean="0"/>
              <a:t>Ötödik szint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2674CE4-FBD8-4481-AEFB-CA53E599A745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674CE4-FBD8-4481-AEFB-CA53E599A745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hu-HU" smtClean="0"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285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hu-HU" smtClean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40187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hu-HU" smtClean="0"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7695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hu-HU" dirty="0" smtClean="0"/>
              <a:t>A közönség haszna a bemutatóból: a felnőtt tanulókat jobban érdekli a téma, ha tudják, hogy miért vagy miben hasznos nekik.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hu-HU" dirty="0" smtClean="0"/>
              <a:t>Az előadó szakértelmének szintje a tárgyban: röviden jelezze, hogy milyen múltra tekinthet vissza ebben a témában, vagy magyarázza el, hogy miért érdemes a résztvevőknek odafigyelniük Önre.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u-HU" b="1" dirty="0" smtClean="0"/>
              <a:t>Példák a célkitűzésekre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hu-HU" dirty="0" smtClean="0"/>
              <a:t>A tanóra végére tudni fogja a következőket: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hu-HU" dirty="0" smtClean="0"/>
              <a:t>Fájlokat menteni a csapat webkiszolgálójára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hu-HU" dirty="0" smtClean="0"/>
              <a:t>Fájlokat áthelyezni a csapat webkiszolgálóján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hu-HU" dirty="0" smtClean="0"/>
              <a:t>Fájlokat megosztani a csapat webkiszolgálóján</a:t>
            </a:r>
          </a:p>
          <a:p>
            <a:pPr rtl="0"/>
            <a:endParaRPr lang="hu-HU" dirty="0" smtClean="0"/>
          </a:p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F2FD335-6D8E-486A-8F5F-DFC7325903FF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68438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691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hu-HU" smtClean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54234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hu-HU" smtClean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34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hu-HU" smtClean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05436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hu-HU" smtClean="0"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9922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2674CE4-FBD8-4481-AEFB-CA53E599A745}" type="slidenum">
              <a:rPr lang="hu-HU" smtClean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68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3" name="Téglalap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4" name="Téglalap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5" name="Téglalap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6" name="Téglalap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7" name="Téglalap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 useBgFill="1">
        <p:nvSpPr>
          <p:cNvPr id="30" name="Lekerekített téglalap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 useBgFill="1">
        <p:nvSpPr>
          <p:cNvPr id="31" name="Lekerekített téglalap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7" name="Téglalap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10" name="Téglalap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11" name="Téglalap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609600" y="2389009"/>
            <a:ext cx="11277600" cy="1470025"/>
          </a:xfrm>
        </p:spPr>
        <p:txBody>
          <a:bodyPr rtlCol="0"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 rtlCol="0"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hu-HU" noProof="0" smtClean="0"/>
              <a:t>Alcím mintájának szerkesztése</a:t>
            </a:r>
            <a:endParaRPr lang="hu-HU" noProof="0" dirty="0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7265116" y="4205288"/>
            <a:ext cx="172720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>
          <a:xfrm>
            <a:off x="9043832" y="4206240"/>
            <a:ext cx="1280160" cy="457200"/>
          </a:xfrm>
        </p:spPr>
        <p:txBody>
          <a:bodyPr rtlCol="0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7548B0D2-64FA-451B-9555-0738C31EEC49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 rtlCol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7FA5C1-63F3-4AAE-8B9C-CCA66CF7E99E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1143000"/>
            <a:ext cx="2540000" cy="54483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hu-HU" noProof="0" dirty="0" smtClean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143000"/>
            <a:ext cx="8331200" cy="5448300"/>
          </a:xfrm>
        </p:spPr>
        <p:txBody>
          <a:bodyPr vert="eaVert" rtlCol="0"/>
          <a:lstStyle>
            <a:lvl5pPr>
              <a:defRPr/>
            </a:lvl5pPr>
          </a:lstStyle>
          <a:p>
            <a:pPr lvl="0" rtl="0" eaLnBrk="1" latinLnBrk="0" hangingPunct="1"/>
            <a:r>
              <a:rPr lang="hu-HU" noProof="0" dirty="0" smtClean="0"/>
              <a:t>Mintaszöveg szerkesztése</a:t>
            </a:r>
          </a:p>
          <a:p>
            <a:pPr lvl="1" rtl="0" eaLnBrk="1" latinLnBrk="0" hangingPunct="1"/>
            <a:r>
              <a:rPr lang="hu-HU" noProof="0" dirty="0" smtClean="0"/>
              <a:t>Második szint</a:t>
            </a:r>
          </a:p>
          <a:p>
            <a:pPr lvl="2" rtl="0" eaLnBrk="1" latinLnBrk="0" hangingPunct="1"/>
            <a:r>
              <a:rPr lang="hu-HU" noProof="0" dirty="0" smtClean="0"/>
              <a:t>Harmadik szint</a:t>
            </a:r>
          </a:p>
          <a:p>
            <a:pPr lvl="3" rtl="0" eaLnBrk="1" latinLnBrk="0" hangingPunct="1"/>
            <a:r>
              <a:rPr lang="hu-HU" noProof="0" dirty="0" smtClean="0"/>
              <a:t>Negyedik szint</a:t>
            </a:r>
          </a:p>
          <a:p>
            <a:pPr lvl="4" rtl="0" eaLnBrk="1" latinLnBrk="0" hangingPunct="1"/>
            <a:r>
              <a:rPr lang="hu-HU" noProof="0" dirty="0" smtClean="0"/>
              <a:t>Ötödik szint</a:t>
            </a:r>
            <a:endParaRPr kumimoji="0"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75A676-1995-4B79-98DE-BD91B1E7AC99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4E6BEC-038F-4A7A-A937-FCDA43C4D9E9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1968322"/>
            <a:ext cx="10363200" cy="1362075"/>
          </a:xfrm>
        </p:spPr>
        <p:txBody>
          <a:bodyPr rtlCol="0"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kumimoji="0"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rtlCol="0"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0362BB-59E5-4316-9CD6-31BBB04A4B45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 rtlCol="0"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A2C380-855D-475C-AEF0-719F0C1ECC84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rtlCol="0" anchor="ctr"/>
          <a:lstStyle>
            <a:lvl1pPr>
              <a:defRPr sz="4000" b="0" i="0" cap="none" baseline="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28" name="Élőláb hely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26" name="Dátum hely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E5A799-9E31-44A6-8196-50C518C78413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rtlCol="0"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 rtlCol="0"/>
          <a:lstStyle/>
          <a:p>
            <a:pPr rtl="0"/>
            <a:fld id="{1DDCDBA7-C5A1-4170-8896-0FE91A3260AE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59F7EE-ED68-4901-97D2-E0A5D1366A68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7137995" y="1101970"/>
            <a:ext cx="4511040" cy="877824"/>
          </a:xfrm>
        </p:spPr>
        <p:txBody>
          <a:bodyPr rtlCol="0" anchor="b"/>
          <a:lstStyle>
            <a:lvl1pPr algn="l">
              <a:buNone/>
              <a:defRPr sz="1800" b="1"/>
            </a:lvl1pPr>
          </a:lstStyle>
          <a:p>
            <a:pPr rtl="0"/>
            <a:r>
              <a:rPr lang="hu-HU" noProof="0" dirty="0" smtClean="0"/>
              <a:t>Mintacím szerkesztése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  <a:p>
            <a:pPr lvl="1" rtl="0" eaLnBrk="1" latinLnBrk="0" hangingPunct="1"/>
            <a:r>
              <a:rPr lang="hu-HU" noProof="0" smtClean="0"/>
              <a:t>Második szint</a:t>
            </a:r>
          </a:p>
          <a:p>
            <a:pPr lvl="2" rtl="0" eaLnBrk="1" latinLnBrk="0" hangingPunct="1"/>
            <a:r>
              <a:rPr lang="hu-HU" noProof="0" smtClean="0"/>
              <a:t>Harmadik szint</a:t>
            </a:r>
          </a:p>
          <a:p>
            <a:pPr lvl="3" rtl="0" eaLnBrk="1" latinLnBrk="0" hangingPunct="1"/>
            <a:r>
              <a:rPr lang="hu-HU" noProof="0" smtClean="0"/>
              <a:t>Negyedik szint</a:t>
            </a:r>
          </a:p>
          <a:p>
            <a:pPr lvl="4" rtl="0" eaLnBrk="1" latinLnBrk="0" hangingPunct="1"/>
            <a:r>
              <a:rPr lang="hu-HU" noProof="0" smtClean="0"/>
              <a:t>Ötödik szint</a:t>
            </a:r>
            <a:endParaRPr kumimoji="0"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 rtlCol="0"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2ADBB6-1EDD-4FD6-8CB8-2E1A2F4A0558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rtlCol="0" anchor="t"/>
          <a:lstStyle>
            <a:lvl1pPr algn="ctr">
              <a:buNone/>
              <a:defRPr sz="2000" b="1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hu-HU" noProof="0" dirty="0" smtClean="0"/>
              <a:t>Kép beszúrásához kattintson az ikonra</a:t>
            </a:r>
            <a:endParaRPr kumimoji="0"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rtl="0" eaLnBrk="1" latinLnBrk="0" hangingPunct="1"/>
            <a:r>
              <a:rPr lang="hu-HU" noProof="0" smtClean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64589F-BDDD-41F0-9689-B2350AD98296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9" name="Téglalap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0" name="Téglalap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1" name="Téglalap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2" name="Téglalap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 useBgFill="1">
        <p:nvSpPr>
          <p:cNvPr id="33" name="Lekerekített téglalap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 useBgFill="1">
        <p:nvSpPr>
          <p:cNvPr id="34" name="Lekerekített téglalap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5" name="Téglalap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6" name="Téglalap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7" name="Téglalap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8" name="Téglalap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39" name="Téglalap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40" name="Téglalap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hu-HU" sz="1800" noProof="0" dirty="0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rtl="0"/>
            <a:r>
              <a:rPr lang="hu-HU" noProof="0" dirty="0" smtClean="0"/>
              <a:t>Mintacím szerkesztése</a:t>
            </a:r>
            <a:endParaRPr lang="hu-HU" noProof="0" dirty="0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hu-HU" noProof="0" dirty="0" smtClean="0"/>
              <a:t>Mintaszöveg szerkesztése</a:t>
            </a:r>
          </a:p>
          <a:p>
            <a:pPr lvl="1" rtl="0"/>
            <a:r>
              <a:rPr lang="hu-HU" noProof="0" dirty="0" smtClean="0"/>
              <a:t>Második szint</a:t>
            </a:r>
          </a:p>
          <a:p>
            <a:pPr lvl="2" rtl="0"/>
            <a:r>
              <a:rPr lang="hu-HU" noProof="0" dirty="0" smtClean="0"/>
              <a:t>Harmadik szint</a:t>
            </a:r>
          </a:p>
          <a:p>
            <a:pPr lvl="3" rtl="0"/>
            <a:r>
              <a:rPr lang="hu-HU" noProof="0" dirty="0" smtClean="0"/>
              <a:t>Negyedik szint</a:t>
            </a:r>
          </a:p>
          <a:p>
            <a:pPr lvl="4" rtl="0"/>
            <a:r>
              <a:rPr lang="hu-HU" noProof="0" dirty="0" smtClean="0"/>
              <a:t>Ötödik szint</a:t>
            </a:r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 rtlCol="0"/>
          <a:lstStyle>
            <a:lvl1pPr algn="r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 rtlCol="0"/>
          <a:lstStyle>
            <a:lvl1pPr algn="l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fld id="{11896240-8C19-40A2-88AD-609DDD40AB82}" type="datetime1">
              <a:rPr lang="hu-HU" noProof="0" smtClean="0"/>
              <a:t>2019. 09. 27.</a:t>
            </a:fld>
            <a:endParaRPr lang="hu-HU" noProof="0" dirty="0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rtlCol="0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rtl="0"/>
            <a:fld id="{401CF334-2D5C-4859-84A6-CA7E6E43FAEB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09600" y="1732186"/>
            <a:ext cx="11277600" cy="1470025"/>
          </a:xfrm>
        </p:spPr>
        <p:txBody>
          <a:bodyPr rtlCol="0"/>
          <a:lstStyle/>
          <a:p>
            <a:pPr rtl="0"/>
            <a:r>
              <a:rPr lang="hu-HU" dirty="0" smtClean="0"/>
              <a:t>A világ, az ember és a szeretet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Janka Ferenc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538051"/>
            <a:ext cx="6035899" cy="1066800"/>
          </a:xfrm>
        </p:spPr>
        <p:txBody>
          <a:bodyPr rtlCol="0">
            <a:normAutofit/>
          </a:bodyPr>
          <a:lstStyle/>
          <a:p>
            <a:pPr rtl="0"/>
            <a:r>
              <a:rPr lang="hu-HU" dirty="0" smtClean="0"/>
              <a:t>3. Ferenc pápa: </a:t>
            </a:r>
            <a:r>
              <a:rPr lang="hu-HU" dirty="0" err="1" smtClean="0"/>
              <a:t>Laudato</a:t>
            </a:r>
            <a:r>
              <a:rPr lang="hu-HU" dirty="0" smtClean="0"/>
              <a:t> s</a:t>
            </a:r>
            <a:r>
              <a:rPr lang="it-IT" dirty="0" smtClean="0"/>
              <a:t>ì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sz="half" idx="1"/>
          </p:nvPr>
        </p:nvSpPr>
        <p:spPr>
          <a:xfrm>
            <a:off x="609600" y="1604851"/>
            <a:ext cx="5384800" cy="4986449"/>
          </a:xfrm>
        </p:spPr>
        <p:txBody>
          <a:bodyPr rtlCol="0">
            <a:normAutofit/>
          </a:bodyPr>
          <a:lstStyle/>
          <a:p>
            <a:r>
              <a:rPr lang="hu-HU" dirty="0" smtClean="0"/>
              <a:t>Nem puszta kérdezés és naiv reménykedés, hogy a kérdezésből majd magától közösségi cselekvés fakad (</a:t>
            </a:r>
            <a:r>
              <a:rPr lang="hu-HU" dirty="0" smtClean="0">
                <a:sym typeface="Wingdings" panose="05000000000000000000" pitchFamily="2" charset="2"/>
              </a:rPr>
              <a:t></a:t>
            </a:r>
            <a:r>
              <a:rPr lang="hu-HU" dirty="0" smtClean="0"/>
              <a:t>Heidegger)</a:t>
            </a:r>
          </a:p>
          <a:p>
            <a:r>
              <a:rPr lang="hu-HU" dirty="0" smtClean="0"/>
              <a:t>Nem is pusztán elméleti megalapozása a keresztény szeretet igazságának és hitelt érdemlőségének (</a:t>
            </a:r>
            <a:r>
              <a:rPr lang="hu-HU" dirty="0" smtClean="0">
                <a:sym typeface="Wingdings" panose="05000000000000000000" pitchFamily="2" charset="2"/>
              </a:rPr>
              <a:t></a:t>
            </a:r>
            <a:r>
              <a:rPr lang="hu-HU" dirty="0" smtClean="0"/>
              <a:t>Balthasar)</a:t>
            </a:r>
          </a:p>
          <a:p>
            <a:pPr rtl="0"/>
            <a:r>
              <a:rPr lang="hu-HU" dirty="0" smtClean="0"/>
              <a:t>Tudomásul veszi az emberiséget fenyegető veszélyeket</a:t>
            </a:r>
          </a:p>
          <a:p>
            <a:pPr rtl="0"/>
            <a:r>
              <a:rPr lang="hu-HU" dirty="0" smtClean="0"/>
              <a:t>A realitásból indul ki és a helyzet közös alakítására hív (és kötelez): ökológiai megtérés</a:t>
            </a:r>
          </a:p>
          <a:p>
            <a:pPr rtl="0"/>
            <a:r>
              <a:rPr lang="hu-HU" dirty="0" smtClean="0"/>
              <a:t>Az értelmileg megalapozott </a:t>
            </a:r>
            <a:r>
              <a:rPr lang="hu-HU" b="1" dirty="0" smtClean="0"/>
              <a:t>hit</a:t>
            </a:r>
            <a:r>
              <a:rPr lang="hu-HU" dirty="0" smtClean="0"/>
              <a:t>ből fakadó </a:t>
            </a:r>
            <a:r>
              <a:rPr lang="hu-HU" b="1" dirty="0" smtClean="0"/>
              <a:t>cselekvésre, tevékeny</a:t>
            </a:r>
            <a:r>
              <a:rPr lang="hu-HU" dirty="0" smtClean="0"/>
              <a:t> </a:t>
            </a:r>
            <a:r>
              <a:rPr lang="hu-HU" b="1" dirty="0" smtClean="0"/>
              <a:t>szeretetre </a:t>
            </a:r>
            <a:r>
              <a:rPr lang="hu-HU" dirty="0" smtClean="0"/>
              <a:t>szólít </a:t>
            </a:r>
          </a:p>
        </p:txBody>
      </p:sp>
      <p:pic>
        <p:nvPicPr>
          <p:cNvPr id="3" name="Tartalom helye 2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3618" t="19676" r="23850" b="26338"/>
          <a:stretch/>
        </p:blipFill>
        <p:spPr>
          <a:xfrm>
            <a:off x="7521262" y="860022"/>
            <a:ext cx="3193961" cy="46134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20203" t="74517" r="27590" b="18803"/>
          <a:stretch/>
        </p:blipFill>
        <p:spPr>
          <a:xfrm>
            <a:off x="7521262" y="5464122"/>
            <a:ext cx="3251232" cy="5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589209"/>
            <a:ext cx="10972800" cy="1066800"/>
          </a:xfrm>
        </p:spPr>
        <p:txBody>
          <a:bodyPr rtlCol="0">
            <a:normAutofit fontScale="90000"/>
          </a:bodyPr>
          <a:lstStyle/>
          <a:p>
            <a:pPr rtl="0"/>
            <a:r>
              <a:rPr lang="hu-HU" dirty="0" smtClean="0"/>
              <a:t>A pápai enciklikák a keresztény bölcselet* horizontján 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idx="1"/>
          </p:nvPr>
        </p:nvSpPr>
        <p:spPr>
          <a:xfrm>
            <a:off x="1378038" y="1828800"/>
            <a:ext cx="10204361" cy="4745736"/>
          </a:xfrm>
        </p:spPr>
        <p:txBody>
          <a:bodyPr rtlCol="0">
            <a:normAutofit/>
          </a:bodyPr>
          <a:lstStyle/>
          <a:p>
            <a:pPr rtl="0"/>
            <a:r>
              <a:rPr lang="hu-HU" dirty="0" smtClean="0"/>
              <a:t>A * nem az egyház hivatalos filozófiája</a:t>
            </a:r>
          </a:p>
          <a:p>
            <a:pPr rtl="0"/>
            <a:r>
              <a:rPr lang="hu-HU" dirty="0" smtClean="0"/>
              <a:t>Nem is pusztán keresztény emberek bölcselete</a:t>
            </a:r>
          </a:p>
          <a:p>
            <a:pPr rtl="0"/>
            <a:r>
              <a:rPr lang="hu-HU" dirty="0" smtClean="0"/>
              <a:t>Eszköze a józan ész, </a:t>
            </a:r>
          </a:p>
          <a:p>
            <a:pPr lvl="1"/>
            <a:r>
              <a:rPr lang="hu-HU" dirty="0" smtClean="0"/>
              <a:t>de </a:t>
            </a:r>
            <a:r>
              <a:rPr lang="hu-HU" b="1" dirty="0" smtClean="0"/>
              <a:t>nyitott</a:t>
            </a:r>
            <a:r>
              <a:rPr lang="hu-HU" dirty="0" smtClean="0"/>
              <a:t> a tágabb horizontok felé</a:t>
            </a:r>
            <a:endParaRPr lang="hu-HU" b="1" dirty="0" smtClean="0"/>
          </a:p>
          <a:p>
            <a:pPr lvl="1"/>
            <a:r>
              <a:rPr lang="hu-HU" b="1" dirty="0" smtClean="0"/>
              <a:t>cselekvésre</a:t>
            </a:r>
            <a:r>
              <a:rPr lang="hu-HU" dirty="0" smtClean="0"/>
              <a:t> hív</a:t>
            </a:r>
          </a:p>
        </p:txBody>
      </p:sp>
    </p:spTree>
    <p:extLst>
      <p:ext uri="{BB962C8B-B14F-4D97-AF65-F5344CB8AC3E}">
        <p14:creationId xmlns:p14="http://schemas.microsoft.com/office/powerpoint/2010/main" val="15315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589209"/>
            <a:ext cx="10972800" cy="1066800"/>
          </a:xfrm>
        </p:spPr>
        <p:txBody>
          <a:bodyPr rtlCol="0">
            <a:normAutofit/>
          </a:bodyPr>
          <a:lstStyle/>
          <a:p>
            <a:pPr rtl="0"/>
            <a:r>
              <a:rPr lang="hu-HU" dirty="0" smtClean="0"/>
              <a:t>A keresztény bölcselet nyitottsága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idx="1"/>
          </p:nvPr>
        </p:nvSpPr>
        <p:spPr>
          <a:xfrm>
            <a:off x="609600" y="1532586"/>
            <a:ext cx="10972800" cy="5041950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hu-HU" dirty="0" smtClean="0"/>
              <a:t>„A horizontok kiszélesítése” (XVI. Benedek) </a:t>
            </a:r>
            <a:endParaRPr lang="hu-HU" b="1" dirty="0" smtClean="0"/>
          </a:p>
          <a:p>
            <a:pPr lvl="1"/>
            <a:r>
              <a:rPr lang="hu-HU" dirty="0" smtClean="0"/>
              <a:t>A világ, a társadalom és az egyén akut problémáira figyel, ezekre kérdez rá, ezekre keres választ</a:t>
            </a:r>
          </a:p>
          <a:p>
            <a:pPr lvl="1"/>
            <a:r>
              <a:rPr lang="hu-HU" dirty="0" smtClean="0"/>
              <a:t>Feltárja a tudás és cselekvés egyre szűkülő horizontjainak folyamatát és ezek veszélyes következményeit</a:t>
            </a:r>
          </a:p>
          <a:p>
            <a:pPr lvl="2"/>
            <a:r>
              <a:rPr lang="hu-HU" dirty="0" smtClean="0"/>
              <a:t>(a szaktudományok: empirikusak, </a:t>
            </a:r>
            <a:r>
              <a:rPr lang="hu-HU" dirty="0"/>
              <a:t>tematikus redukció, módszertani absztrakció) </a:t>
            </a:r>
            <a:endParaRPr lang="hu-HU" dirty="0" smtClean="0"/>
          </a:p>
          <a:p>
            <a:pPr lvl="1"/>
            <a:r>
              <a:rPr lang="hu-HU" dirty="0" smtClean="0"/>
              <a:t>Nem zárja ki a hit és a kinyilatkoztatás felől jövő megfontolásokat</a:t>
            </a:r>
          </a:p>
          <a:p>
            <a:pPr lvl="1"/>
            <a:r>
              <a:rPr lang="hu-HU" dirty="0" smtClean="0"/>
              <a:t>Felmutatja ezek hitelt érdemlő voltát, jelentőségét a világ és az ember túlélése szempontjából </a:t>
            </a:r>
          </a:p>
          <a:p>
            <a:pPr lvl="1"/>
            <a:r>
              <a:rPr lang="hu-HU" dirty="0" smtClean="0"/>
              <a:t>Valódi intellektuális bátorság, alázat és remény jellemzi (szemben a hamis alázattal és öntudattal) </a:t>
            </a:r>
          </a:p>
          <a:p>
            <a:pPr lvl="2"/>
            <a:r>
              <a:rPr lang="hu-HU" dirty="0" smtClean="0"/>
              <a:t>Az igazságot ( és a szeretetet) elégséges mértékben megismerhetőnek tartja</a:t>
            </a:r>
          </a:p>
          <a:p>
            <a:pPr lvl="2"/>
            <a:r>
              <a:rPr lang="hu-HU" dirty="0" smtClean="0"/>
              <a:t>Nem gondolja, hogy az ember lenne a végső és a teljes igazság (szeretet)</a:t>
            </a:r>
          </a:p>
          <a:p>
            <a:pPr lvl="2"/>
            <a:r>
              <a:rPr lang="hu-HU" dirty="0" smtClean="0"/>
              <a:t>Az optimizmuson és a pesszimizmuson innen és túl a </a:t>
            </a:r>
            <a:r>
              <a:rPr lang="hu-HU" dirty="0" err="1" smtClean="0"/>
              <a:t>performatív</a:t>
            </a:r>
            <a:r>
              <a:rPr lang="hu-HU" dirty="0" smtClean="0"/>
              <a:t> remény életfilozófiája</a:t>
            </a:r>
          </a:p>
          <a:p>
            <a:pPr lvl="3"/>
            <a:r>
              <a:rPr lang="hu-HU" dirty="0" smtClean="0"/>
              <a:t>Nem: minden OK </a:t>
            </a:r>
          </a:p>
          <a:p>
            <a:pPr lvl="3"/>
            <a:r>
              <a:rPr lang="hu-HU" dirty="0" smtClean="0"/>
              <a:t>Nem rezignáció: József A. : Ha már elpusztul a világ, legyen a sírjára virág (Kertész leszek)</a:t>
            </a:r>
          </a:p>
          <a:p>
            <a:pPr lvl="3"/>
            <a:r>
              <a:rPr lang="hu-HU" dirty="0" smtClean="0"/>
              <a:t>Olyan remény, amely által már a jelenben hatékony az a szeretet, amiben hisz. </a:t>
            </a:r>
          </a:p>
        </p:txBody>
      </p:sp>
    </p:spTree>
    <p:extLst>
      <p:ext uri="{BB962C8B-B14F-4D97-AF65-F5344CB8AC3E}">
        <p14:creationId xmlns:p14="http://schemas.microsoft.com/office/powerpoint/2010/main" val="15048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589209"/>
            <a:ext cx="10972800" cy="1066800"/>
          </a:xfrm>
        </p:spPr>
        <p:txBody>
          <a:bodyPr rtlCol="0">
            <a:normAutofit/>
          </a:bodyPr>
          <a:lstStyle/>
          <a:p>
            <a:pPr rtl="0"/>
            <a:r>
              <a:rPr lang="hu-HU" dirty="0" smtClean="0"/>
              <a:t>A keresztény bölcselet gyakorlati jelentősége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idx="1"/>
          </p:nvPr>
        </p:nvSpPr>
        <p:spPr>
          <a:xfrm>
            <a:off x="609600" y="1532586"/>
            <a:ext cx="10972800" cy="5041950"/>
          </a:xfrm>
        </p:spPr>
        <p:txBody>
          <a:bodyPr rtlCol="0">
            <a:normAutofit/>
          </a:bodyPr>
          <a:lstStyle/>
          <a:p>
            <a:r>
              <a:rPr lang="hu-HU" dirty="0"/>
              <a:t>Cselekvésre hív</a:t>
            </a:r>
          </a:p>
          <a:p>
            <a:pPr lvl="2"/>
            <a:r>
              <a:rPr lang="hu-HU" dirty="0" smtClean="0"/>
              <a:t>Több, mint esztétikai imperatívusz: </a:t>
            </a:r>
          </a:p>
          <a:p>
            <a:pPr lvl="3"/>
            <a:r>
              <a:rPr lang="hu-HU" dirty="0" smtClean="0"/>
              <a:t>Rilke</a:t>
            </a:r>
            <a:r>
              <a:rPr lang="hu-HU" dirty="0"/>
              <a:t>: </a:t>
            </a:r>
            <a:r>
              <a:rPr lang="hu-HU" i="1" dirty="0"/>
              <a:t>du </a:t>
            </a:r>
            <a:r>
              <a:rPr lang="hu-HU" i="1" dirty="0" err="1" smtClean="0"/>
              <a:t>mu</a:t>
            </a:r>
            <a:r>
              <a:rPr lang="de-DE" i="1" dirty="0" smtClean="0"/>
              <a:t>ß</a:t>
            </a:r>
            <a:r>
              <a:rPr lang="hu-HU" i="1" dirty="0" smtClean="0"/>
              <a:t>t </a:t>
            </a:r>
            <a:r>
              <a:rPr lang="hu-HU" i="1" dirty="0" err="1"/>
              <a:t>dein</a:t>
            </a:r>
            <a:r>
              <a:rPr lang="hu-HU" i="1" dirty="0"/>
              <a:t> </a:t>
            </a:r>
            <a:r>
              <a:rPr lang="hu-HU" i="1" dirty="0" err="1"/>
              <a:t>Leben</a:t>
            </a:r>
            <a:r>
              <a:rPr lang="hu-HU" i="1" dirty="0"/>
              <a:t> </a:t>
            </a:r>
            <a:r>
              <a:rPr lang="de-DE" i="1" dirty="0"/>
              <a:t>ä</a:t>
            </a:r>
            <a:r>
              <a:rPr lang="hu-HU" i="1" dirty="0"/>
              <a:t>ndern </a:t>
            </a:r>
          </a:p>
          <a:p>
            <a:pPr marL="1188720" lvl="4" indent="0">
              <a:buNone/>
            </a:pPr>
            <a:r>
              <a:rPr lang="hu-HU" dirty="0" smtClean="0"/>
              <a:t>Különben </a:t>
            </a:r>
            <a:r>
              <a:rPr lang="hu-HU" dirty="0"/>
              <a:t>csak </a:t>
            </a:r>
            <a:r>
              <a:rPr lang="hu-HU" dirty="0" err="1"/>
              <a:t>torzúlt</a:t>
            </a:r>
            <a:r>
              <a:rPr lang="hu-HU" dirty="0"/>
              <a:t> és suta kő/ lenne, lecsapott vállal meredő,/ nem villogna, mint tigris bőre, nyersen,// </a:t>
            </a:r>
            <a:r>
              <a:rPr lang="hu-HU" dirty="0" smtClean="0"/>
              <a:t>s </a:t>
            </a:r>
            <a:r>
              <a:rPr lang="hu-HU" dirty="0"/>
              <a:t>nem törnék át mindenütt busa fények,/ mint csillagot: mert nincsen helye egy sem,/ mely rád ne nézne. Változtasd meg </a:t>
            </a:r>
            <a:r>
              <a:rPr lang="hu-HU" dirty="0" smtClean="0"/>
              <a:t>élted!</a:t>
            </a:r>
          </a:p>
          <a:p>
            <a:pPr marL="960120" lvl="3" indent="0">
              <a:buNone/>
            </a:pPr>
            <a:endParaRPr lang="hu-HU" i="1" dirty="0"/>
          </a:p>
          <a:p>
            <a:pPr lvl="2"/>
            <a:r>
              <a:rPr lang="hu-HU" dirty="0"/>
              <a:t>A Szép a Jó, az Igaz és a Szent megtérésre és cselekvésre hív </a:t>
            </a:r>
          </a:p>
          <a:p>
            <a:pPr lvl="2"/>
            <a:r>
              <a:rPr lang="hu-HU" dirty="0"/>
              <a:t>Az ökológiai megtérés és az ebből fakadó cselevés a keresztény bölcselet egyik aspektusa, következménye (</a:t>
            </a:r>
            <a:r>
              <a:rPr lang="hu-HU" dirty="0" smtClean="0"/>
              <a:t>és </a:t>
            </a:r>
            <a:r>
              <a:rPr lang="hu-HU" dirty="0"/>
              <a:t>nem valamilyen emberellenes </a:t>
            </a:r>
            <a:r>
              <a:rPr lang="hu-HU" dirty="0" err="1"/>
              <a:t>ökovallással</a:t>
            </a:r>
            <a:r>
              <a:rPr lang="hu-HU" dirty="0"/>
              <a:t> való kiegyezés </a:t>
            </a:r>
            <a:r>
              <a:rPr lang="hu-HU" dirty="0" smtClean="0"/>
              <a:t>vagy együttműködés)</a:t>
            </a:r>
            <a:endParaRPr lang="hu-HU" dirty="0"/>
          </a:p>
          <a:p>
            <a:pPr marL="978408" lvl="3" indent="0">
              <a:buNone/>
            </a:pPr>
            <a:r>
              <a:rPr lang="hu-HU" sz="1400" dirty="0" smtClean="0">
                <a:solidFill>
                  <a:prstClr val="white"/>
                </a:solidFill>
                <a:latin typeface="Century Gothic" panose="020B0502020202020204"/>
              </a:rPr>
              <a:t>Változtasd</a:t>
            </a:r>
            <a:endParaRPr lang="hu-HU" dirty="0" smtClean="0"/>
          </a:p>
          <a:p>
            <a:pPr rt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6395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640724"/>
            <a:ext cx="10972800" cy="1066800"/>
          </a:xfrm>
        </p:spPr>
        <p:txBody>
          <a:bodyPr rtlCol="0"/>
          <a:lstStyle/>
          <a:p>
            <a:pPr rtl="0"/>
            <a:r>
              <a:rPr lang="hu-HU" dirty="0" smtClean="0"/>
              <a:t>Összegzés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493949"/>
            <a:ext cx="10972800" cy="5080587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hu-HU" dirty="0" smtClean="0"/>
              <a:t>Heidegger: </a:t>
            </a:r>
          </a:p>
          <a:p>
            <a:pPr lvl="1"/>
            <a:r>
              <a:rPr lang="hu-HU" dirty="0" smtClean="0"/>
              <a:t>A filozófiai (metafizikai) kérdés újbóli felvetése (Következmények nélküli kérdezés? Naiv implikációk?)</a:t>
            </a:r>
          </a:p>
          <a:p>
            <a:pPr lvl="1"/>
            <a:endParaRPr lang="hu-HU" dirty="0" smtClean="0"/>
          </a:p>
          <a:p>
            <a:pPr rtl="0"/>
            <a:r>
              <a:rPr lang="hu-HU" dirty="0" err="1" smtClean="0"/>
              <a:t>Balthasar</a:t>
            </a:r>
            <a:r>
              <a:rPr lang="hu-HU" dirty="0" smtClean="0"/>
              <a:t>: </a:t>
            </a:r>
          </a:p>
          <a:p>
            <a:pPr lvl="1"/>
            <a:r>
              <a:rPr lang="hu-HU" dirty="0" smtClean="0"/>
              <a:t>A kozmológiai és antropológiai redukcióval szemben a kinyilatkoztatott szeretet legitimációja</a:t>
            </a:r>
          </a:p>
          <a:p>
            <a:pPr lvl="1"/>
            <a:endParaRPr lang="hu-HU" dirty="0" smtClean="0"/>
          </a:p>
          <a:p>
            <a:r>
              <a:rPr lang="hu-HU" dirty="0" smtClean="0"/>
              <a:t>Ferenc pápa: </a:t>
            </a:r>
          </a:p>
          <a:p>
            <a:pPr lvl="1"/>
            <a:r>
              <a:rPr lang="hu-HU" dirty="0" smtClean="0"/>
              <a:t>A (pápai enciklikákhoz hasonlóan) az exponenciálisan fejlődő tudományos-technikai világ exponenciálisan gyarapodó mellékhatásaira és az embert fenyegető veszélyeinek (ökológiai vészhelyzet) keresztény elemzése, a keresztény bölcselet és hit által felkínált válaszok megfontolása és felhívás a felelős (keresztény) cselekvésre (veszélyek </a:t>
            </a:r>
            <a:r>
              <a:rPr lang="hu-HU" dirty="0"/>
              <a:t>mérséklésére </a:t>
            </a:r>
            <a:r>
              <a:rPr lang="hu-HU" dirty="0" smtClean="0"/>
              <a:t>ill. </a:t>
            </a:r>
            <a:r>
              <a:rPr lang="hu-HU" smtClean="0"/>
              <a:t>elhárítására).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8095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 smtClean="0"/>
              <a:t>Bevezetés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hu-HU" dirty="0" smtClean="0"/>
              <a:t>Teremtésvédelem filozófiai, teológiai és pragmatikus megközelítésben</a:t>
            </a:r>
          </a:p>
          <a:p>
            <a:pPr rtl="0"/>
            <a:r>
              <a:rPr lang="hu-HU" dirty="0" smtClean="0"/>
              <a:t>A téma leszűkítése: három csomópont</a:t>
            </a:r>
          </a:p>
          <a:p>
            <a:pPr lvl="1"/>
            <a:r>
              <a:rPr lang="hu-HU" dirty="0" smtClean="0"/>
              <a:t>Heidegger: Bevezetés a metafizikába</a:t>
            </a:r>
          </a:p>
          <a:p>
            <a:pPr lvl="1"/>
            <a:r>
              <a:rPr lang="hu-HU" dirty="0" smtClean="0"/>
              <a:t>Balthasar: Csak a szeretet hiteles</a:t>
            </a:r>
          </a:p>
          <a:p>
            <a:pPr lvl="1"/>
            <a:r>
              <a:rPr lang="hu-HU" dirty="0" smtClean="0"/>
              <a:t>Ferenc pápa: Laudato s</a:t>
            </a:r>
            <a:r>
              <a:rPr lang="it-IT" dirty="0" smtClean="0"/>
              <a:t>ì</a:t>
            </a:r>
            <a:r>
              <a:rPr lang="hu-HU" dirty="0" smtClean="0"/>
              <a:t> </a:t>
            </a:r>
          </a:p>
          <a:p>
            <a:pPr rtl="0"/>
            <a:r>
              <a:rPr lang="hu-HU" dirty="0" smtClean="0"/>
              <a:t>A reflexió kulcskérdése:  hogyan juthatunk el a közös cselekvésig</a:t>
            </a:r>
          </a:p>
          <a:p>
            <a:pPr rtl="0"/>
            <a:r>
              <a:rPr lang="hu-HU" dirty="0" smtClean="0"/>
              <a:t>Perspektívánk: a keresztény filozófia önmeghatározása felől </a:t>
            </a:r>
          </a:p>
          <a:p>
            <a:pPr lvl="1"/>
            <a:r>
              <a:rPr lang="hu-HU" dirty="0" smtClean="0"/>
              <a:t>Van-e és ha igen, akkor mi a keresztény filozófia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51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447541"/>
            <a:ext cx="10972800" cy="1066800"/>
          </a:xfrm>
        </p:spPr>
        <p:txBody>
          <a:bodyPr rtlCol="0"/>
          <a:lstStyle/>
          <a:p>
            <a:pPr rtl="0"/>
            <a:r>
              <a:rPr lang="hu-HU" dirty="0" smtClean="0"/>
              <a:t>Prelúdium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514341"/>
            <a:ext cx="10972800" cy="4995929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hu-HU" dirty="0" smtClean="0"/>
              <a:t>A brechti kérdés: </a:t>
            </a:r>
          </a:p>
          <a:p>
            <a:pPr lvl="1"/>
            <a:r>
              <a:rPr lang="hu-HU" dirty="0" smtClean="0"/>
              <a:t>Hajlandó lennél-e változtatni az életviteleden?</a:t>
            </a:r>
          </a:p>
          <a:p>
            <a:pPr lvl="1"/>
            <a:endParaRPr lang="hu-HU" dirty="0" smtClean="0"/>
          </a:p>
          <a:p>
            <a:pPr rtl="0"/>
            <a:r>
              <a:rPr lang="hu-HU" dirty="0" smtClean="0"/>
              <a:t>A(z igazságtalan) közömbös bíró (vö.: Lk 18,1-8) </a:t>
            </a:r>
          </a:p>
          <a:p>
            <a:pPr lvl="1"/>
            <a:r>
              <a:rPr lang="hu-HU" dirty="0" smtClean="0"/>
              <a:t>Istentől nem félt, embertől nem tartott</a:t>
            </a:r>
          </a:p>
          <a:p>
            <a:pPr lvl="1"/>
            <a:r>
              <a:rPr lang="hu-HU" dirty="0" smtClean="0"/>
              <a:t>Egy özvegyasszony </a:t>
            </a:r>
          </a:p>
          <a:p>
            <a:pPr lvl="1"/>
            <a:r>
              <a:rPr lang="hu-HU" dirty="0" smtClean="0"/>
              <a:t>Nem akart igazságot szolgáltatni neki hosszú ideig</a:t>
            </a:r>
          </a:p>
          <a:p>
            <a:pPr lvl="1"/>
            <a:r>
              <a:rPr lang="hu-HU" dirty="0" smtClean="0"/>
              <a:t>Terhemre van és még a végén arcul üt</a:t>
            </a:r>
          </a:p>
          <a:p>
            <a:endParaRPr lang="hu-HU" dirty="0"/>
          </a:p>
          <a:p>
            <a:r>
              <a:rPr lang="hu-HU" dirty="0" smtClean="0"/>
              <a:t>Az ember és az emberiség helyzete</a:t>
            </a:r>
          </a:p>
          <a:p>
            <a:pPr lvl="1"/>
            <a:r>
              <a:rPr lang="hu-HU" dirty="0" smtClean="0"/>
              <a:t>A „Prügelknabe” „whipping boy” a „pofonfogó legény”?</a:t>
            </a:r>
          </a:p>
          <a:p>
            <a:pPr lvl="1"/>
            <a:r>
              <a:rPr lang="it-IT" dirty="0" smtClean="0"/>
              <a:t>A</a:t>
            </a:r>
            <a:r>
              <a:rPr lang="hu-HU" dirty="0" smtClean="0"/>
              <a:t>z</a:t>
            </a:r>
            <a:r>
              <a:rPr lang="it-IT" dirty="0" smtClean="0"/>
              <a:t>t his</a:t>
            </a:r>
            <a:r>
              <a:rPr lang="hu-HU" dirty="0" err="1" smtClean="0"/>
              <a:t>szü</a:t>
            </a:r>
            <a:r>
              <a:rPr lang="it-IT" dirty="0" smtClean="0"/>
              <a:t>k, hog</a:t>
            </a:r>
            <a:r>
              <a:rPr lang="hu-HU" dirty="0" smtClean="0"/>
              <a:t>y</a:t>
            </a:r>
            <a:r>
              <a:rPr lang="it-IT" dirty="0" smtClean="0"/>
              <a:t> csak a m</a:t>
            </a:r>
            <a:r>
              <a:rPr lang="hu-HU" dirty="0" smtClean="0"/>
              <a:t>á</a:t>
            </a:r>
            <a:r>
              <a:rPr lang="it-IT" dirty="0" smtClean="0"/>
              <a:t>siknak </a:t>
            </a:r>
            <a:r>
              <a:rPr lang="hu-HU" dirty="0" smtClean="0"/>
              <a:t>á</a:t>
            </a:r>
            <a:r>
              <a:rPr lang="it-IT" dirty="0" smtClean="0"/>
              <a:t>rt</a:t>
            </a:r>
            <a:endParaRPr lang="hu-HU" dirty="0" smtClean="0"/>
          </a:p>
          <a:p>
            <a:pPr lvl="1"/>
            <a:r>
              <a:rPr lang="hu-HU" dirty="0" smtClean="0"/>
              <a:t>J.A.: Tudtam, de nem hittem…</a:t>
            </a:r>
            <a:endParaRPr lang="it-IT" dirty="0" smtClean="0"/>
          </a:p>
          <a:p>
            <a:pPr lvl="1"/>
            <a:r>
              <a:rPr lang="hu-HU" dirty="0" smtClean="0"/>
              <a:t>Meddig bírjuk?</a:t>
            </a:r>
          </a:p>
          <a:p>
            <a:pPr lvl="1"/>
            <a:endParaRPr lang="hu-HU" dirty="0" smtClean="0"/>
          </a:p>
          <a:p>
            <a:pPr lvl="1"/>
            <a:endParaRPr lang="hu-HU" dirty="0" smtClean="0"/>
          </a:p>
          <a:p>
            <a:pPr rtl="0"/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3336" t="9807" r="4766" b="-1"/>
          <a:stretch/>
        </p:blipFill>
        <p:spPr>
          <a:xfrm>
            <a:off x="8105105" y="4417453"/>
            <a:ext cx="3477295" cy="209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609600" y="576330"/>
            <a:ext cx="10972800" cy="1066800"/>
          </a:xfrm>
        </p:spPr>
        <p:txBody>
          <a:bodyPr rtlCol="0">
            <a:normAutofit fontScale="90000"/>
          </a:bodyPr>
          <a:lstStyle/>
          <a:p>
            <a:pPr rtl="0"/>
            <a:r>
              <a:rPr lang="hu-HU" dirty="0" smtClean="0"/>
              <a:t>1. Heidegger: </a:t>
            </a:r>
            <a:br>
              <a:rPr lang="hu-HU" dirty="0" smtClean="0"/>
            </a:br>
            <a:r>
              <a:rPr lang="hu-HU" dirty="0" smtClean="0"/>
              <a:t>Bevezetés a metafizikába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sz="half" idx="1"/>
          </p:nvPr>
        </p:nvSpPr>
        <p:spPr>
          <a:xfrm>
            <a:off x="609599" y="1906073"/>
            <a:ext cx="5701049" cy="4685227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hu-HU" dirty="0" smtClean="0"/>
              <a:t>A probléma: Az európai bölcselet létfelejtése a lét és a lényeg kettészakítása folytán</a:t>
            </a:r>
          </a:p>
          <a:p>
            <a:pPr rtl="0"/>
            <a:r>
              <a:rPr lang="hu-HU" dirty="0" smtClean="0"/>
              <a:t>A feladat: a létezőben feltáruló lét kérdezése </a:t>
            </a:r>
          </a:p>
          <a:p>
            <a:pPr rtl="0"/>
            <a:r>
              <a:rPr lang="hu-HU" dirty="0" smtClean="0"/>
              <a:t>A filozófiának nincs célja és haszna</a:t>
            </a:r>
          </a:p>
          <a:p>
            <a:pPr rtl="0"/>
            <a:r>
              <a:rPr lang="hu-HU" dirty="0" smtClean="0"/>
              <a:t>A kereszténység kritikája: a * beállt a platóni-arisztotelészi  khóriszmoszba</a:t>
            </a:r>
            <a:r>
              <a:rPr lang="hu-HU" dirty="0"/>
              <a:t> </a:t>
            </a:r>
            <a:r>
              <a:rPr lang="hu-HU" dirty="0" smtClean="0"/>
              <a:t>(a lét és a létező, forma - matéria  /= teremtő és teremtmény/ kettészakításába és nem kérdezett kellő komolysággal és nem tudott filozófiailag jelentős választ adni a kérdésre</a:t>
            </a:r>
          </a:p>
          <a:p>
            <a:r>
              <a:rPr lang="hu-HU" dirty="0" smtClean="0"/>
              <a:t>Az </a:t>
            </a:r>
            <a:r>
              <a:rPr lang="hu-HU" dirty="0"/>
              <a:t>ember: kérdés, lényegileg kérdés és csak </a:t>
            </a:r>
            <a:r>
              <a:rPr lang="hu-HU" dirty="0" smtClean="0"/>
              <a:t>kérdés</a:t>
            </a:r>
          </a:p>
          <a:p>
            <a:endParaRPr lang="hu-HU" dirty="0"/>
          </a:p>
          <a:p>
            <a:r>
              <a:rPr lang="hu-HU" dirty="0" smtClean="0"/>
              <a:t>Érdeme: a metafizikai kérdés rehabilitációja és megújítása</a:t>
            </a:r>
          </a:p>
          <a:p>
            <a:r>
              <a:rPr lang="hu-HU" dirty="0" smtClean="0"/>
              <a:t>Hiányossága: a kérdés és kérdezés túlértékelése</a:t>
            </a:r>
          </a:p>
          <a:p>
            <a:r>
              <a:rPr lang="hu-HU" dirty="0" smtClean="0"/>
              <a:t>A kérdés mindig már válasz is. A </a:t>
            </a:r>
            <a:r>
              <a:rPr lang="hu-HU" i="1" dirty="0" smtClean="0"/>
              <a:t>reflektált</a:t>
            </a:r>
            <a:r>
              <a:rPr lang="hu-HU" dirty="0" smtClean="0"/>
              <a:t> gondolkodás és cselekvés a </a:t>
            </a:r>
            <a:r>
              <a:rPr lang="hu-HU" i="1" dirty="0" smtClean="0"/>
              <a:t>spontán</a:t>
            </a:r>
            <a:r>
              <a:rPr lang="hu-HU" dirty="0" smtClean="0"/>
              <a:t> kölcsönhatásokhoz képest későbbi és részleges.   (Vicc: ki a jobb katona)</a:t>
            </a:r>
          </a:p>
          <a:p>
            <a:r>
              <a:rPr lang="hu-HU" dirty="0" smtClean="0"/>
              <a:t>Félreismeri és alulértékeli a keresztény bölcselet potencialitását</a:t>
            </a:r>
          </a:p>
          <a:p>
            <a:endParaRPr lang="hu-HU" dirty="0"/>
          </a:p>
          <a:p>
            <a:pPr rtl="0"/>
            <a:endParaRPr lang="hu-HU" dirty="0"/>
          </a:p>
        </p:txBody>
      </p:sp>
      <p:pic>
        <p:nvPicPr>
          <p:cNvPr id="2" name="Tartalom helye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37925" y="825605"/>
            <a:ext cx="3747452" cy="592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3127" y="656823"/>
            <a:ext cx="6563932" cy="901521"/>
          </a:xfrm>
        </p:spPr>
        <p:txBody>
          <a:bodyPr rtlCol="0">
            <a:noAutofit/>
          </a:bodyPr>
          <a:lstStyle/>
          <a:p>
            <a:pPr rtl="0"/>
            <a:r>
              <a:rPr lang="hu-HU" sz="3200" dirty="0" smtClean="0"/>
              <a:t>2. Hans Urs von Balthasar:</a:t>
            </a:r>
            <a:br>
              <a:rPr lang="hu-HU" sz="3200" dirty="0" smtClean="0"/>
            </a:br>
            <a:r>
              <a:rPr lang="hu-HU" sz="3200" i="1" dirty="0" smtClean="0"/>
              <a:t>Glaubhaft ist nur Liebe</a:t>
            </a:r>
            <a:endParaRPr lang="hu-HU" sz="3200" i="1" dirty="0"/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583127" y="1712891"/>
            <a:ext cx="6847983" cy="4932608"/>
          </a:xfrm>
        </p:spPr>
        <p:txBody>
          <a:bodyPr>
            <a:normAutofit/>
          </a:bodyPr>
          <a:lstStyle/>
          <a:p>
            <a:r>
              <a:rPr lang="hu-HU" dirty="0" smtClean="0"/>
              <a:t>Az (Istent kereső) ember a kozmológia és antropológia felől indul el</a:t>
            </a:r>
          </a:p>
          <a:p>
            <a:r>
              <a:rPr lang="hu-HU" dirty="0" smtClean="0"/>
              <a:t>A </a:t>
            </a:r>
            <a:r>
              <a:rPr lang="hu-HU" b="1" dirty="0" smtClean="0"/>
              <a:t>kozmológiai</a:t>
            </a:r>
            <a:r>
              <a:rPr lang="hu-HU" dirty="0" smtClean="0"/>
              <a:t> kiindulás ígéretesnek indult, de az európai felvilágosodás bölcseleti és tudományos fordulatai (az emberre veszélyes) zsákutcákba vezették</a:t>
            </a:r>
          </a:p>
          <a:p>
            <a:pPr lvl="1"/>
            <a:r>
              <a:rPr lang="hu-HU" dirty="0" smtClean="0"/>
              <a:t>Pilinszky: Hasonlat</a:t>
            </a:r>
          </a:p>
          <a:p>
            <a:r>
              <a:rPr lang="hu-HU" dirty="0" smtClean="0"/>
              <a:t>Az újkori </a:t>
            </a:r>
            <a:r>
              <a:rPr lang="hu-HU" b="1" dirty="0" smtClean="0"/>
              <a:t>antropológiai</a:t>
            </a:r>
            <a:r>
              <a:rPr lang="hu-HU" dirty="0" smtClean="0"/>
              <a:t> kiindulás eleve problematikus, kibontakozásában aztán teljesen elhibázottá lesz: minden dolog kritériuma és mértéke az ember lesz (az Isten nélkülitől a harcos ateistán át az embertelen és az emberellenes emberig)</a:t>
            </a:r>
          </a:p>
          <a:p>
            <a:pPr lvl="1"/>
            <a:r>
              <a:rPr lang="hu-HU" dirty="0" smtClean="0"/>
              <a:t>Pilinszky: Pupilla</a:t>
            </a:r>
          </a:p>
          <a:p>
            <a:r>
              <a:rPr lang="hu-HU" dirty="0" smtClean="0"/>
              <a:t>Isten </a:t>
            </a:r>
            <a:r>
              <a:rPr lang="hu-HU" b="1" dirty="0" smtClean="0"/>
              <a:t>szeretete</a:t>
            </a:r>
            <a:r>
              <a:rPr lang="hu-HU" dirty="0" smtClean="0"/>
              <a:t> az egyetlen valóság, aminek az emberi szeretet minden kudarca és töredékessége ellenére hinni érdemes, (és ami szerint közösen cselekedni kellene) 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l="-20" t="87634"/>
          <a:stretch/>
        </p:blipFill>
        <p:spPr>
          <a:xfrm>
            <a:off x="7791719" y="5280339"/>
            <a:ext cx="3090930" cy="83618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/>
          <a:srcRect l="965" t="2817" r="419" b="32019"/>
          <a:stretch/>
        </p:blipFill>
        <p:spPr>
          <a:xfrm>
            <a:off x="7791719" y="811369"/>
            <a:ext cx="3090930" cy="44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3127" y="656823"/>
            <a:ext cx="6563932" cy="901521"/>
          </a:xfrm>
        </p:spPr>
        <p:txBody>
          <a:bodyPr rtlCol="0">
            <a:noAutofit/>
          </a:bodyPr>
          <a:lstStyle/>
          <a:p>
            <a:pPr rtl="0"/>
            <a:r>
              <a:rPr lang="hu-HU" sz="3200" dirty="0" smtClean="0"/>
              <a:t>2. </a:t>
            </a:r>
            <a:r>
              <a:rPr lang="hu-HU" sz="3200" dirty="0" err="1" smtClean="0"/>
              <a:t>Excursus</a:t>
            </a:r>
            <a:r>
              <a:rPr lang="hu-HU" sz="3200" dirty="0" smtClean="0"/>
              <a:t> a bűnről</a:t>
            </a:r>
            <a:endParaRPr lang="hu-HU" sz="3200" i="1" dirty="0"/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583127" y="1712891"/>
            <a:ext cx="6255555" cy="4932608"/>
          </a:xfrm>
        </p:spPr>
        <p:txBody>
          <a:bodyPr>
            <a:normAutofit/>
          </a:bodyPr>
          <a:lstStyle/>
          <a:p>
            <a:r>
              <a:rPr lang="hu-HU" dirty="0" smtClean="0"/>
              <a:t>Nincs bűn</a:t>
            </a:r>
          </a:p>
          <a:p>
            <a:r>
              <a:rPr lang="hu-HU" dirty="0" smtClean="0"/>
              <a:t>Nincs bocsánat</a:t>
            </a:r>
            <a:endParaRPr lang="hu-HU" dirty="0" smtClean="0"/>
          </a:p>
          <a:p>
            <a:r>
              <a:rPr lang="hu-HU" dirty="0" smtClean="0"/>
              <a:t>A bűn valláserkölcsi kategória: a törvény megsértése</a:t>
            </a:r>
          </a:p>
          <a:p>
            <a:endParaRPr lang="hu-HU" dirty="0" smtClean="0"/>
          </a:p>
          <a:p>
            <a:r>
              <a:rPr lang="hu-HU" dirty="0" smtClean="0"/>
              <a:t>A bűn szenvedést okoz (J-B. </a:t>
            </a:r>
            <a:r>
              <a:rPr lang="hu-HU" dirty="0" err="1" smtClean="0"/>
              <a:t>Metz</a:t>
            </a:r>
            <a:r>
              <a:rPr lang="hu-HU" dirty="0" smtClean="0"/>
              <a:t>: politikai teológia)</a:t>
            </a:r>
          </a:p>
          <a:p>
            <a:pPr lvl="1"/>
            <a:r>
              <a:rPr lang="hu-HU" dirty="0" err="1" smtClean="0"/>
              <a:t>Jada</a:t>
            </a:r>
            <a:r>
              <a:rPr lang="hu-HU" dirty="0" smtClean="0"/>
              <a:t>: meghatározni – az ember istent játszik</a:t>
            </a:r>
          </a:p>
          <a:p>
            <a:pPr lvl="1"/>
            <a:r>
              <a:rPr lang="hu-HU" dirty="0" smtClean="0"/>
              <a:t>Bizalmatlanság, szeretetlenség, engedetlenség,</a:t>
            </a:r>
          </a:p>
          <a:p>
            <a:pPr lvl="1"/>
            <a:endParaRPr lang="hu-HU" dirty="0"/>
          </a:p>
          <a:p>
            <a:r>
              <a:rPr lang="hu-HU" dirty="0" smtClean="0"/>
              <a:t>Következménye a megtört harmónia</a:t>
            </a:r>
          </a:p>
          <a:p>
            <a:pPr lvl="1"/>
            <a:r>
              <a:rPr lang="hu-HU" dirty="0" smtClean="0"/>
              <a:t>Isten és ember</a:t>
            </a:r>
          </a:p>
          <a:p>
            <a:pPr lvl="1"/>
            <a:r>
              <a:rPr lang="hu-HU" dirty="0" smtClean="0"/>
              <a:t>Férfi és nő</a:t>
            </a:r>
          </a:p>
          <a:p>
            <a:pPr lvl="1"/>
            <a:r>
              <a:rPr lang="hu-HU" dirty="0" smtClean="0"/>
              <a:t>Ember és természet között</a:t>
            </a:r>
            <a:endParaRPr lang="hu-HU" dirty="0" smtClean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2251" t="1315" r="5025" b="10047"/>
          <a:stretch/>
        </p:blipFill>
        <p:spPr>
          <a:xfrm>
            <a:off x="7984187" y="1107583"/>
            <a:ext cx="3322613" cy="48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52085" y="746976"/>
            <a:ext cx="6563932" cy="901521"/>
          </a:xfrm>
        </p:spPr>
        <p:txBody>
          <a:bodyPr rtlCol="0">
            <a:noAutofit/>
          </a:bodyPr>
          <a:lstStyle/>
          <a:p>
            <a:pPr rtl="0"/>
            <a:r>
              <a:rPr lang="hu-HU" sz="3200" dirty="0" smtClean="0"/>
              <a:t>A bűn kiterjedése</a:t>
            </a:r>
            <a:endParaRPr lang="hu-HU" sz="3200" i="1" dirty="0"/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687957" y="3953814"/>
            <a:ext cx="5506781" cy="2717106"/>
          </a:xfrm>
        </p:spPr>
        <p:txBody>
          <a:bodyPr>
            <a:normAutofit/>
          </a:bodyPr>
          <a:lstStyle/>
          <a:p>
            <a:r>
              <a:rPr lang="hu-HU" dirty="0" smtClean="0"/>
              <a:t>A bűn szenvedést okoz (J-B. </a:t>
            </a:r>
            <a:r>
              <a:rPr lang="hu-HU" dirty="0" err="1" smtClean="0"/>
              <a:t>Metz</a:t>
            </a:r>
            <a:r>
              <a:rPr lang="hu-HU" dirty="0" smtClean="0"/>
              <a:t>: politikai teológia)</a:t>
            </a:r>
          </a:p>
          <a:p>
            <a:pPr lvl="1"/>
            <a:r>
              <a:rPr lang="hu-HU" dirty="0" smtClean="0"/>
              <a:t>Irigység, féltékenység, testvérgyilkosság</a:t>
            </a:r>
            <a:r>
              <a:rPr lang="hu-HU" dirty="0" smtClean="0"/>
              <a:t> (Káin és Ábel)</a:t>
            </a:r>
          </a:p>
          <a:p>
            <a:pPr lvl="1"/>
            <a:r>
              <a:rPr lang="hu-HU" dirty="0" smtClean="0"/>
              <a:t>Nagyravágyás, értetlenség, ellenségeskedés, háború</a:t>
            </a:r>
          </a:p>
          <a:p>
            <a:pPr lvl="1"/>
            <a:r>
              <a:rPr lang="hu-HU" dirty="0" smtClean="0"/>
              <a:t>A bűn pusztító valósága: özönvíz</a:t>
            </a:r>
          </a:p>
          <a:p>
            <a:pPr lvl="1"/>
            <a:r>
              <a:rPr lang="hu-HU" dirty="0" smtClean="0"/>
              <a:t>(Atomháború)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57" y="727659"/>
            <a:ext cx="2544640" cy="289523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670" y="746976"/>
            <a:ext cx="3938960" cy="264016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982" y="3721994"/>
            <a:ext cx="4113648" cy="27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0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6119" y="602087"/>
            <a:ext cx="10208654" cy="10668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pápai enciklikák filozófiai és teológiai jelentősége</a:t>
            </a:r>
            <a:br>
              <a:rPr lang="hu-HU" dirty="0" smtClean="0"/>
            </a:br>
            <a:r>
              <a:rPr lang="hu-HU" sz="2700" dirty="0" smtClean="0"/>
              <a:t>Különös tekintettel a teremtésvédelemre (is)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296992" y="1668888"/>
            <a:ext cx="5231051" cy="4523168"/>
          </a:xfrm>
        </p:spPr>
        <p:txBody>
          <a:bodyPr>
            <a:normAutofit/>
          </a:bodyPr>
          <a:lstStyle/>
          <a:p>
            <a:r>
              <a:rPr lang="hu-HU" dirty="0" smtClean="0"/>
              <a:t>A pápai enciklikák a valóság egészére reflektálnak</a:t>
            </a:r>
          </a:p>
          <a:p>
            <a:r>
              <a:rPr lang="hu-HU" dirty="0" smtClean="0"/>
              <a:t>Ferenc pápa elődeit követi</a:t>
            </a:r>
          </a:p>
          <a:p>
            <a:endParaRPr lang="hu-HU" dirty="0"/>
          </a:p>
          <a:p>
            <a:pPr lvl="1"/>
            <a:r>
              <a:rPr lang="hu-HU" dirty="0"/>
              <a:t>XIII. Leó: Rerum </a:t>
            </a:r>
            <a:r>
              <a:rPr lang="hu-HU" dirty="0" err="1"/>
              <a:t>novarum</a:t>
            </a:r>
            <a:r>
              <a:rPr lang="hu-HU" dirty="0"/>
              <a:t> </a:t>
            </a:r>
            <a:endParaRPr lang="hu-HU" dirty="0" smtClean="0"/>
          </a:p>
          <a:p>
            <a:pPr lvl="2"/>
            <a:r>
              <a:rPr lang="hu-HU" dirty="0" smtClean="0"/>
              <a:t>Az </a:t>
            </a:r>
            <a:r>
              <a:rPr lang="hu-HU" dirty="0"/>
              <a:t>első szociális </a:t>
            </a:r>
            <a:r>
              <a:rPr lang="hu-HU" dirty="0" smtClean="0"/>
              <a:t>enciklika</a:t>
            </a:r>
          </a:p>
          <a:p>
            <a:pPr lvl="2"/>
            <a:r>
              <a:rPr lang="hu-HU" dirty="0" smtClean="0"/>
              <a:t>Témája  </a:t>
            </a:r>
            <a:r>
              <a:rPr lang="hu-HU" dirty="0"/>
              <a:t>a </a:t>
            </a:r>
            <a:r>
              <a:rPr lang="hu-HU" dirty="0" smtClean="0"/>
              <a:t>munkáskérdés</a:t>
            </a:r>
          </a:p>
          <a:p>
            <a:pPr lvl="3"/>
            <a:endParaRPr lang="hu-HU" dirty="0"/>
          </a:p>
          <a:p>
            <a:pPr lvl="1"/>
            <a:r>
              <a:rPr lang="hu-HU" dirty="0" smtClean="0"/>
              <a:t>VI</a:t>
            </a:r>
            <a:r>
              <a:rPr lang="hu-HU" dirty="0"/>
              <a:t>. Pál: Populorum </a:t>
            </a:r>
            <a:r>
              <a:rPr lang="hu-HU" dirty="0" err="1"/>
              <a:t>progressio</a:t>
            </a:r>
            <a:r>
              <a:rPr lang="hu-HU" dirty="0"/>
              <a:t> </a:t>
            </a:r>
            <a:endParaRPr lang="hu-HU" dirty="0" smtClean="0"/>
          </a:p>
          <a:p>
            <a:pPr lvl="2"/>
            <a:r>
              <a:rPr lang="hu-HU" dirty="0" smtClean="0"/>
              <a:t>A fejlődés a béke új neve </a:t>
            </a:r>
          </a:p>
          <a:p>
            <a:pPr lvl="2"/>
            <a:r>
              <a:rPr lang="hu-HU" dirty="0" smtClean="0"/>
              <a:t>Valódi fejlődés azonban az, ami az </a:t>
            </a:r>
            <a:r>
              <a:rPr lang="hu-HU" dirty="0"/>
              <a:t>egész </a:t>
            </a:r>
            <a:r>
              <a:rPr lang="hu-HU" dirty="0" smtClean="0"/>
              <a:t>emberre </a:t>
            </a:r>
            <a:r>
              <a:rPr lang="hu-HU" dirty="0"/>
              <a:t>és minden </a:t>
            </a:r>
            <a:r>
              <a:rPr lang="hu-HU" dirty="0" smtClean="0"/>
              <a:t>emberre vonatkozik </a:t>
            </a:r>
          </a:p>
          <a:p>
            <a:pPr lvl="2"/>
            <a:r>
              <a:rPr lang="hu-HU" dirty="0" smtClean="0"/>
              <a:t>Az integrális, teljes humanizmus: nyitott Istenre és minden emberre, népre</a:t>
            </a:r>
            <a:endParaRPr lang="hu-HU" dirty="0"/>
          </a:p>
          <a:p>
            <a:pPr lvl="1"/>
            <a:endParaRPr lang="hu-HU" dirty="0" smtClean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28043" y="1668887"/>
            <a:ext cx="3140214" cy="397237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48" y="2230863"/>
            <a:ext cx="2921444" cy="42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9549" y="795270"/>
            <a:ext cx="10972800" cy="788831"/>
          </a:xfrm>
        </p:spPr>
        <p:txBody>
          <a:bodyPr/>
          <a:lstStyle/>
          <a:p>
            <a:r>
              <a:rPr lang="hu-HU" dirty="0" smtClean="0"/>
              <a:t>A pápai enciklikák elméleti és gyakorlati jelentősége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944711"/>
            <a:ext cx="5384800" cy="4646590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II. János Pál: Fides et ratio</a:t>
            </a:r>
          </a:p>
          <a:p>
            <a:pPr lvl="1"/>
            <a:r>
              <a:rPr lang="hu-HU" dirty="0" smtClean="0"/>
              <a:t>A józan ész alapján folytatott párbeszéd mentén lehet és kell a világ és a társadalom problémáit megoldani</a:t>
            </a:r>
          </a:p>
          <a:p>
            <a:pPr lvl="1"/>
            <a:r>
              <a:rPr lang="hu-HU" dirty="0" smtClean="0"/>
              <a:t>Egy pápa a filozófia hírnöke (Henrici) </a:t>
            </a:r>
          </a:p>
          <a:p>
            <a:pPr lvl="1"/>
            <a:r>
              <a:rPr lang="hu-HU" dirty="0" smtClean="0"/>
              <a:t>A keresztény hit és a józan ész viszonyát a keresztény ihletésű filozófia írja le</a:t>
            </a:r>
          </a:p>
          <a:p>
            <a:pPr lvl="1"/>
            <a:endParaRPr lang="hu-HU" dirty="0" smtClean="0"/>
          </a:p>
          <a:p>
            <a:r>
              <a:rPr lang="hu-HU" dirty="0" smtClean="0"/>
              <a:t>XVI Benedek: </a:t>
            </a:r>
            <a:r>
              <a:rPr lang="hu-HU" dirty="0" err="1" smtClean="0"/>
              <a:t>Caritas</a:t>
            </a:r>
            <a:r>
              <a:rPr lang="hu-HU" dirty="0" smtClean="0"/>
              <a:t> in </a:t>
            </a:r>
            <a:r>
              <a:rPr lang="hu-HU" dirty="0" err="1" smtClean="0"/>
              <a:t>veritate</a:t>
            </a:r>
            <a:endParaRPr lang="hu-HU" dirty="0" smtClean="0"/>
          </a:p>
          <a:p>
            <a:pPr lvl="1"/>
            <a:r>
              <a:rPr lang="hu-HU" dirty="0" smtClean="0"/>
              <a:t>A globális problémák megoldásában az igazság és a szeretet kölcsönösen egymásra vonatkoznak</a:t>
            </a:r>
          </a:p>
          <a:p>
            <a:pPr lvl="1"/>
            <a:r>
              <a:rPr lang="hu-HU" dirty="0" smtClean="0"/>
              <a:t>A vallások sem vonhatják ki magukat az igazság és a szeretet </a:t>
            </a:r>
            <a:r>
              <a:rPr lang="hu-HU" b="1" dirty="0" smtClean="0"/>
              <a:t>kritériumai</a:t>
            </a:r>
            <a:r>
              <a:rPr lang="hu-HU" dirty="0" smtClean="0"/>
              <a:t> alól </a:t>
            </a:r>
          </a:p>
          <a:p>
            <a:pPr lvl="1"/>
            <a:r>
              <a:rPr lang="hu-HU" dirty="0" smtClean="0"/>
              <a:t>A kereszténység megfelel ezeknek a kritériumoknak </a:t>
            </a:r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1" r="558" b="18183"/>
          <a:stretch/>
        </p:blipFill>
        <p:spPr>
          <a:xfrm>
            <a:off x="6197600" y="1944711"/>
            <a:ext cx="5354749" cy="330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ktatási bemutató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224865_TF03460604.potx" id="{A02587A0-809B-4641-989F-5F2F0129AAFC}" vid="{7C517395-D0F0-4633-906E-A5A485E95896}"/>
    </a:ext>
  </a:extLst>
</a:theme>
</file>

<file path=ppt/theme/theme2.xml><?xml version="1.0" encoding="utf-8"?>
<a:theme xmlns:a="http://schemas.openxmlformats.org/drawingml/2006/main" name="Office-tém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Oktatási bemutató</Template>
  <TotalTime>360</TotalTime>
  <Words>1236</Words>
  <Application>Microsoft Office PowerPoint</Application>
  <PresentationFormat>Szélesvásznú</PresentationFormat>
  <Paragraphs>149</Paragraphs>
  <Slides>14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Georgia</vt:lpstr>
      <vt:lpstr>Wingdings</vt:lpstr>
      <vt:lpstr>Wingdings 2</vt:lpstr>
      <vt:lpstr>Oktatási bemutató</vt:lpstr>
      <vt:lpstr>A világ, az ember és a szeretet</vt:lpstr>
      <vt:lpstr>Bevezetés</vt:lpstr>
      <vt:lpstr>Prelúdium</vt:lpstr>
      <vt:lpstr>1. Heidegger:  Bevezetés a metafizikába</vt:lpstr>
      <vt:lpstr>2. Hans Urs von Balthasar: Glaubhaft ist nur Liebe</vt:lpstr>
      <vt:lpstr>2. Excursus a bűnről</vt:lpstr>
      <vt:lpstr>A bűn kiterjedése</vt:lpstr>
      <vt:lpstr>A pápai enciklikák filozófiai és teológiai jelentősége Különös tekintettel a teremtésvédelemre (is) </vt:lpstr>
      <vt:lpstr>A pápai enciklikák elméleti és gyakorlati jelentősége</vt:lpstr>
      <vt:lpstr>3. Ferenc pápa: Laudato sì</vt:lpstr>
      <vt:lpstr>A pápai enciklikák a keresztény bölcselet* horizontján </vt:lpstr>
      <vt:lpstr>A keresztény bölcselet nyitottsága</vt:lpstr>
      <vt:lpstr>A keresztény bölcselet gyakorlati jelentősége</vt:lpstr>
      <vt:lpstr>Összegzés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világ, az ember és a szeretet</dc:title>
  <dc:creator>Ferenc Dr. Janka</dc:creator>
  <cp:lastModifiedBy>Ferenc Dr. Janka</cp:lastModifiedBy>
  <cp:revision>37</cp:revision>
  <dcterms:created xsi:type="dcterms:W3CDTF">2019-09-25T06:44:21Z</dcterms:created>
  <dcterms:modified xsi:type="dcterms:W3CDTF">2019-09-27T05:58:54Z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