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7C333F-522F-411F-8BA0-EBEEB1F84C6C}" type="datetimeFigureOut">
              <a:rPr lang="hu-HU" smtClean="0"/>
              <a:pPr/>
              <a:t>2019.03.21.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EDE760-2715-4095-A598-57ACF19CB5E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urcsanyi.karoly@uni-nke.hu" TargetMode="External"/><Relationship Id="rId2" Type="http://schemas.openxmlformats.org/officeDocument/2006/relationships/hyperlink" Target="mailto:turcsanyi.karoly@chello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Turcsányi Károly: </a:t>
            </a:r>
            <a:br>
              <a:rPr lang="hu-HU" sz="3600" dirty="0" smtClean="0"/>
            </a:br>
            <a:r>
              <a:rPr lang="hu-HU" dirty="0" smtClean="0"/>
              <a:t>(Minőségszemléletű) barangolások a hadtudományban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„Értékes élet” konferencia, Veszprém, 2019.03.22.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41682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12879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63284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92088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84887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Köszönöm megtisztelő figyelmüket!</a:t>
            </a:r>
            <a:br>
              <a:rPr lang="hu-HU" b="1" dirty="0" smtClean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Veress Gábornak pedig </a:t>
            </a:r>
            <a:r>
              <a:rPr lang="hu-HU" dirty="0" smtClean="0">
                <a:solidFill>
                  <a:srgbClr val="FF0000"/>
                </a:solidFill>
              </a:rPr>
              <a:t>további sok </a:t>
            </a:r>
            <a:r>
              <a:rPr lang="hu-HU" dirty="0" smtClean="0">
                <a:solidFill>
                  <a:srgbClr val="FF0000"/>
                </a:solidFill>
              </a:rPr>
              <a:t>boldog munkás évet kívánok, és kiváló eredményeket mindannyiunk örömére és hasznára!!!</a:t>
            </a:r>
          </a:p>
          <a:p>
            <a:endParaRPr lang="hu-HU" dirty="0" smtClean="0"/>
          </a:p>
          <a:p>
            <a:r>
              <a:rPr lang="hu-HU" dirty="0" smtClean="0">
                <a:hlinkClick r:id="rId2"/>
              </a:rPr>
              <a:t>Prof. Dr. Turcsányi Károly, </a:t>
            </a:r>
            <a:r>
              <a:rPr lang="hu-HU" dirty="0" err="1" smtClean="0">
                <a:hlinkClick r:id="rId2"/>
              </a:rPr>
              <a:t>DSc</a:t>
            </a:r>
            <a:endParaRPr lang="hu-HU" dirty="0" smtClean="0">
              <a:hlinkClick r:id="rId2"/>
            </a:endParaRPr>
          </a:p>
          <a:p>
            <a:r>
              <a:rPr lang="hu-HU" dirty="0" err="1" smtClean="0">
                <a:hlinkClick r:id="rId2"/>
              </a:rPr>
              <a:t>turcsanyi.karoly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chello.hu</a:t>
            </a:r>
            <a:r>
              <a:rPr lang="hu-HU" dirty="0" smtClean="0"/>
              <a:t>; </a:t>
            </a:r>
            <a:r>
              <a:rPr lang="hu-HU" dirty="0" err="1" smtClean="0">
                <a:hlinkClick r:id="rId3"/>
              </a:rPr>
              <a:t>turcsanyi.karoly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uni-nke.hu</a:t>
            </a:r>
            <a:r>
              <a:rPr lang="hu-HU" dirty="0" smtClean="0"/>
              <a:t>, </a:t>
            </a:r>
          </a:p>
          <a:p>
            <a:r>
              <a:rPr lang="hu-HU" dirty="0" smtClean="0"/>
              <a:t>06 30 919 4927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BARANGOLÁSAIM VEZÉRFONALA 1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Címválasztás: ami már kiderült, és ami még nem</a:t>
            </a:r>
          </a:p>
          <a:p>
            <a:r>
              <a:rPr lang="hu-HU" dirty="0" smtClean="0"/>
              <a:t>Pályám kapcsolódása Veress Gábor munkásságához, mindig segítő barátságához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A József Attila – gimnáziumi évek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Minőségügyi nevezéktan – Miskolc, Kovács Károlynál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Minőségügyi szakirányú továbbképzési szak a katonai felsőoktatásban (több mint 20 kibocsátott tancsoport, fő tantárgyak egy kézben)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A honvédelem minőségügyi modellje és a hadiipari termelési kérdések (minőségszemlélettel „fertőzött” hadtudományi témakeresések)</a:t>
            </a:r>
          </a:p>
          <a:p>
            <a:pPr lvl="1">
              <a:buFont typeface="Wingdings" pitchFamily="2" charset="2"/>
              <a:buChar char="v"/>
            </a:pPr>
            <a:endParaRPr lang="hu-HU" dirty="0" smtClean="0"/>
          </a:p>
          <a:p>
            <a:pPr lvl="1">
              <a:buFont typeface="Wingdings" pitchFamily="2" charset="2"/>
              <a:buChar char="v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BARANGOLÁSAIM VEZÉRFONALA 2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hu-HU" dirty="0" smtClean="0"/>
              <a:t>Minőségügy a </a:t>
            </a:r>
            <a:r>
              <a:rPr lang="hu-HU" dirty="0" err="1" smtClean="0"/>
              <a:t>NKE-n</a:t>
            </a:r>
            <a:r>
              <a:rPr lang="hu-HU" dirty="0" smtClean="0"/>
              <a:t> (egyetemi minőségstratégia, konferenciák)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Minőségelmélet és módszertan – tankönyv a hallgatóknak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Minőségügy az MTA-n: Ipar- és Vállalatgazdasági Bizottság Minőségügyi Albizottság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Kapcsolat </a:t>
            </a:r>
            <a:r>
              <a:rPr lang="hu-HU" dirty="0" err="1" smtClean="0"/>
              <a:t>Tomcsányi</a:t>
            </a:r>
            <a:r>
              <a:rPr lang="hu-HU" dirty="0" smtClean="0"/>
              <a:t> Pál akadémikussal</a:t>
            </a:r>
          </a:p>
          <a:p>
            <a:pPr lvl="1">
              <a:buFont typeface="Wingdings" pitchFamily="2" charset="2"/>
              <a:buChar char="v"/>
            </a:pPr>
            <a:r>
              <a:rPr lang="hu-HU" dirty="0" smtClean="0"/>
              <a:t>SZVT Műszakiak Bolyai Köre és az etika előadássorozat</a:t>
            </a:r>
          </a:p>
          <a:p>
            <a:pPr lvl="1">
              <a:buNone/>
            </a:pPr>
            <a:r>
              <a:rPr lang="hu-HU" dirty="0" smtClean="0"/>
              <a:t>John </a:t>
            </a:r>
            <a:r>
              <a:rPr lang="hu-HU" dirty="0" err="1" smtClean="0"/>
              <a:t>Morley</a:t>
            </a:r>
            <a:r>
              <a:rPr lang="hu-HU" dirty="0" smtClean="0"/>
              <a:t>:</a:t>
            </a:r>
          </a:p>
          <a:p>
            <a:pPr lvl="1">
              <a:buNone/>
            </a:pPr>
            <a:r>
              <a:rPr lang="hu-HU" dirty="0" smtClean="0"/>
              <a:t>„Azok, akik a politikát és az erkölcsöt elkülönítve kezelik, sosem fogják megérteni sem az egyiket, sem a másikat”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fonal végén - </a:t>
            </a:r>
            <a:r>
              <a:rPr lang="hu-HU" b="1" dirty="0" smtClean="0"/>
              <a:t>Veress </a:t>
            </a:r>
            <a:r>
              <a:rPr lang="hu-HU" b="1" dirty="0" smtClean="0"/>
              <a:t>Gábor egyetemi tanár, a kémiai tudomány doktora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dirty="0" smtClean="0"/>
              <a:t>Az életpálya jelentős állomásai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Gyógyszerkutató Intézet – tud. kutató, tud. Titkár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MTA SZTAKI – tudományos osztályvezető-helyettes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BME – tud. </a:t>
            </a:r>
            <a:r>
              <a:rPr lang="hu-HU" dirty="0" err="1" smtClean="0"/>
              <a:t>fmt</a:t>
            </a:r>
            <a:r>
              <a:rPr lang="hu-HU" dirty="0" smtClean="0"/>
              <a:t>., c. egyetemi tanár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Richter Gedeon Vegyészeti Gyár – </a:t>
            </a:r>
            <a:r>
              <a:rPr lang="hu-HU" dirty="0" err="1" smtClean="0"/>
              <a:t>minőségbizt-i</a:t>
            </a:r>
            <a:r>
              <a:rPr lang="hu-HU" dirty="0" smtClean="0"/>
              <a:t> vezető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OMFB elnök-helyettes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Egyetemi tanár – VE, DE, (vendégelőadó a Yale egyetemen, meghívott ZMNE)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Mintegy 10 évig a MAB MB tagja, elnöke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MTA több bizottságának (</a:t>
            </a:r>
            <a:r>
              <a:rPr lang="hu-HU" dirty="0" err="1" smtClean="0"/>
              <a:t>albiz</a:t>
            </a:r>
            <a:r>
              <a:rPr lang="hu-HU" dirty="0" smtClean="0"/>
              <a:t>, </a:t>
            </a:r>
            <a:r>
              <a:rPr lang="hu-HU" dirty="0" err="1" smtClean="0"/>
              <a:t>munkabiz</a:t>
            </a:r>
            <a:r>
              <a:rPr lang="hu-HU" dirty="0" smtClean="0"/>
              <a:t>) tagja, elnöke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Műszaki és Természettudományi Társaságok Szövetségének elnöke</a:t>
            </a:r>
          </a:p>
          <a:p>
            <a:pPr lvl="1">
              <a:buNone/>
            </a:pPr>
            <a:endParaRPr lang="hu-HU" dirty="0" smtClean="0"/>
          </a:p>
          <a:p>
            <a:pPr lvl="1">
              <a:buFont typeface="Wingdings" pitchFamily="2" charset="2"/>
              <a:buChar char="Ø"/>
            </a:pPr>
            <a:endParaRPr lang="hu-HU" dirty="0" smtClean="0"/>
          </a:p>
          <a:p>
            <a:pPr lvl="1">
              <a:buFont typeface="Wingdings" pitchFamily="2" charset="2"/>
              <a:buChar char="Ø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Veress Gábor </a:t>
            </a:r>
            <a:r>
              <a:rPr lang="hu-HU" dirty="0" smtClean="0"/>
              <a:t>– a kutató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hu-HU" dirty="0" smtClean="0"/>
              <a:t>Fő kutatási területe: a minőségügy jogi és erkölcsi kérdései, a vállalatvezetés és minőségügy kapcsolatrendszere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hu-HU" dirty="0" smtClean="0"/>
              <a:t>Mintegy 10 könyv, 20 könyvrészlet, 400 közlemény és konferencia-kiadvány, 500 tudományos előadás szerzője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hu-HU" dirty="0" smtClean="0"/>
              <a:t>Munkáira mintegy 300 hivatkozás található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hu-HU" dirty="0" smtClean="0"/>
              <a:t>Iskolateremtő hatása országosan ismert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hu-HU" dirty="0" smtClean="0"/>
              <a:t>Néhány műve:</a:t>
            </a:r>
          </a:p>
          <a:p>
            <a:pPr marL="548640" lvl="2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hu-HU" dirty="0" smtClean="0"/>
              <a:t>Matematikai és számítógépi módszerek alkalmazása a reakciókinetikában és katalízisben, 1974</a:t>
            </a:r>
          </a:p>
          <a:p>
            <a:pPr marL="548640" lvl="2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hu-HU" dirty="0" err="1" smtClean="0"/>
              <a:t>Analítikai</a:t>
            </a:r>
            <a:r>
              <a:rPr lang="hu-HU" dirty="0" smtClean="0"/>
              <a:t> kémiai adatfeldolgozás főbb módszerei, 1988</a:t>
            </a:r>
          </a:p>
          <a:p>
            <a:pPr marL="548640" lvl="2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hu-HU" dirty="0" smtClean="0"/>
              <a:t>A minőségbiztosítás filozófiája, 2004</a:t>
            </a:r>
          </a:p>
          <a:p>
            <a:pPr marL="548640" lvl="2">
              <a:spcBef>
                <a:spcPts val="600"/>
              </a:spcBef>
              <a:buSzPct val="70000"/>
              <a:buFont typeface="Wingdings" pitchFamily="2" charset="2"/>
              <a:buChar char="q"/>
            </a:pPr>
            <a:r>
              <a:rPr lang="hu-HU" dirty="0" smtClean="0"/>
              <a:t>A felsőoktatási </a:t>
            </a:r>
            <a:r>
              <a:rPr lang="hu-HU" dirty="0" err="1" smtClean="0"/>
              <a:t>inzézmények</a:t>
            </a:r>
            <a:r>
              <a:rPr lang="hu-HU" dirty="0" smtClean="0"/>
              <a:t> minőségmenedzsmentje, 1999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MINŐSÉG-INDÍTTATÁSÚ (Veress Gábor) TÖREKVÉSEK A HADTUDOMÁNYBAN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u="sng" dirty="0" smtClean="0"/>
              <a:t>Az oktatásban</a:t>
            </a:r>
            <a:r>
              <a:rPr lang="hu-H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minőségmenedzsment szakirányú továbbképzési szak és 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minőségügyi </a:t>
            </a:r>
            <a:r>
              <a:rPr lang="hu-HU" dirty="0" err="1" smtClean="0"/>
              <a:t>szakir-ú</a:t>
            </a:r>
            <a:r>
              <a:rPr lang="hu-HU" dirty="0" smtClean="0"/>
              <a:t> </a:t>
            </a:r>
            <a:r>
              <a:rPr lang="hu-HU" dirty="0" err="1" smtClean="0"/>
              <a:t>továbbk-i</a:t>
            </a:r>
            <a:r>
              <a:rPr lang="hu-HU" dirty="0" smtClean="0"/>
              <a:t> szak </a:t>
            </a:r>
            <a:r>
              <a:rPr lang="hu-HU" dirty="0" err="1" smtClean="0"/>
              <a:t>mentorálása</a:t>
            </a:r>
            <a:r>
              <a:rPr lang="hu-H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alaptárgyak oktatása (záróvizsgák, szakdolgozatok)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ZMNE akkreditációs felkészülésének segítése</a:t>
            </a:r>
          </a:p>
          <a:p>
            <a:pPr>
              <a:buFont typeface="Arial" pitchFamily="34" charset="0"/>
              <a:buChar char="•"/>
            </a:pPr>
            <a:r>
              <a:rPr lang="hu-HU" u="sng" dirty="0" smtClean="0"/>
              <a:t>Hadtudományi munkákban</a:t>
            </a:r>
            <a:r>
              <a:rPr lang="hu-H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honvédelem minőségügyi lánca (MTA doktori)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Melyik volt a legjobb harckocsi? (módszertan)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német nehéz harckocsi besorolás és gyártás dilemmája (konzultáció)</a:t>
            </a:r>
          </a:p>
          <a:p>
            <a:pPr>
              <a:buNone/>
            </a:pPr>
            <a:endParaRPr lang="hu-HU" dirty="0" smtClean="0"/>
          </a:p>
          <a:p>
            <a:pPr>
              <a:buFont typeface="Wingdings" pitchFamily="2" charset="2"/>
              <a:buChar char="Ø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13690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34481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42493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425</Words>
  <Application>Microsoft Office PowerPoint</Application>
  <PresentationFormat>Diavetítés a képernyőre (4:3 oldalarány)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Loggia</vt:lpstr>
      <vt:lpstr>Turcsányi Károly:  (Minőségszemléletű) barangolások a hadtudományban</vt:lpstr>
      <vt:lpstr>BARANGOLÁSAIM VEZÉRFONALA 1</vt:lpstr>
      <vt:lpstr>BARANGOLÁSAIM VEZÉRFONALA 2</vt:lpstr>
      <vt:lpstr>A fonal végén - Veress Gábor egyetemi tanár, a kémiai tudomány doktora</vt:lpstr>
      <vt:lpstr>Veress Gábor – a kutató</vt:lpstr>
      <vt:lpstr>MINŐSÉG-INDÍTTATÁSÚ (Veress Gábor) TÖREKVÉSEK A HADTUDOMÁNYBAN 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Köszönöm megtisztelő figyelmüket!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Turcsányi Károly:  (Minőségszemléletű) barangolások a hadtudományban</dc:title>
  <dc:creator>Turcsányi Károly</dc:creator>
  <cp:lastModifiedBy>Turcsányi Károly</cp:lastModifiedBy>
  <cp:revision>27</cp:revision>
  <dcterms:created xsi:type="dcterms:W3CDTF">2019-03-21T16:27:30Z</dcterms:created>
  <dcterms:modified xsi:type="dcterms:W3CDTF">2019-03-21T19:39:42Z</dcterms:modified>
</cp:coreProperties>
</file>